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069" r:id="rId5"/>
    <p:sldId id="3071" r:id="rId6"/>
    <p:sldId id="3083" r:id="rId7"/>
    <p:sldId id="3072" r:id="rId8"/>
    <p:sldId id="3084" r:id="rId9"/>
    <p:sldId id="3073" r:id="rId10"/>
    <p:sldId id="3086" r:id="rId11"/>
    <p:sldId id="3087" r:id="rId12"/>
    <p:sldId id="2323" r:id="rId13"/>
  </p:sldIdLst>
  <p:sldSz cx="12192000" cy="6858000"/>
  <p:notesSz cx="6858000" cy="9144000"/>
  <p:defaultText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orient="horz" pos="1820" userDrawn="1">
          <p15:clr>
            <a:srgbClr val="A4A3A4"/>
          </p15:clr>
        </p15:guide>
        <p15:guide id="4" pos="1992" userDrawn="1">
          <p15:clr>
            <a:srgbClr val="A4A3A4"/>
          </p15:clr>
        </p15:guide>
        <p15:guide id="5" orient="horz" pos="1956" userDrawn="1">
          <p15:clr>
            <a:srgbClr val="A4A3A4"/>
          </p15:clr>
        </p15:guide>
        <p15:guide id="6" pos="4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E2B"/>
    <a:srgbClr val="008BA4"/>
    <a:srgbClr val="E0DBD6"/>
    <a:srgbClr val="007BB6"/>
    <a:srgbClr val="4267B2"/>
    <a:srgbClr val="CFC8C2"/>
    <a:srgbClr val="CD262E"/>
    <a:srgbClr val="EC0002"/>
    <a:srgbClr val="646A6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36" autoAdjust="0"/>
    <p:restoredTop sz="94667" autoAdjust="0"/>
  </p:normalViewPr>
  <p:slideViewPr>
    <p:cSldViewPr snapToGrid="0" showGuides="1">
      <p:cViewPr varScale="1">
        <p:scale>
          <a:sx n="108" d="100"/>
          <a:sy n="108" d="100"/>
        </p:scale>
        <p:origin x="354" y="102"/>
      </p:cViewPr>
      <p:guideLst>
        <p:guide orient="horz" pos="2160"/>
        <p:guide pos="3864"/>
        <p:guide orient="horz" pos="1820"/>
        <p:guide pos="1992"/>
        <p:guide orient="horz" pos="1956"/>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5B7CA-7D77-47D5-A81D-3604010C50C2}"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60C8-3A5C-4FB0-9B56-DD95E6844E00}" type="slidenum">
              <a:rPr lang="en-US" smtClean="0"/>
              <a:t>‹#›</a:t>
            </a:fld>
            <a:endParaRPr lang="en-US"/>
          </a:p>
        </p:txBody>
      </p:sp>
    </p:spTree>
    <p:extLst>
      <p:ext uri="{BB962C8B-B14F-4D97-AF65-F5344CB8AC3E}">
        <p14:creationId xmlns:p14="http://schemas.microsoft.com/office/powerpoint/2010/main" val="1299991304"/>
      </p:ext>
    </p:extLst>
  </p:cSld>
  <p:clrMap bg1="lt1" tx1="dk1" bg2="lt2" tx2="dk2" accent1="accent1" accent2="accent2" accent3="accent3" accent4="accent4" accent5="accent5" accent6="accent6" hlink="hlink" folHlink="folHlink"/>
  <p:notesStyle>
    <a:lvl1pPr marL="0" algn="l" defTabSz="914014" rtl="0" eaLnBrk="1" latinLnBrk="0" hangingPunct="1">
      <a:defRPr sz="1200" kern="1200">
        <a:solidFill>
          <a:schemeClr val="tx1"/>
        </a:solidFill>
        <a:latin typeface="+mn-lt"/>
        <a:ea typeface="+mn-ea"/>
        <a:cs typeface="+mn-cs"/>
      </a:defRPr>
    </a:lvl1pPr>
    <a:lvl2pPr marL="456999" algn="l" defTabSz="914014" rtl="0" eaLnBrk="1" latinLnBrk="0" hangingPunct="1">
      <a:defRPr sz="1200" kern="1200">
        <a:solidFill>
          <a:schemeClr val="tx1"/>
        </a:solidFill>
        <a:latin typeface="+mn-lt"/>
        <a:ea typeface="+mn-ea"/>
        <a:cs typeface="+mn-cs"/>
      </a:defRPr>
    </a:lvl2pPr>
    <a:lvl3pPr marL="914014" algn="l" defTabSz="914014" rtl="0" eaLnBrk="1" latinLnBrk="0" hangingPunct="1">
      <a:defRPr sz="1200" kern="1200">
        <a:solidFill>
          <a:schemeClr val="tx1"/>
        </a:solidFill>
        <a:latin typeface="+mn-lt"/>
        <a:ea typeface="+mn-ea"/>
        <a:cs typeface="+mn-cs"/>
      </a:defRPr>
    </a:lvl3pPr>
    <a:lvl4pPr marL="1371022" algn="l" defTabSz="914014" rtl="0" eaLnBrk="1" latinLnBrk="0" hangingPunct="1">
      <a:defRPr sz="1200" kern="1200">
        <a:solidFill>
          <a:schemeClr val="tx1"/>
        </a:solidFill>
        <a:latin typeface="+mn-lt"/>
        <a:ea typeface="+mn-ea"/>
        <a:cs typeface="+mn-cs"/>
      </a:defRPr>
    </a:lvl4pPr>
    <a:lvl5pPr marL="1828029" algn="l" defTabSz="914014" rtl="0" eaLnBrk="1" latinLnBrk="0" hangingPunct="1">
      <a:defRPr sz="1200" kern="1200">
        <a:solidFill>
          <a:schemeClr val="tx1"/>
        </a:solidFill>
        <a:latin typeface="+mn-lt"/>
        <a:ea typeface="+mn-ea"/>
        <a:cs typeface="+mn-cs"/>
      </a:defRPr>
    </a:lvl5pPr>
    <a:lvl6pPr marL="2285046" algn="l" defTabSz="914014" rtl="0" eaLnBrk="1" latinLnBrk="0" hangingPunct="1">
      <a:defRPr sz="1200" kern="1200">
        <a:solidFill>
          <a:schemeClr val="tx1"/>
        </a:solidFill>
        <a:latin typeface="+mn-lt"/>
        <a:ea typeface="+mn-ea"/>
        <a:cs typeface="+mn-cs"/>
      </a:defRPr>
    </a:lvl6pPr>
    <a:lvl7pPr marL="2742042" algn="l" defTabSz="914014" rtl="0" eaLnBrk="1" latinLnBrk="0" hangingPunct="1">
      <a:defRPr sz="1200" kern="1200">
        <a:solidFill>
          <a:schemeClr val="tx1"/>
        </a:solidFill>
        <a:latin typeface="+mn-lt"/>
        <a:ea typeface="+mn-ea"/>
        <a:cs typeface="+mn-cs"/>
      </a:defRPr>
    </a:lvl7pPr>
    <a:lvl8pPr marL="3199040" algn="l" defTabSz="914014" rtl="0" eaLnBrk="1" latinLnBrk="0" hangingPunct="1">
      <a:defRPr sz="1200" kern="1200">
        <a:solidFill>
          <a:schemeClr val="tx1"/>
        </a:solidFill>
        <a:latin typeface="+mn-lt"/>
        <a:ea typeface="+mn-ea"/>
        <a:cs typeface="+mn-cs"/>
      </a:defRPr>
    </a:lvl8pPr>
    <a:lvl9pPr marL="3656039" algn="l" defTabSz="9140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360C8-3A5C-4FB0-9B56-DD95E6844E00}" type="slidenum">
              <a:rPr lang="en-US" smtClean="0"/>
              <a:t>9</a:t>
            </a:fld>
            <a:endParaRPr lang="en-US"/>
          </a:p>
        </p:txBody>
      </p:sp>
    </p:spTree>
    <p:extLst>
      <p:ext uri="{BB962C8B-B14F-4D97-AF65-F5344CB8AC3E}">
        <p14:creationId xmlns:p14="http://schemas.microsoft.com/office/powerpoint/2010/main" val="5417631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2744C4-2E45-45D7-8961-73E824EEB55A}"/>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saturation sat="102000"/>
                    </a14:imgEffect>
                    <a14:imgEffect>
                      <a14:brightnessContrast contrast="-18000"/>
                    </a14:imgEffect>
                  </a14:imgLayer>
                </a14:imgProps>
              </a:ext>
              <a:ext uri="{28A0092B-C50C-407E-A947-70E740481C1C}">
                <a14:useLocalDpi xmlns:a14="http://schemas.microsoft.com/office/drawing/2010/main"/>
              </a:ext>
            </a:extLst>
          </a:blip>
          <a:stretch>
            <a:fillRect/>
          </a:stretch>
        </p:blipFill>
        <p:spPr>
          <a:xfrm>
            <a:off x="0" y="11673"/>
            <a:ext cx="12192000" cy="6858000"/>
          </a:xfrm>
          <a:prstGeom prst="rect">
            <a:avLst/>
          </a:prstGeom>
        </p:spPr>
      </p:pic>
      <p:sp>
        <p:nvSpPr>
          <p:cNvPr id="9" name="Title 1"/>
          <p:cNvSpPr>
            <a:spLocks noGrp="1"/>
          </p:cNvSpPr>
          <p:nvPr>
            <p:ph type="ctrTitle"/>
          </p:nvPr>
        </p:nvSpPr>
        <p:spPr>
          <a:xfrm>
            <a:off x="918302" y="3683121"/>
            <a:ext cx="8174898" cy="1395773"/>
          </a:xfrm>
          <a:noFill/>
          <a:effectLst/>
        </p:spPr>
        <p:txBody>
          <a:bodyPr lIns="0" tIns="0" rIns="0" bIns="0" anchor="b" anchorCtr="0">
            <a:normAutofit/>
          </a:bodyPr>
          <a:lstStyle>
            <a:lvl1pPr>
              <a:lnSpc>
                <a:spcPts val="4500"/>
              </a:lnSpc>
              <a:defRPr sz="4500" b="0" i="0">
                <a:solidFill>
                  <a:schemeClr val="bg1"/>
                </a:solidFill>
                <a:effectLst/>
                <a:latin typeface="Gotham-Book" charset="0"/>
                <a:ea typeface="Gotham-Book" charset="0"/>
                <a:cs typeface="Gotham-Book" charset="0"/>
              </a:defRPr>
            </a:lvl1pPr>
          </a:lstStyle>
          <a:p>
            <a:endParaRPr lang="en-US"/>
          </a:p>
        </p:txBody>
      </p:sp>
      <p:sp>
        <p:nvSpPr>
          <p:cNvPr id="11" name="Subtitle 2"/>
          <p:cNvSpPr>
            <a:spLocks noGrp="1"/>
          </p:cNvSpPr>
          <p:nvPr>
            <p:ph type="subTitle" idx="1" hasCustomPrompt="1"/>
          </p:nvPr>
        </p:nvSpPr>
        <p:spPr>
          <a:xfrm>
            <a:off x="912262" y="3440673"/>
            <a:ext cx="4617318" cy="242448"/>
          </a:xfrm>
          <a:noFill/>
          <a:effectLst/>
        </p:spPr>
        <p:txBody>
          <a:bodyPr lIns="0" tIns="0" rIns="0" bIns="0">
            <a:normAutofit/>
          </a:bodyPr>
          <a:lstStyle>
            <a:lvl1pPr marL="0" indent="0" algn="l">
              <a:buNone/>
              <a:defRPr sz="1400" b="0">
                <a:solidFill>
                  <a:schemeClr val="bg1"/>
                </a:solidFill>
                <a:effectLst/>
                <a:latin typeface="Gotham-MediumItalic" charset="0"/>
                <a:ea typeface="Gotham-MediumItalic" charset="0"/>
                <a:cs typeface="Gotham-MediumItalic" charset="0"/>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add date</a:t>
            </a:r>
          </a:p>
        </p:txBody>
      </p:sp>
      <p:sp>
        <p:nvSpPr>
          <p:cNvPr id="23" name="Text Placeholder 22"/>
          <p:cNvSpPr>
            <a:spLocks noGrp="1"/>
          </p:cNvSpPr>
          <p:nvPr>
            <p:ph type="body" sz="quarter" idx="11" hasCustomPrompt="1"/>
          </p:nvPr>
        </p:nvSpPr>
        <p:spPr>
          <a:xfrm>
            <a:off x="902102" y="5495392"/>
            <a:ext cx="4613275" cy="526986"/>
          </a:xfrm>
          <a:noFill/>
          <a:effectLst/>
        </p:spPr>
        <p:txBody>
          <a:bodyPr lIns="0" tIns="0" rIns="0" bIns="0"/>
          <a:lstStyle>
            <a:lvl1pPr marL="0" indent="0">
              <a:buNone/>
              <a:defRPr sz="1400">
                <a:solidFill>
                  <a:schemeClr val="bg1"/>
                </a:solidFill>
                <a:effectLst/>
              </a:defRPr>
            </a:lvl1pPr>
          </a:lstStyle>
          <a:p>
            <a:pPr lvl="0"/>
            <a:r>
              <a:rPr lang="en-US"/>
              <a:t>Click here to add subtitle</a:t>
            </a:r>
          </a:p>
        </p:txBody>
      </p:sp>
      <p:sp>
        <p:nvSpPr>
          <p:cNvPr id="26" name="Rectangle 25"/>
          <p:cNvSpPr/>
          <p:nvPr userDrawn="1"/>
        </p:nvSpPr>
        <p:spPr>
          <a:xfrm>
            <a:off x="917305" y="507889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0210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14400" y="772745"/>
            <a:ext cx="4615180" cy="380462"/>
          </a:xfrm>
          <a:prstGeom prst="rect">
            <a:avLst/>
          </a:prstGeom>
        </p:spPr>
      </p:pic>
    </p:spTree>
    <p:extLst>
      <p:ext uri="{BB962C8B-B14F-4D97-AF65-F5344CB8AC3E}">
        <p14:creationId xmlns:p14="http://schemas.microsoft.com/office/powerpoint/2010/main" val="3220851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312" userDrawn="1">
          <p15:clr>
            <a:srgbClr val="FBAE40"/>
          </p15:clr>
        </p15:guide>
        <p15:guide id="6" orient="horz" pos="4152" userDrawn="1">
          <p15:clr>
            <a:srgbClr val="FBAE40"/>
          </p15:clr>
        </p15:guide>
        <p15:guide id="7" pos="576" userDrawn="1">
          <p15:clr>
            <a:srgbClr val="FBAE40"/>
          </p15:clr>
        </p15:guide>
        <p15:guide id="8" orient="horz" pos="480" userDrawn="1">
          <p15:clr>
            <a:srgbClr val="FBAE40"/>
          </p15:clr>
        </p15:guide>
        <p15:guide id="9"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6" name="Text Placeholder 2">
            <a:extLst>
              <a:ext uri="{FF2B5EF4-FFF2-40B4-BE49-F238E27FC236}">
                <a16:creationId xmlns:a16="http://schemas.microsoft.com/office/drawing/2014/main" id="{3E3989E6-A645-4D38-A553-7EDBFB7408EE}"/>
              </a:ext>
            </a:extLst>
          </p:cNvPr>
          <p:cNvSpPr>
            <a:spLocks noGrp="1"/>
          </p:cNvSpPr>
          <p:nvPr>
            <p:ph type="body" sz="quarter" idx="11"/>
          </p:nvPr>
        </p:nvSpPr>
        <p:spPr>
          <a:xfrm>
            <a:off x="609599" y="1219200"/>
            <a:ext cx="10972799"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3061265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7" name="Text Placeholder 2">
            <a:extLst>
              <a:ext uri="{FF2B5EF4-FFF2-40B4-BE49-F238E27FC236}">
                <a16:creationId xmlns:a16="http://schemas.microsoft.com/office/drawing/2014/main" id="{2E9E4EB7-8095-435D-912C-1E35ABD879E5}"/>
              </a:ext>
            </a:extLst>
          </p:cNvPr>
          <p:cNvSpPr>
            <a:spLocks noGrp="1"/>
          </p:cNvSpPr>
          <p:nvPr>
            <p:ph type="body" sz="quarter" idx="11"/>
          </p:nvPr>
        </p:nvSpPr>
        <p:spPr>
          <a:xfrm>
            <a:off x="609600" y="1219200"/>
            <a:ext cx="1097280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000">
                <a:solidFill>
                  <a:srgbClr val="313739"/>
                </a:solidFill>
                <a:latin typeface="Gotham Bold" panose="02000803030000020004" pitchFamily="2"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
        <p:nvSpPr>
          <p:cNvPr id="9"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5" name="Rectangle 4"/>
          <p:cNvSpPr/>
          <p:nvPr userDrawn="1"/>
        </p:nvSpPr>
        <p:spPr>
          <a:xfrm>
            <a:off x="60960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4433455"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25731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2483" userDrawn="1">
          <p15:clr>
            <a:srgbClr val="FBAE40"/>
          </p15:clr>
        </p15:guide>
        <p15:guide id="8" pos="2784" userDrawn="1">
          <p15:clr>
            <a:srgbClr val="FBAE40"/>
          </p15:clr>
        </p15:guide>
        <p15:guide id="9" pos="4896" userDrawn="1">
          <p15:clr>
            <a:srgbClr val="FBAE40"/>
          </p15:clr>
        </p15:guide>
        <p15:guide id="10" orient="horz" pos="768" userDrawn="1">
          <p15:clr>
            <a:srgbClr val="FBAE40"/>
          </p15:clr>
        </p15:guide>
        <p15:guide id="11" orient="horz" pos="3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A9C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27000"/>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1" name="Rectangle 10"/>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9"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221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extLst>
      <p:ext uri="{BB962C8B-B14F-4D97-AF65-F5344CB8AC3E}">
        <p14:creationId xmlns:p14="http://schemas.microsoft.com/office/powerpoint/2010/main" val="70947599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lumMod val="6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32000"/>
            <a:extLst>
              <a:ext uri="{28A0092B-C50C-407E-A947-70E740481C1C}">
                <a14:useLocalDpi xmlns:a14="http://schemas.microsoft.com/office/drawing/2010/main"/>
              </a:ext>
            </a:extLst>
          </a:blip>
          <a:srcRect/>
          <a:stretch/>
        </p:blipFill>
        <p:spPr>
          <a:xfrm>
            <a:off x="0" y="0"/>
            <a:ext cx="12190547"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4" name="Rectangle 13"/>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18"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313739"/>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8302" y="762000"/>
            <a:ext cx="4611278" cy="669454"/>
          </a:xfrm>
          <a:noFill/>
          <a:effectLst/>
        </p:spPr>
        <p:txBody>
          <a:bodyPr lIns="0" tIns="0" rIns="0" bIns="0" anchor="b" anchorCtr="0">
            <a:normAutofit/>
          </a:bodyPr>
          <a:lstStyle>
            <a:lvl1pPr>
              <a:defRPr sz="4500" b="0" i="0">
                <a:solidFill>
                  <a:schemeClr val="bg1"/>
                </a:solidFill>
                <a:effectLst/>
                <a:latin typeface="Gotham Bold" panose="02000803030000020004" pitchFamily="2" charset="0"/>
                <a:cs typeface="Gotham Bold" panose="02000803030000020004" pitchFamily="2" charset="0"/>
              </a:defRPr>
            </a:lvl1pPr>
          </a:lstStyle>
          <a:p>
            <a:r>
              <a:rPr lang="en-US"/>
              <a:t>Thank You</a:t>
            </a:r>
          </a:p>
        </p:txBody>
      </p:sp>
      <p:sp>
        <p:nvSpPr>
          <p:cNvPr id="23" name="Text Placeholder 22"/>
          <p:cNvSpPr>
            <a:spLocks noGrp="1"/>
          </p:cNvSpPr>
          <p:nvPr>
            <p:ph type="body" sz="quarter" idx="11" hasCustomPrompt="1"/>
          </p:nvPr>
        </p:nvSpPr>
        <p:spPr>
          <a:xfrm>
            <a:off x="914400" y="4753711"/>
            <a:ext cx="4613275" cy="1836297"/>
          </a:xfrm>
          <a:noFill/>
          <a:effectLst/>
        </p:spPr>
        <p:txBody>
          <a:bodyPr lIns="0" tIns="0" rIns="0" bIns="0">
            <a:normAutofit/>
          </a:bodyPr>
          <a:lstStyle>
            <a:lvl1pPr marL="0" indent="0">
              <a:buNone/>
              <a:defRPr sz="1200">
                <a:solidFill>
                  <a:schemeClr val="bg1"/>
                </a:solidFill>
                <a:effectLst/>
              </a:defRPr>
            </a:lvl1pPr>
          </a:lstStyle>
          <a:p>
            <a:pPr lvl="0"/>
            <a:r>
              <a:rPr lang="en-US"/>
              <a:t>Click here to add subtitle</a:t>
            </a:r>
          </a:p>
        </p:txBody>
      </p:sp>
      <p:sp>
        <p:nvSpPr>
          <p:cNvPr id="26" name="Rectangle 25"/>
          <p:cNvSpPr/>
          <p:nvPr userDrawn="1"/>
        </p:nvSpPr>
        <p:spPr>
          <a:xfrm>
            <a:off x="917305" y="143145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userDrawn="1"/>
        </p:nvSpPr>
        <p:spPr>
          <a:xfrm>
            <a:off x="945682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77045" y="762000"/>
            <a:ext cx="3805355" cy="342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576">
          <p15:clr>
            <a:srgbClr val="FBAE40"/>
          </p15:clr>
        </p15:guide>
        <p15:guide id="8" orient="horz" pos="480">
          <p15:clr>
            <a:srgbClr val="FBAE40"/>
          </p15:clr>
        </p15:guide>
        <p15:guide id="9" orient="horz" pos="3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700">
                <a:solidFill>
                  <a:schemeClr val="tx1"/>
                </a:solidFill>
                <a:latin typeface="Gotham-Bold"/>
              </a:defRPr>
            </a:lvl1pPr>
          </a:lstStyle>
          <a:p>
            <a:r>
              <a:rPr lang="en-US"/>
              <a:t>Click to edit Master title style</a:t>
            </a:r>
          </a:p>
        </p:txBody>
      </p:sp>
      <p:sp>
        <p:nvSpPr>
          <p:cNvPr id="3" name="Content Placeholder 2"/>
          <p:cNvSpPr>
            <a:spLocks noGrp="1"/>
          </p:cNvSpPr>
          <p:nvPr>
            <p:ph idx="1"/>
          </p:nvPr>
        </p:nvSpPr>
        <p:spPr>
          <a:xfrm>
            <a:off x="609600" y="1284855"/>
            <a:ext cx="10972800" cy="4840801"/>
          </a:xfrm>
        </p:spPr>
        <p:txBody>
          <a:bodyPr>
            <a:normAutofit/>
          </a:bodyPr>
          <a:lstStyle>
            <a:lvl1pPr>
              <a:defRPr sz="1900">
                <a:latin typeface="Gotham-Book"/>
              </a:defRPr>
            </a:lvl1pPr>
            <a:lvl2pPr>
              <a:defRPr sz="1900">
                <a:latin typeface="Gotham-Book"/>
              </a:defRPr>
            </a:lvl2pPr>
            <a:lvl3pPr>
              <a:defRPr sz="1900">
                <a:latin typeface="Gotham-Book"/>
              </a:defRPr>
            </a:lvl3pPr>
            <a:lvl4pPr>
              <a:defRPr sz="1900">
                <a:latin typeface="Gotham-Book"/>
              </a:defRPr>
            </a:lvl4pPr>
            <a:lvl5pPr>
              <a:defRPr sz="1900">
                <a:latin typeface="Gotham-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67802"/>
            <a:ext cx="2319337" cy="208995"/>
          </a:xfrm>
          <a:prstGeom prst="rect">
            <a:avLst/>
          </a:prstGeom>
        </p:spPr>
      </p:pic>
      <p:sp>
        <p:nvSpPr>
          <p:cNvPr id="8" name="Rectangle 7"/>
          <p:cNvSpPr/>
          <p:nvPr userDrawn="1"/>
        </p:nvSpPr>
        <p:spPr>
          <a:xfrm rot="16200000">
            <a:off x="9043975" y="3709379"/>
            <a:ext cx="6096000" cy="253912"/>
          </a:xfrm>
          <a:prstGeom prst="rect">
            <a:avLst/>
          </a:prstGeom>
        </p:spPr>
        <p:txBody>
          <a:bodyPr lIns="91406" tIns="45718" rIns="91406" bIns="45718">
            <a:spAutoFit/>
          </a:bodyPr>
          <a:lstStyle/>
          <a:p>
            <a:pPr defTabSz="609315"/>
            <a:r>
              <a:rPr lang="en-US" sz="1050">
                <a:solidFill>
                  <a:srgbClr val="313739"/>
                </a:solidFill>
                <a:latin typeface="Gotham-Light"/>
                <a:cs typeface="Museo 300"/>
              </a:rPr>
              <a:t>© Born Interactive, Proprietary and Confidential</a:t>
            </a:r>
          </a:p>
        </p:txBody>
      </p:sp>
    </p:spTree>
    <p:extLst>
      <p:ext uri="{BB962C8B-B14F-4D97-AF65-F5344CB8AC3E}">
        <p14:creationId xmlns:p14="http://schemas.microsoft.com/office/powerpoint/2010/main" val="22738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011913765"/>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a:extLst>
              <a:ext uri="{FF2B5EF4-FFF2-40B4-BE49-F238E27FC236}">
                <a16:creationId xmlns:a16="http://schemas.microsoft.com/office/drawing/2014/main" id="{4862F863-474D-9748-BAB9-9AD7F25694AB}"/>
              </a:ext>
            </a:extLst>
          </p:cNvPr>
          <p:cNvSpPr>
            <a:spLocks noGrp="1"/>
          </p:cNvSpPr>
          <p:nvPr>
            <p:ph type="body" sz="quarter" idx="11"/>
          </p:nvPr>
        </p:nvSpPr>
        <p:spPr>
          <a:xfrm>
            <a:off x="609600" y="3429000"/>
            <a:ext cx="4968240" cy="27813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1851142533"/>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78524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noAutofit/>
          </a:bodyPr>
          <a:lstStyle>
            <a:lvl1pPr marL="0" indent="0">
              <a:buNone/>
              <a:defRPr sz="1800">
                <a:solidFill>
                  <a:schemeClr val="tx1">
                    <a:lumMod val="50000"/>
                    <a:lumOff val="50000"/>
                  </a:schemeClr>
                </a:solidFill>
                <a:latin typeface="Gotham-MediumItalic" panose="02000603030000020004" pitchFamily="2" charset="77"/>
              </a:defRPr>
            </a:lvl1pPr>
            <a:lvl2pPr marL="480268" indent="0">
              <a:buNone/>
              <a:defRPr sz="1800">
                <a:solidFill>
                  <a:schemeClr val="tx1">
                    <a:lumMod val="50000"/>
                    <a:lumOff val="50000"/>
                  </a:schemeClr>
                </a:solidFill>
                <a:latin typeface="Gotham-MediumItalic" panose="02000603030000020004" pitchFamily="2" charset="77"/>
              </a:defRPr>
            </a:lvl2pPr>
            <a:lvl3pPr marL="960536" indent="0">
              <a:buNone/>
              <a:defRPr sz="1800">
                <a:solidFill>
                  <a:schemeClr val="tx1">
                    <a:lumMod val="50000"/>
                    <a:lumOff val="50000"/>
                  </a:schemeClr>
                </a:solidFill>
                <a:latin typeface="Gotham-MediumItalic" panose="02000603030000020004" pitchFamily="2" charset="77"/>
              </a:defRPr>
            </a:lvl3pPr>
            <a:lvl4pPr marL="1827984" indent="0">
              <a:buNone/>
              <a:defRPr sz="1800">
                <a:solidFill>
                  <a:schemeClr val="tx1">
                    <a:lumMod val="50000"/>
                    <a:lumOff val="50000"/>
                  </a:schemeClr>
                </a:solidFill>
                <a:latin typeface="Gotham-MediumItalic" panose="02000603030000020004" pitchFamily="2" charset="77"/>
              </a:defRPr>
            </a:lvl4pPr>
            <a:lvl5pPr marL="2437318" indent="0">
              <a:buNone/>
              <a:defRPr sz="1800">
                <a:solidFill>
                  <a:schemeClr val="tx1">
                    <a:lumMod val="50000"/>
                    <a:lumOff val="50000"/>
                  </a:schemeClr>
                </a:solidFill>
                <a:latin typeface="Gotham-MediumItalic" panose="02000603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1988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6483927" y="0"/>
            <a:ext cx="5708073"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211283"/>
            <a:ext cx="5410200"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7065818" y="1211283"/>
            <a:ext cx="4516582"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948929F3-0ACC-A644-A1E6-DA785078F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237611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136822"/>
            <a:ext cx="10972800" cy="51527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20391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EB623E5C-EC92-5546-8984-80E23CE02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4115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84"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1833"/>
            <a:ext cx="10972800" cy="1143000"/>
          </a:xfrm>
          <a:prstGeom prst="rect">
            <a:avLst/>
          </a:prstGeom>
        </p:spPr>
        <p:txBody>
          <a:bodyPr vert="horz" lIns="91406" tIns="45718" rIns="9140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386601"/>
            <a:ext cx="10972800" cy="4739035"/>
          </a:xfrm>
          <a:prstGeom prst="rect">
            <a:avLst/>
          </a:prstGeom>
        </p:spPr>
        <p:txBody>
          <a:bodyPr vert="horz" lIns="91406" tIns="45718" rIns="9140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6183"/>
          </a:xfrm>
          <a:prstGeom prst="rect">
            <a:avLst/>
          </a:prstGeom>
        </p:spPr>
        <p:txBody>
          <a:bodyPr vert="horz" lIns="91406" tIns="45718" rIns="91406" bIns="45718" rtlCol="0" anchor="ctr"/>
          <a:lstStyle>
            <a:lvl1pPr algn="l">
              <a:defRPr sz="1500">
                <a:solidFill>
                  <a:schemeClr val="tx1">
                    <a:tint val="75000"/>
                  </a:schemeClr>
                </a:solidFill>
                <a:latin typeface="Museo 300"/>
                <a:cs typeface="Museo 300"/>
              </a:defRPr>
            </a:lvl1pPr>
          </a:lstStyle>
          <a:p>
            <a:pPr defTabSz="609315"/>
            <a:fld id="{2C2BC027-8458-FB4C-9B6E-A112A8896184}" type="datetimeFigureOut">
              <a:rPr lang="en-US" smtClean="0">
                <a:solidFill>
                  <a:prstClr val="black">
                    <a:tint val="75000"/>
                  </a:prstClr>
                </a:solidFill>
              </a:rPr>
              <a:pPr defTabSz="609315"/>
              <a:t>10/31/2023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4"/>
            <a:ext cx="3860800" cy="366183"/>
          </a:xfrm>
          <a:prstGeom prst="rect">
            <a:avLst/>
          </a:prstGeom>
        </p:spPr>
        <p:txBody>
          <a:bodyPr vert="horz" lIns="91406" tIns="45718" rIns="91406" bIns="45718" rtlCol="0" anchor="ctr"/>
          <a:lstStyle>
            <a:lvl1pPr algn="ctr">
              <a:defRPr sz="1500">
                <a:solidFill>
                  <a:schemeClr val="tx1">
                    <a:tint val="75000"/>
                  </a:schemeClr>
                </a:solidFill>
                <a:latin typeface="Museo 300"/>
                <a:cs typeface="Museo 300"/>
              </a:defRPr>
            </a:lvl1pPr>
          </a:lstStyle>
          <a:p>
            <a:pPr defTabSz="60931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4"/>
            <a:ext cx="2844800" cy="366183"/>
          </a:xfrm>
          <a:prstGeom prst="rect">
            <a:avLst/>
          </a:prstGeom>
        </p:spPr>
        <p:txBody>
          <a:bodyPr vert="horz" lIns="91406" tIns="45718" rIns="91406" bIns="45718" rtlCol="0" anchor="ctr"/>
          <a:lstStyle>
            <a:lvl1pPr algn="r">
              <a:defRPr sz="1500">
                <a:solidFill>
                  <a:schemeClr val="tx1">
                    <a:tint val="75000"/>
                  </a:schemeClr>
                </a:solidFill>
                <a:latin typeface="Museo 300"/>
                <a:cs typeface="Museo 300"/>
              </a:defRPr>
            </a:lvl1pPr>
          </a:lstStyle>
          <a:p>
            <a:pPr defTabSz="609315"/>
            <a:fld id="{8C92847C-AAF7-1D49-9013-894CF6BBDE74}" type="slidenum">
              <a:rPr lang="en-US" smtClean="0">
                <a:solidFill>
                  <a:prstClr val="black">
                    <a:tint val="75000"/>
                  </a:prstClr>
                </a:solidFill>
              </a:rPr>
              <a:pPr defTabSz="609315"/>
              <a:t>‹#›</a:t>
            </a:fld>
            <a:endParaRPr lang="en-US">
              <a:solidFill>
                <a:prstClr val="black">
                  <a:tint val="75000"/>
                </a:prstClr>
              </a:solidFill>
            </a:endParaRPr>
          </a:p>
        </p:txBody>
      </p:sp>
    </p:spTree>
    <p:extLst>
      <p:ext uri="{BB962C8B-B14F-4D97-AF65-F5344CB8AC3E}">
        <p14:creationId xmlns:p14="http://schemas.microsoft.com/office/powerpoint/2010/main" val="2411348134"/>
      </p:ext>
    </p:extLst>
  </p:cSld>
  <p:clrMap bg1="lt1" tx1="dk1" bg2="lt2" tx2="dk2" accent1="accent1" accent2="accent2" accent3="accent3" accent4="accent4" accent5="accent5" accent6="accent6" hlink="hlink" folHlink="folHlink"/>
  <p:sldLayoutIdLst>
    <p:sldLayoutId id="2147483663" r:id="rId1"/>
    <p:sldLayoutId id="2147483890" r:id="rId2"/>
    <p:sldLayoutId id="2147483895" r:id="rId3"/>
    <p:sldLayoutId id="2147483896" r:id="rId4"/>
    <p:sldLayoutId id="2147483897" r:id="rId5"/>
    <p:sldLayoutId id="2147483900" r:id="rId6"/>
    <p:sldLayoutId id="2147483898" r:id="rId7"/>
    <p:sldLayoutId id="2147483899" r:id="rId8"/>
    <p:sldLayoutId id="2147483864" r:id="rId9"/>
    <p:sldLayoutId id="2147483867" r:id="rId10"/>
    <p:sldLayoutId id="2147483880" r:id="rId11"/>
    <p:sldLayoutId id="2147483871" r:id="rId12"/>
    <p:sldLayoutId id="2147483869" r:id="rId13"/>
    <p:sldLayoutId id="2147483875" r:id="rId14"/>
    <p:sldLayoutId id="2147483876" r:id="rId15"/>
    <p:sldLayoutId id="2147483873" r:id="rId16"/>
    <p:sldLayoutId id="2147483868" r:id="rId17"/>
    <p:sldLayoutId id="2147483865" r:id="rId18"/>
    <p:sldLayoutId id="2147483874" r:id="rId19"/>
    <p:sldLayoutId id="2147483883" r:id="rId20"/>
    <p:sldLayoutId id="2147483866" r:id="rId21"/>
    <p:sldLayoutId id="2147483870" r:id="rId22"/>
    <p:sldLayoutId id="2147483902" r:id="rId23"/>
  </p:sldLayoutIdLst>
  <p:txStyles>
    <p:titleStyle>
      <a:lvl1pPr algn="l" defTabSz="609315" rtl="0" eaLnBrk="1" latinLnBrk="0" hangingPunct="1">
        <a:spcBef>
          <a:spcPct val="0"/>
        </a:spcBef>
        <a:buNone/>
        <a:defRPr sz="3700" b="0" i="0" kern="1200">
          <a:solidFill>
            <a:schemeClr val="tx1"/>
          </a:solidFill>
          <a:latin typeface="Gotham Bold" panose="02000803030000020004" pitchFamily="2" charset="0"/>
          <a:ea typeface="+mj-ea"/>
          <a:cs typeface="Gotham Bold" panose="02000803030000020004" pitchFamily="2" charset="0"/>
        </a:defRPr>
      </a:lvl1pPr>
    </p:titleStyle>
    <p:bodyStyle>
      <a:lvl1pPr marL="342900"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1pPr>
      <a:lvl2pPr marL="82316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2pPr>
      <a:lvl3pPr marL="1303436" indent="-342900" algn="l" defTabSz="609315" rtl="0" eaLnBrk="1" latinLnBrk="0" hangingPunct="1">
        <a:spcBef>
          <a:spcPct val="20000"/>
        </a:spcBef>
        <a:buSzPct val="110000"/>
        <a:buFont typeface="Arial" charset="0"/>
        <a:buChar char="•"/>
        <a:tabLst/>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3pPr>
      <a:lvl4pPr marL="2170884"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4pPr>
      <a:lvl5pPr marL="278021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5pPr>
      <a:lvl6pPr marL="3351288" indent="-304656" algn="l" defTabSz="609315" rtl="0" eaLnBrk="1" latinLnBrk="0" hangingPunct="1">
        <a:spcBef>
          <a:spcPct val="20000"/>
        </a:spcBef>
        <a:buFont typeface="Arial"/>
        <a:buChar char="•"/>
        <a:defRPr sz="2700" kern="1200">
          <a:solidFill>
            <a:schemeClr val="tx1"/>
          </a:solidFill>
          <a:latin typeface="+mn-lt"/>
          <a:ea typeface="+mn-ea"/>
          <a:cs typeface="+mn-cs"/>
        </a:defRPr>
      </a:lvl6pPr>
      <a:lvl7pPr marL="3960624" indent="-304656" algn="l" defTabSz="609315" rtl="0" eaLnBrk="1" latinLnBrk="0" hangingPunct="1">
        <a:spcBef>
          <a:spcPct val="20000"/>
        </a:spcBef>
        <a:buFont typeface="Arial"/>
        <a:buChar char="•"/>
        <a:defRPr sz="2700" kern="1200">
          <a:solidFill>
            <a:schemeClr val="tx1"/>
          </a:solidFill>
          <a:latin typeface="+mn-lt"/>
          <a:ea typeface="+mn-ea"/>
          <a:cs typeface="+mn-cs"/>
        </a:defRPr>
      </a:lvl7pPr>
      <a:lvl8pPr marL="4569948" indent="-304656" algn="l" defTabSz="609315" rtl="0" eaLnBrk="1" latinLnBrk="0" hangingPunct="1">
        <a:spcBef>
          <a:spcPct val="20000"/>
        </a:spcBef>
        <a:buFont typeface="Arial"/>
        <a:buChar char="•"/>
        <a:defRPr sz="2700" kern="1200">
          <a:solidFill>
            <a:schemeClr val="tx1"/>
          </a:solidFill>
          <a:latin typeface="+mn-lt"/>
          <a:ea typeface="+mn-ea"/>
          <a:cs typeface="+mn-cs"/>
        </a:defRPr>
      </a:lvl8pPr>
      <a:lvl9pPr marL="5179272" indent="-304656" algn="l" defTabSz="60931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15" rtl="0" eaLnBrk="1" latinLnBrk="0" hangingPunct="1">
        <a:defRPr sz="2400" kern="1200">
          <a:solidFill>
            <a:schemeClr val="tx1"/>
          </a:solidFill>
          <a:latin typeface="+mn-lt"/>
          <a:ea typeface="+mn-ea"/>
          <a:cs typeface="+mn-cs"/>
        </a:defRPr>
      </a:lvl1pPr>
      <a:lvl2pPr marL="609315" algn="l" defTabSz="609315" rtl="0" eaLnBrk="1" latinLnBrk="0" hangingPunct="1">
        <a:defRPr sz="2400" kern="1200">
          <a:solidFill>
            <a:schemeClr val="tx1"/>
          </a:solidFill>
          <a:latin typeface="+mn-lt"/>
          <a:ea typeface="+mn-ea"/>
          <a:cs typeface="+mn-cs"/>
        </a:defRPr>
      </a:lvl2pPr>
      <a:lvl3pPr marL="1218660" algn="l" defTabSz="609315" rtl="0" eaLnBrk="1" latinLnBrk="0" hangingPunct="1">
        <a:defRPr sz="2400" kern="1200">
          <a:solidFill>
            <a:schemeClr val="tx1"/>
          </a:solidFill>
          <a:latin typeface="+mn-lt"/>
          <a:ea typeface="+mn-ea"/>
          <a:cs typeface="+mn-cs"/>
        </a:defRPr>
      </a:lvl3pPr>
      <a:lvl4pPr marL="1827984" algn="l" defTabSz="609315" rtl="0" eaLnBrk="1" latinLnBrk="0" hangingPunct="1">
        <a:defRPr sz="2400" kern="1200">
          <a:solidFill>
            <a:schemeClr val="tx1"/>
          </a:solidFill>
          <a:latin typeface="+mn-lt"/>
          <a:ea typeface="+mn-ea"/>
          <a:cs typeface="+mn-cs"/>
        </a:defRPr>
      </a:lvl4pPr>
      <a:lvl5pPr marL="2437318" algn="l" defTabSz="609315" rtl="0" eaLnBrk="1" latinLnBrk="0" hangingPunct="1">
        <a:defRPr sz="2400" kern="1200">
          <a:solidFill>
            <a:schemeClr val="tx1"/>
          </a:solidFill>
          <a:latin typeface="+mn-lt"/>
          <a:ea typeface="+mn-ea"/>
          <a:cs typeface="+mn-cs"/>
        </a:defRPr>
      </a:lvl5pPr>
      <a:lvl6pPr marL="3046632" algn="l" defTabSz="609315" rtl="0" eaLnBrk="1" latinLnBrk="0" hangingPunct="1">
        <a:defRPr sz="2400" kern="1200">
          <a:solidFill>
            <a:schemeClr val="tx1"/>
          </a:solidFill>
          <a:latin typeface="+mn-lt"/>
          <a:ea typeface="+mn-ea"/>
          <a:cs typeface="+mn-cs"/>
        </a:defRPr>
      </a:lvl6pPr>
      <a:lvl7pPr marL="3655947" algn="l" defTabSz="609315" rtl="0" eaLnBrk="1" latinLnBrk="0" hangingPunct="1">
        <a:defRPr sz="2400" kern="1200">
          <a:solidFill>
            <a:schemeClr val="tx1"/>
          </a:solidFill>
          <a:latin typeface="+mn-lt"/>
          <a:ea typeface="+mn-ea"/>
          <a:cs typeface="+mn-cs"/>
        </a:defRPr>
      </a:lvl7pPr>
      <a:lvl8pPr marL="4265280" algn="l" defTabSz="609315" rtl="0" eaLnBrk="1" latinLnBrk="0" hangingPunct="1">
        <a:defRPr sz="2400" kern="1200">
          <a:solidFill>
            <a:schemeClr val="tx1"/>
          </a:solidFill>
          <a:latin typeface="+mn-lt"/>
          <a:ea typeface="+mn-ea"/>
          <a:cs typeface="+mn-cs"/>
        </a:defRPr>
      </a:lvl8pPr>
      <a:lvl9pPr marL="4874605" algn="l" defTabSz="6093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otham Bold" panose="02000803030000020004" pitchFamily="2" charset="0"/>
              </a:rPr>
              <a:t>MetLife Social Selling Calendar</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1"/>
          </p:nvPr>
        </p:nvSpPr>
        <p:spPr/>
        <p:txBody>
          <a:bodyPr/>
          <a:lstStyle/>
          <a:p>
            <a:r>
              <a:rPr lang="en-US" dirty="0"/>
              <a:t>November - December 2023</a:t>
            </a:r>
          </a:p>
        </p:txBody>
      </p:sp>
    </p:spTree>
    <p:extLst>
      <p:ext uri="{BB962C8B-B14F-4D97-AF65-F5344CB8AC3E}">
        <p14:creationId xmlns:p14="http://schemas.microsoft.com/office/powerpoint/2010/main" val="76783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marR="0" lvl="0" indent="0">
              <a:spcBef>
                <a:spcPts val="0"/>
              </a:spcBef>
              <a:spcAft>
                <a:spcPts val="0"/>
              </a:spcAft>
              <a:buNone/>
            </a:pPr>
            <a:endParaRPr lang="en-US" dirty="0"/>
          </a:p>
          <a:p>
            <a:pPr marL="0" indent="0">
              <a:buNone/>
            </a:pPr>
            <a:endParaRPr lang="en-US" strike="sngStrike" dirty="0">
              <a:cs typeface="+mn-cs"/>
            </a:endParaRPr>
          </a:p>
          <a:p>
            <a:pPr marL="0" marR="0" indent="0">
              <a:spcBef>
                <a:spcPts val="0"/>
              </a:spcBef>
              <a:spcAft>
                <a:spcPts val="0"/>
              </a:spcAft>
              <a:buNone/>
            </a:pPr>
            <a:r>
              <a:rPr lang="en-US" dirty="0">
                <a:cs typeface="+mn-cs"/>
              </a:rPr>
              <a:t>One of the perks of being an insurance agent is witnessing the relief in the clients' eyes when they realize they're financially protected. Ready to explore your protection needs? Let’s discuss securing your future and your loved ones.</a:t>
            </a:r>
          </a:p>
          <a:p>
            <a:pPr marL="0" marR="0" indent="0">
              <a:spcBef>
                <a:spcPts val="0"/>
              </a:spcBef>
              <a:spcAft>
                <a:spcPts val="0"/>
              </a:spcAft>
              <a:buNone/>
            </a:pPr>
            <a:endParaRPr lang="en-US" dirty="0"/>
          </a:p>
          <a:p>
            <a:pPr marL="0" indent="0">
              <a:spcBef>
                <a:spcPts val="0"/>
              </a:spcBef>
              <a:buNone/>
            </a:pPr>
            <a:r>
              <a:rPr lang="ro-RO" dirty="0">
                <a:cs typeface="+mn-cs"/>
              </a:rPr>
              <a:t>#MetLife </a:t>
            </a:r>
            <a:r>
              <a:rPr lang="en-US" dirty="0">
                <a:cs typeface="+mn-cs"/>
              </a:rPr>
              <a:t>#MetLifeLebanon #NavigatingLifeTogether </a:t>
            </a:r>
            <a:r>
              <a:rPr lang="ro-RO" dirty="0">
                <a:cs typeface="+mn-cs"/>
              </a:rPr>
              <a:t>#MyLifeAsAnAgent</a:t>
            </a:r>
            <a:r>
              <a:rPr lang="en-US" dirty="0">
                <a:cs typeface="+mn-cs"/>
              </a:rPr>
              <a:t> #FinancialGuidance</a:t>
            </a:r>
            <a:endParaRPr lang="ro-RO" dirty="0">
              <a:cs typeface="+mn-cs"/>
            </a:endParaRPr>
          </a:p>
          <a:p>
            <a:pPr marL="0" marR="0" lvl="0" indent="0">
              <a:spcBef>
                <a:spcPts val="0"/>
              </a:spcBef>
              <a:spcAft>
                <a:spcPts val="0"/>
              </a:spcAft>
              <a:buNone/>
            </a:pPr>
            <a:endParaRPr lang="en-US" dirty="0"/>
          </a:p>
          <a:p>
            <a:pPr marL="0" marR="0" lvl="0" indent="0">
              <a:spcBef>
                <a:spcPts val="0"/>
              </a:spcBef>
              <a:spcAft>
                <a:spcPts val="0"/>
              </a:spcAft>
              <a:buNone/>
            </a:pPr>
            <a:endParaRPr lang="en-US" dirty="0"/>
          </a:p>
        </p:txBody>
      </p:sp>
      <p:sp>
        <p:nvSpPr>
          <p:cNvPr id="7" name="Title 6"/>
          <p:cNvSpPr>
            <a:spLocks noGrp="1"/>
          </p:cNvSpPr>
          <p:nvPr>
            <p:ph type="title"/>
          </p:nvPr>
        </p:nvSpPr>
        <p:spPr>
          <a:xfrm>
            <a:off x="609600" y="493504"/>
            <a:ext cx="10972800" cy="477122"/>
          </a:xfrm>
        </p:spPr>
        <p:txBody>
          <a:bodyPr/>
          <a:lstStyle/>
          <a:p>
            <a:r>
              <a:rPr lang="en-US" dirty="0"/>
              <a:t>Post 1 -  My Life as an Agent</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pic>
        <p:nvPicPr>
          <p:cNvPr id="4" name="Picture 3" descr="A person signing a document&#10;&#10;Description automatically generated">
            <a:extLst>
              <a:ext uri="{FF2B5EF4-FFF2-40B4-BE49-F238E27FC236}">
                <a16:creationId xmlns:a16="http://schemas.microsoft.com/office/drawing/2014/main" id="{781DDC83-7AAA-29BA-B5AE-64621514EC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31" y="1120877"/>
            <a:ext cx="3873910" cy="4842388"/>
          </a:xfrm>
          <a:prstGeom prst="rect">
            <a:avLst/>
          </a:prstGeom>
        </p:spPr>
      </p:pic>
    </p:spTree>
    <p:extLst>
      <p:ext uri="{BB962C8B-B14F-4D97-AF65-F5344CB8AC3E}">
        <p14:creationId xmlns:p14="http://schemas.microsoft.com/office/powerpoint/2010/main" val="307643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cs typeface="+mn-cs"/>
              </a:rPr>
              <a:t>November is known as '</a:t>
            </a:r>
            <a:r>
              <a:rPr lang="en-US" dirty="0" err="1">
                <a:cs typeface="+mn-cs"/>
              </a:rPr>
              <a:t>Movember</a:t>
            </a:r>
            <a:r>
              <a:rPr lang="en-US" dirty="0">
                <a:cs typeface="+mn-cs"/>
              </a:rPr>
              <a:t>’, highlighting the significance of men's health through early testing, screenings, and regular check-ups, as an important measure to protect men from potential health issues, including testicular cancer, prostate cancer, depression, and physical inactivity.</a:t>
            </a:r>
          </a:p>
          <a:p>
            <a:pPr marL="0" indent="0">
              <a:buNone/>
            </a:pPr>
            <a:endParaRPr lang="en-US" dirty="0">
              <a:cs typeface="+mn-cs"/>
            </a:endParaRPr>
          </a:p>
          <a:p>
            <a:pPr marL="0" indent="0">
              <a:buNone/>
            </a:pPr>
            <a:r>
              <a:rPr lang="en-US" dirty="0">
                <a:cs typeface="+mn-cs"/>
              </a:rPr>
              <a:t>Remember to prioritize both your well-being and that of the men in your life. Early detection saves lives. </a:t>
            </a:r>
          </a:p>
          <a:p>
            <a:pPr marL="0" indent="0">
              <a:buNone/>
            </a:pPr>
            <a:endParaRPr lang="en-US" dirty="0">
              <a:cs typeface="+mn-cs"/>
            </a:endParaRPr>
          </a:p>
          <a:p>
            <a:pPr marL="0" marR="464184" indent="0">
              <a:lnSpc>
                <a:spcPct val="100000"/>
              </a:lnSpc>
              <a:spcBef>
                <a:spcPts val="100"/>
              </a:spcBef>
              <a:buNone/>
            </a:pPr>
            <a:r>
              <a:rPr lang="en-US" dirty="0"/>
              <a:t>#Movember #MensHealth #MentalHealth #Cancer #ProstateCancer #TesticularCancer </a:t>
            </a:r>
          </a:p>
          <a:p>
            <a:pPr marL="0" indent="0">
              <a:buNone/>
            </a:pPr>
            <a:endParaRPr lang="en-US" dirty="0">
              <a:cs typeface="+mn-cs"/>
            </a:endParaRPr>
          </a:p>
        </p:txBody>
      </p:sp>
      <p:sp>
        <p:nvSpPr>
          <p:cNvPr id="7" name="Title 6"/>
          <p:cNvSpPr>
            <a:spLocks noGrp="1"/>
          </p:cNvSpPr>
          <p:nvPr>
            <p:ph type="title"/>
          </p:nvPr>
        </p:nvSpPr>
        <p:spPr/>
        <p:txBody>
          <a:bodyPr/>
          <a:lstStyle/>
          <a:p>
            <a:r>
              <a:rPr lang="en-US" dirty="0"/>
              <a:t>Post 2 -  </a:t>
            </a:r>
            <a:r>
              <a:rPr lang="en-US" dirty="0" err="1"/>
              <a:t>Movember</a:t>
            </a:r>
            <a:r>
              <a:rPr lang="en-US" dirty="0"/>
              <a:t> -</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pic>
        <p:nvPicPr>
          <p:cNvPr id="3" name="Picture 2" descr="A blue ribbon on a blue background&#10;&#10;Description automatically generated">
            <a:extLst>
              <a:ext uri="{FF2B5EF4-FFF2-40B4-BE49-F238E27FC236}">
                <a16:creationId xmlns:a16="http://schemas.microsoft.com/office/drawing/2014/main" id="{68A616F4-4B4E-6790-BF9C-39B4899B8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132383"/>
            <a:ext cx="3674586" cy="4593233"/>
          </a:xfrm>
          <a:prstGeom prst="rect">
            <a:avLst/>
          </a:prstGeom>
        </p:spPr>
      </p:pic>
    </p:spTree>
    <p:extLst>
      <p:ext uri="{BB962C8B-B14F-4D97-AF65-F5344CB8AC3E}">
        <p14:creationId xmlns:p14="http://schemas.microsoft.com/office/powerpoint/2010/main" val="259668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876744" y="949673"/>
            <a:ext cx="4516582" cy="4965680"/>
          </a:xfrm>
        </p:spPr>
        <p:txBody>
          <a:bodyPr>
            <a:noAutofit/>
          </a:bodyPr>
          <a:lstStyle/>
          <a:p>
            <a:pPr marL="0" indent="0">
              <a:buNone/>
            </a:pPr>
            <a:r>
              <a:rPr lang="en-US" dirty="0"/>
              <a:t>Caption: </a:t>
            </a:r>
          </a:p>
          <a:p>
            <a:pPr marL="0" indent="0">
              <a:buNone/>
            </a:pPr>
            <a:endParaRPr lang="en-US" dirty="0">
              <a:latin typeface="Gotham-Book" panose="02000604040000020004" pitchFamily="50" charset="0"/>
            </a:endParaRPr>
          </a:p>
          <a:p>
            <a:pPr marL="0" indent="0">
              <a:buNone/>
            </a:pPr>
            <a:r>
              <a:rPr lang="en-US" dirty="0">
                <a:cs typeface="+mn-cs"/>
              </a:rPr>
              <a:t>Sending warm wishes on this Independence Day! May this day bring peace and tranquility to our beloved Lebanon. </a:t>
            </a:r>
          </a:p>
          <a:p>
            <a:pPr marL="0" indent="0">
              <a:buNone/>
            </a:pPr>
            <a:endParaRPr lang="en-US" dirty="0">
              <a:cs typeface="+mn-cs"/>
            </a:endParaRPr>
          </a:p>
          <a:p>
            <a:pPr marL="0" indent="0">
              <a:buNone/>
            </a:pPr>
            <a:r>
              <a:rPr lang="ro-RO" dirty="0">
                <a:cs typeface="+mn-cs"/>
              </a:rPr>
              <a:t>#MetLife </a:t>
            </a:r>
            <a:r>
              <a:rPr lang="en-US" dirty="0">
                <a:cs typeface="+mn-cs"/>
              </a:rPr>
              <a:t>#MetLifeLebanon #NavigatingLifeTogether #IndependenceDay</a:t>
            </a:r>
          </a:p>
        </p:txBody>
      </p:sp>
      <p:sp>
        <p:nvSpPr>
          <p:cNvPr id="7" name="Title 6"/>
          <p:cNvSpPr>
            <a:spLocks noGrp="1"/>
          </p:cNvSpPr>
          <p:nvPr>
            <p:ph type="title"/>
          </p:nvPr>
        </p:nvSpPr>
        <p:spPr/>
        <p:txBody>
          <a:bodyPr>
            <a:normAutofit/>
          </a:bodyPr>
          <a:lstStyle/>
          <a:p>
            <a:r>
              <a:rPr lang="en-US" dirty="0"/>
              <a:t>Post 3 -  Independence Day </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pic>
        <p:nvPicPr>
          <p:cNvPr id="4" name="Picture 3" descr="A flag with a green tree and blue text&#10;&#10;Description automatically generated">
            <a:extLst>
              <a:ext uri="{FF2B5EF4-FFF2-40B4-BE49-F238E27FC236}">
                <a16:creationId xmlns:a16="http://schemas.microsoft.com/office/drawing/2014/main" id="{FF645AF7-99D3-3B84-CCD6-A82893A180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038311"/>
            <a:ext cx="3705434" cy="4631793"/>
          </a:xfrm>
          <a:prstGeom prst="rect">
            <a:avLst/>
          </a:prstGeom>
        </p:spPr>
      </p:pic>
    </p:spTree>
    <p:extLst>
      <p:ext uri="{BB962C8B-B14F-4D97-AF65-F5344CB8AC3E}">
        <p14:creationId xmlns:p14="http://schemas.microsoft.com/office/powerpoint/2010/main" val="91286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cs typeface="+mn-cs"/>
              </a:rPr>
              <a:t>The more you understand the basics of life insurance, the better equipped you will be to choose the coverage that is right for you and your loved ones. If your family relies on your income, it is essential to learn how life insurance can protect them if anything happens to you. </a:t>
            </a:r>
          </a:p>
          <a:p>
            <a:pPr marL="0" indent="0">
              <a:buNone/>
            </a:pPr>
            <a:r>
              <a:rPr lang="en-US" dirty="0">
                <a:cs typeface="+mn-cs"/>
              </a:rPr>
              <a:t>Direct Message me and I’d be happy to provide you with more information about how it works, and which solution is right for you. </a:t>
            </a:r>
          </a:p>
          <a:p>
            <a:pPr marL="0" indent="0" algn="l">
              <a:buNone/>
            </a:pPr>
            <a:r>
              <a:rPr lang="en-US" dirty="0">
                <a:cs typeface="+mn-cs"/>
              </a:rPr>
              <a:t>#LifeOnYourOwnTerms </a:t>
            </a:r>
            <a:r>
              <a:rPr lang="ro-RO" dirty="0">
                <a:cs typeface="+mn-cs"/>
              </a:rPr>
              <a:t>#MetLife </a:t>
            </a:r>
            <a:r>
              <a:rPr lang="en-US" dirty="0">
                <a:cs typeface="+mn-cs"/>
              </a:rPr>
              <a:t>#MetLifeLebanon #NavigatingLifeTogether</a:t>
            </a:r>
            <a:endParaRPr lang="en-US" strike="sngStrike" dirty="0"/>
          </a:p>
          <a:p>
            <a:pPr marL="0" indent="0">
              <a:buNone/>
            </a:pPr>
            <a:endParaRPr lang="en-US" strike="sngStrike" dirty="0"/>
          </a:p>
        </p:txBody>
      </p:sp>
      <p:sp>
        <p:nvSpPr>
          <p:cNvPr id="7" name="Title 6"/>
          <p:cNvSpPr>
            <a:spLocks noGrp="1"/>
          </p:cNvSpPr>
          <p:nvPr>
            <p:ph type="title"/>
          </p:nvPr>
        </p:nvSpPr>
        <p:spPr/>
        <p:txBody>
          <a:bodyPr>
            <a:normAutofit/>
          </a:bodyPr>
          <a:lstStyle/>
          <a:p>
            <a:r>
              <a:rPr lang="en-US" dirty="0"/>
              <a:t>Post 4 -  Life Insurance </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pic>
        <p:nvPicPr>
          <p:cNvPr id="6" name="Picture 5" descr="A person and person with a child&#10;&#10;Description automatically generated">
            <a:extLst>
              <a:ext uri="{FF2B5EF4-FFF2-40B4-BE49-F238E27FC236}">
                <a16:creationId xmlns:a16="http://schemas.microsoft.com/office/drawing/2014/main" id="{A5AB8C7C-048C-9F1A-C07F-EA8333CB6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981777"/>
            <a:ext cx="4109884" cy="5137355"/>
          </a:xfrm>
          <a:prstGeom prst="rect">
            <a:avLst/>
          </a:prstGeom>
        </p:spPr>
      </p:pic>
    </p:spTree>
    <p:extLst>
      <p:ext uri="{BB962C8B-B14F-4D97-AF65-F5344CB8AC3E}">
        <p14:creationId xmlns:p14="http://schemas.microsoft.com/office/powerpoint/2010/main" val="347420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7065818" y="1211283"/>
            <a:ext cx="4932894" cy="4965680"/>
          </a:xfrm>
        </p:spPr>
        <p:txBody>
          <a:bodyPr>
            <a:normAutofit/>
          </a:bodyPr>
          <a:lstStyle/>
          <a:p>
            <a:pPr marL="0" indent="0">
              <a:buNone/>
            </a:pPr>
            <a:r>
              <a:rPr lang="en-US" dirty="0"/>
              <a:t>Caption: </a:t>
            </a:r>
          </a:p>
          <a:p>
            <a:pPr marL="0" indent="0">
              <a:lnSpc>
                <a:spcPct val="107000"/>
              </a:lnSpc>
              <a:spcAft>
                <a:spcPts val="600"/>
              </a:spcAft>
              <a:buNone/>
            </a:pPr>
            <a:r>
              <a:rPr lang="en-US" dirty="0">
                <a:cs typeface="+mn-cs"/>
              </a:rPr>
              <a:t>As we approach the end of the year, it is a good time to review your financial situation to see how well you have met your financial goals and to make any necessary adjustments for the new year. </a:t>
            </a:r>
          </a:p>
          <a:p>
            <a:pPr marL="0" indent="0" algn="l">
              <a:buNone/>
            </a:pPr>
            <a:r>
              <a:rPr lang="en-US" dirty="0">
                <a:cs typeface="+mn-cs"/>
              </a:rPr>
              <a:t>Here are 7 steps you can take to assess your financial plan and prepare for 2024.</a:t>
            </a:r>
          </a:p>
          <a:p>
            <a:pPr marL="0" indent="0">
              <a:lnSpc>
                <a:spcPct val="107000"/>
              </a:lnSpc>
              <a:spcAft>
                <a:spcPts val="600"/>
              </a:spcAft>
              <a:buNone/>
            </a:pPr>
            <a:r>
              <a:rPr lang="en-US" dirty="0">
                <a:cs typeface="+mn-cs"/>
              </a:rPr>
              <a:t>#MetLife #MetLifeLebanon #NavigatingLifeTogether #FinancialPlanning</a:t>
            </a:r>
            <a:endParaRPr lang="pl-PL" dirty="0">
              <a:cs typeface="+mn-cs"/>
            </a:endParaRPr>
          </a:p>
          <a:p>
            <a:pPr marL="0" indent="0">
              <a:buNone/>
            </a:pPr>
            <a:endParaRPr lang="en-US" dirty="0">
              <a:cs typeface="+mn-cs"/>
            </a:endParaRPr>
          </a:p>
          <a:p>
            <a:pPr marL="0" indent="0">
              <a:buNone/>
            </a:pPr>
            <a:endParaRPr lang="en-US" dirty="0"/>
          </a:p>
          <a:p>
            <a:pPr marL="0" indent="0">
              <a:buNone/>
            </a:pPr>
            <a:endParaRPr lang="en-US" dirty="0"/>
          </a:p>
        </p:txBody>
      </p:sp>
      <p:sp>
        <p:nvSpPr>
          <p:cNvPr id="7" name="Title 6"/>
          <p:cNvSpPr>
            <a:spLocks noGrp="1"/>
          </p:cNvSpPr>
          <p:nvPr>
            <p:ph type="title"/>
          </p:nvPr>
        </p:nvSpPr>
        <p:spPr/>
        <p:txBody>
          <a:bodyPr>
            <a:normAutofit/>
          </a:bodyPr>
          <a:lstStyle/>
          <a:p>
            <a:r>
              <a:rPr lang="en-US" dirty="0"/>
              <a:t>Post 5 - Financial Planning -</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pic>
        <p:nvPicPr>
          <p:cNvPr id="4" name="Picture 3" descr="A person using a calculator&#10;&#10;Description automatically generated">
            <a:extLst>
              <a:ext uri="{FF2B5EF4-FFF2-40B4-BE49-F238E27FC236}">
                <a16:creationId xmlns:a16="http://schemas.microsoft.com/office/drawing/2014/main" id="{77A5D07F-1517-BAE9-3CF1-5FC703BBE8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981777"/>
            <a:ext cx="4168877" cy="5211096"/>
          </a:xfrm>
          <a:prstGeom prst="rect">
            <a:avLst/>
          </a:prstGeom>
        </p:spPr>
      </p:pic>
    </p:spTree>
    <p:extLst>
      <p:ext uri="{BB962C8B-B14F-4D97-AF65-F5344CB8AC3E}">
        <p14:creationId xmlns:p14="http://schemas.microsoft.com/office/powerpoint/2010/main" val="421876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cs typeface="+mn-cs"/>
            </a:endParaRPr>
          </a:p>
          <a:p>
            <a:pPr marL="0" indent="0">
              <a:buNone/>
            </a:pPr>
            <a:r>
              <a:rPr lang="en-US" dirty="0">
                <a:cs typeface="+mn-cs"/>
              </a:rPr>
              <a:t>Wishing you a Merry Christmas filled with joy, love, and laughter!</a:t>
            </a:r>
          </a:p>
          <a:p>
            <a:pPr marL="0" indent="0">
              <a:buNone/>
            </a:pPr>
            <a:endParaRPr lang="en-US" dirty="0">
              <a:cs typeface="+mn-cs"/>
            </a:endParaRPr>
          </a:p>
          <a:p>
            <a:pPr marL="0" indent="0">
              <a:buNone/>
            </a:pPr>
            <a:r>
              <a:rPr lang="en-US" dirty="0">
                <a:cs typeface="+mn-cs"/>
              </a:rPr>
              <a:t>#MerryChristmas #Christmas #MetLife #MetLifeLebanon #NavigatingLifeTogether </a:t>
            </a:r>
          </a:p>
        </p:txBody>
      </p:sp>
      <p:sp>
        <p:nvSpPr>
          <p:cNvPr id="7" name="Title 6"/>
          <p:cNvSpPr>
            <a:spLocks noGrp="1"/>
          </p:cNvSpPr>
          <p:nvPr>
            <p:ph type="title"/>
          </p:nvPr>
        </p:nvSpPr>
        <p:spPr>
          <a:xfrm>
            <a:off x="609600" y="504655"/>
            <a:ext cx="10972800" cy="477122"/>
          </a:xfrm>
        </p:spPr>
        <p:txBody>
          <a:bodyPr>
            <a:normAutofit/>
          </a:bodyPr>
          <a:lstStyle/>
          <a:p>
            <a:r>
              <a:rPr lang="en-US" dirty="0"/>
              <a:t>Post 6 -  Christmas</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pic>
        <p:nvPicPr>
          <p:cNvPr id="4" name="Picture 3" descr="A blue and green christmas card&#10;&#10;Description automatically generated">
            <a:extLst>
              <a:ext uri="{FF2B5EF4-FFF2-40B4-BE49-F238E27FC236}">
                <a16:creationId xmlns:a16="http://schemas.microsoft.com/office/drawing/2014/main" id="{1FA34F41-E603-311A-A693-9386407CAD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981777"/>
            <a:ext cx="4243602" cy="5304503"/>
          </a:xfrm>
          <a:prstGeom prst="rect">
            <a:avLst/>
          </a:prstGeom>
        </p:spPr>
      </p:pic>
    </p:spTree>
    <p:extLst>
      <p:ext uri="{BB962C8B-B14F-4D97-AF65-F5344CB8AC3E}">
        <p14:creationId xmlns:p14="http://schemas.microsoft.com/office/powerpoint/2010/main" val="419723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cs typeface="+mn-cs"/>
            </a:endParaRPr>
          </a:p>
          <a:p>
            <a:pPr marL="0" indent="0">
              <a:buNone/>
            </a:pPr>
            <a:r>
              <a:rPr lang="en-US" dirty="0">
                <a:cs typeface="+mn-cs"/>
              </a:rPr>
              <a:t>May the coming year be a time of growth, love, and joy. Happy New Year!</a:t>
            </a:r>
          </a:p>
          <a:p>
            <a:pPr marL="0" indent="0">
              <a:buNone/>
            </a:pPr>
            <a:endParaRPr lang="en-US" dirty="0">
              <a:cs typeface="+mn-cs"/>
            </a:endParaRPr>
          </a:p>
          <a:p>
            <a:pPr marL="0" indent="0">
              <a:buNone/>
            </a:pPr>
            <a:endParaRPr lang="en-US" dirty="0">
              <a:cs typeface="+mn-cs"/>
            </a:endParaRPr>
          </a:p>
          <a:p>
            <a:pPr marL="0" indent="0">
              <a:buNone/>
            </a:pPr>
            <a:r>
              <a:rPr lang="en-US" dirty="0">
                <a:cs typeface="+mn-cs"/>
              </a:rPr>
              <a:t>#MetLife #MetLifeLebanon #NavigatingLifeTogether #HappyNewYear #NewYear2024</a:t>
            </a:r>
          </a:p>
        </p:txBody>
      </p:sp>
      <p:sp>
        <p:nvSpPr>
          <p:cNvPr id="7" name="Title 6"/>
          <p:cNvSpPr>
            <a:spLocks noGrp="1"/>
          </p:cNvSpPr>
          <p:nvPr>
            <p:ph type="title"/>
          </p:nvPr>
        </p:nvSpPr>
        <p:spPr>
          <a:xfrm>
            <a:off x="609600" y="504655"/>
            <a:ext cx="10972800" cy="477122"/>
          </a:xfrm>
        </p:spPr>
        <p:txBody>
          <a:bodyPr>
            <a:normAutofit/>
          </a:bodyPr>
          <a:lstStyle/>
          <a:p>
            <a:r>
              <a:rPr lang="en-US" dirty="0"/>
              <a:t>Post 7 - Happy New Year</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pic>
        <p:nvPicPr>
          <p:cNvPr id="4" name="Picture 3" descr="A blue and white text on a blue background&#10;&#10;Description automatically generated">
            <a:extLst>
              <a:ext uri="{FF2B5EF4-FFF2-40B4-BE49-F238E27FC236}">
                <a16:creationId xmlns:a16="http://schemas.microsoft.com/office/drawing/2014/main" id="{21DAA98C-FB8B-F136-AE1A-2700AE1BFC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84903"/>
            <a:ext cx="4306529" cy="5383161"/>
          </a:xfrm>
          <a:prstGeom prst="rect">
            <a:avLst/>
          </a:prstGeom>
        </p:spPr>
      </p:pic>
    </p:spTree>
    <p:extLst>
      <p:ext uri="{BB962C8B-B14F-4D97-AF65-F5344CB8AC3E}">
        <p14:creationId xmlns:p14="http://schemas.microsoft.com/office/powerpoint/2010/main" val="218523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Thank You</a:t>
            </a:r>
          </a:p>
        </p:txBody>
      </p:sp>
      <p:sp>
        <p:nvSpPr>
          <p:cNvPr id="5" name="Text Placeholder 4">
            <a:extLst>
              <a:ext uri="{FF2B5EF4-FFF2-40B4-BE49-F238E27FC236}">
                <a16:creationId xmlns:a16="http://schemas.microsoft.com/office/drawing/2014/main" id="{73F96E8C-1D0E-6FDF-113E-A3EA4407FA1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78697752"/>
      </p:ext>
    </p:extLst>
  </p:cSld>
  <p:clrMapOvr>
    <a:masterClrMapping/>
  </p:clrMapOvr>
</p:sld>
</file>

<file path=ppt/theme/theme1.xml><?xml version="1.0" encoding="utf-8"?>
<a:theme xmlns:a="http://schemas.openxmlformats.org/drawingml/2006/main" name="Custom Design">
  <a:themeElements>
    <a:clrScheme name="BornInteractive">
      <a:dk1>
        <a:sysClr val="windowText" lastClr="000000"/>
      </a:dk1>
      <a:lt1>
        <a:sysClr val="window" lastClr="FFFFFF"/>
      </a:lt1>
      <a:dk2>
        <a:srgbClr val="1F497D"/>
      </a:dk2>
      <a:lt2>
        <a:srgbClr val="EEECE1"/>
      </a:lt2>
      <a:accent1>
        <a:srgbClr val="0097D9"/>
      </a:accent1>
      <a:accent2>
        <a:srgbClr val="D9025F"/>
      </a:accent2>
      <a:accent3>
        <a:srgbClr val="7DB927"/>
      </a:accent3>
      <a:accent4>
        <a:srgbClr val="9E9B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3AAAE1C7A0A246A41C8217AA12718C" ma:contentTypeVersion="14" ma:contentTypeDescription="Create a new document." ma:contentTypeScope="" ma:versionID="679b0aff062d0c95e113cde187cb7dd4">
  <xsd:schema xmlns:xsd="http://www.w3.org/2001/XMLSchema" xmlns:xs="http://www.w3.org/2001/XMLSchema" xmlns:p="http://schemas.microsoft.com/office/2006/metadata/properties" xmlns:ns3="d2bcc9ad-2da9-498f-b259-60e38aaf56ef" xmlns:ns4="09026289-c3f6-42aa-bd36-6c35e92603cf" targetNamespace="http://schemas.microsoft.com/office/2006/metadata/properties" ma:root="true" ma:fieldsID="9d9b9c197fff3665b952aae3b6e970f9" ns3:_="" ns4:_="">
    <xsd:import namespace="d2bcc9ad-2da9-498f-b259-60e38aaf56ef"/>
    <xsd:import namespace="09026289-c3f6-42aa-bd36-6c35e92603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cc9ad-2da9-498f-b259-60e38aaf56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26289-c3f6-42aa-bd36-6c35e92603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0B9F7-1882-4834-80FC-2D4631266B51}">
  <ds:schemaRefs>
    <ds:schemaRef ds:uri="http://schemas.microsoft.com/sharepoint/v3/contenttype/forms"/>
  </ds:schemaRefs>
</ds:datastoreItem>
</file>

<file path=customXml/itemProps2.xml><?xml version="1.0" encoding="utf-8"?>
<ds:datastoreItem xmlns:ds="http://schemas.openxmlformats.org/officeDocument/2006/customXml" ds:itemID="{97CEF120-4566-4D25-98D9-65474E42EA3D}">
  <ds:schemaRefs>
    <ds:schemaRef ds:uri="http://purl.org/dc/terms/"/>
    <ds:schemaRef ds:uri="09026289-c3f6-42aa-bd36-6c35e92603cf"/>
    <ds:schemaRef ds:uri="http://purl.org/dc/elements/1.1/"/>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d2bcc9ad-2da9-498f-b259-60e38aaf56ef"/>
    <ds:schemaRef ds:uri="http://schemas.microsoft.com/office/2006/metadata/properties"/>
  </ds:schemaRefs>
</ds:datastoreItem>
</file>

<file path=customXml/itemProps3.xml><?xml version="1.0" encoding="utf-8"?>
<ds:datastoreItem xmlns:ds="http://schemas.openxmlformats.org/officeDocument/2006/customXml" ds:itemID="{F3CC5ADB-7FB0-46BD-9725-69EE204CB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cc9ad-2da9-498f-b259-60e38aaf56ef"/>
    <ds:schemaRef ds:uri="09026289-c3f6-42aa-bd36-6c35e9260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8620</TotalTime>
  <Words>465</Words>
  <Application>Microsoft Office PowerPoint</Application>
  <PresentationFormat>Widescreen</PresentationFormat>
  <Paragraphs>64</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Gotham Bold</vt:lpstr>
      <vt:lpstr>Gotham-Bold</vt:lpstr>
      <vt:lpstr>Gotham-Book</vt:lpstr>
      <vt:lpstr>Gotham-Light</vt:lpstr>
      <vt:lpstr>Gotham-MediumItalic</vt:lpstr>
      <vt:lpstr>Museo 300</vt:lpstr>
      <vt:lpstr>Custom Design</vt:lpstr>
      <vt:lpstr>MetLife Social Selling Calendar</vt:lpstr>
      <vt:lpstr>Post 1 -  My Life as an Agent</vt:lpstr>
      <vt:lpstr>Post 2 -  Movember -</vt:lpstr>
      <vt:lpstr>Post 3 -  Independence Day </vt:lpstr>
      <vt:lpstr>Post 4 -  Life Insurance </vt:lpstr>
      <vt:lpstr>Post 5 - Financial Planning -</vt:lpstr>
      <vt:lpstr>Post 6 -  Christmas</vt:lpstr>
      <vt:lpstr>Post 7 - Happy New Year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KEY COMPONENT IN YOUR DIGITAL TRANSFORMATION JOURNEY</dc:title>
  <dc:creator>Haytham A. Sawma</dc:creator>
  <cp:lastModifiedBy>Beckdash, Hiba</cp:lastModifiedBy>
  <cp:revision>354</cp:revision>
  <dcterms:created xsi:type="dcterms:W3CDTF">2021-01-15T13:11:26Z</dcterms:created>
  <dcterms:modified xsi:type="dcterms:W3CDTF">2023-10-31T15:28:06Z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0x010100F23AAAE1C7A0A246A41C8217AA12718C</vt:lpwstr>
  </property>
</Properties>
</file>