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81" r:id="rId5"/>
    <p:sldId id="280" r:id="rId6"/>
    <p:sldId id="4884" r:id="rId7"/>
    <p:sldId id="279" r:id="rId8"/>
    <p:sldId id="263" r:id="rId9"/>
    <p:sldId id="745" r:id="rId10"/>
    <p:sldId id="4887" r:id="rId11"/>
    <p:sldId id="264" r:id="rId12"/>
    <p:sldId id="4898" r:id="rId13"/>
    <p:sldId id="4897" r:id="rId14"/>
    <p:sldId id="775" r:id="rId15"/>
    <p:sldId id="275" r:id="rId16"/>
    <p:sldId id="4899" r:id="rId17"/>
    <p:sldId id="4889" r:id="rId18"/>
    <p:sldId id="744" r:id="rId1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5F2705-F97B-476E-FECA-6232B908B208}" name="Hiba Beckdash" initials="HB" userId="S::hiba.beckdash@metlife.com::5a26d2e7-f13f-4492-b1d5-0a01a572e04e" providerId="AD"/>
  <p188:author id="{D0B4D705-BE93-04F4-211E-26F508D331DE}" name="Matei, Andreea" initials="MA" userId="S::andreea.matei_metropolitanlife.ro#ext#@interpublic.onmicrosoft.com::5959c944-fd7d-4b96-9bd6-76111460f0a4" providerId="AD"/>
  <p188:author id="{07572D63-92EB-CF5F-CAC7-6D3A9D67BBC7}" name="Focsa, Irina (BCH-MRM)" initials="FI(M" userId="S::irina.focsa@mrm.com::868c3628-8a6d-4583-a26d-d5e5876206f2" providerId="AD"/>
  <p188:author id="{5565C798-645B-9B62-4563-355E4636D499}" name="Tatu, Georgiana (BCH-MRM)" initials="T(" userId="S::georgiana.tatu@mrm.com::e89d2be6-8988-4ce3-8424-85f0a2baa7f5" providerId="AD"/>
  <p188:author id="{D769DCA5-DB25-AA52-3D70-895746E7BD91}" name="Stroilescu, Lavinia (BCH-MRM)" initials="S(" userId="S::lavinia.stroilescu@mrm.com::2a4b8de7-d434-4b22-8685-5b22792ca028" providerId="AD"/>
  <p188:author id="{B55F37CF-88A6-9B5D-1EFB-CFC39F1F3CAC}" name="Hagiesteanu, Alexia (BCH-MRM)" initials="H(" userId="S::alexia.hagiesteanu@mrm.com::96975f60-87b6-45f3-8e43-f0af11417dd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irboiu, Bianca" initials="SB" lastIdx="3" clrIdx="0"/>
  <p:cmAuthor id="7" name="Crivat, Alexandra" initials="CA" lastIdx="14" clrIdx="7">
    <p:extLst>
      <p:ext uri="{19B8F6BF-5375-455C-9EA6-DF929625EA0E}">
        <p15:presenceInfo xmlns:p15="http://schemas.microsoft.com/office/powerpoint/2012/main" userId="S-1-5-21-818223188-3440559113-342323212-377873" providerId="AD"/>
      </p:ext>
    </p:extLst>
  </p:cmAuthor>
  <p:cmAuthor id="1" name="Ciliac, Alexandra" initials="CA" lastIdx="75" clrIdx="1"/>
  <p:cmAuthor id="8" name="Pena, Petru (BCH-MRM)" initials="PP(M" lastIdx="1" clrIdx="8">
    <p:extLst>
      <p:ext uri="{19B8F6BF-5375-455C-9EA6-DF929625EA0E}">
        <p15:presenceInfo xmlns:p15="http://schemas.microsoft.com/office/powerpoint/2012/main" userId="S::Petru.Pena@mrm.com::2181578a-a52b-4668-b7a7-cff4f7bf8a28" providerId="AD"/>
      </p:ext>
    </p:extLst>
  </p:cmAuthor>
  <p:cmAuthor id="2" name="Rusu, Livia (BCH-MRM)" initials="RL(" lastIdx="6" clrIdx="2"/>
  <p:cmAuthor id="9" name="Matei, Andreea" initials="MA" lastIdx="78" clrIdx="9">
    <p:extLst>
      <p:ext uri="{19B8F6BF-5375-455C-9EA6-DF929625EA0E}">
        <p15:presenceInfo xmlns:p15="http://schemas.microsoft.com/office/powerpoint/2012/main" userId="S::andreea.matei@metropolitanlife.ro::a56e49ae-9527-4d11-9b07-7b1e43926593" providerId="AD"/>
      </p:ext>
    </p:extLst>
  </p:cmAuthor>
  <p:cmAuthor id="3" name="Ciliac, Alexandra" initials="CA [2]" lastIdx="44" clrIdx="3"/>
  <p:cmAuthor id="10" name="Grozea, Justina (BCH-MRM)" initials="GJ(M" lastIdx="1" clrIdx="10">
    <p:extLst>
      <p:ext uri="{19B8F6BF-5375-455C-9EA6-DF929625EA0E}">
        <p15:presenceInfo xmlns:p15="http://schemas.microsoft.com/office/powerpoint/2012/main" userId="S::Justina.Grozea@mrm.com::7e6cf368-f645-475a-8252-7ccdce787370" providerId="AD"/>
      </p:ext>
    </p:extLst>
  </p:cmAuthor>
  <p:cmAuthor id="4" name="Popescu, Catalina (BCH-MRM)" initials="PC(" lastIdx="28" clrIdx="4"/>
  <p:cmAuthor id="11" name="Dumitrescu, Ana (BCH-MRM)" initials="DA(" lastIdx="10" clrIdx="11">
    <p:extLst>
      <p:ext uri="{19B8F6BF-5375-455C-9EA6-DF929625EA0E}">
        <p15:presenceInfo xmlns:p15="http://schemas.microsoft.com/office/powerpoint/2012/main" userId="S::ana.dumitrescu@mrm.com::48132201-1422-4144-9e00-3870184c2e9b" providerId="AD"/>
      </p:ext>
    </p:extLst>
  </p:cmAuthor>
  <p:cmAuthor id="5" name="Lupu, Bianca (BCH-MRM)" initials="LB(" lastIdx="4" clrIdx="5"/>
  <p:cmAuthor id="6" name="Babanau, George Sorin (Cognizant)" initials="BGS(" lastIdx="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88C6"/>
    <a:srgbClr val="E2F0D9"/>
    <a:srgbClr val="FFF2CC"/>
    <a:srgbClr val="E2EFDA"/>
    <a:srgbClr val="25A7FF"/>
    <a:srgbClr val="008EEE"/>
    <a:srgbClr val="5DBC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68" d="100"/>
          <a:sy n="68" d="100"/>
        </p:scale>
        <p:origin x="792"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CF24F0B-D1F7-45E2-94F6-445699534582}" type="datetimeFigureOut">
              <a:rPr lang="en-US" smtClean="0"/>
              <a:t>4/28/2023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20F3E6A-7C09-4F55-B480-A961A6FE7CE8}" type="slidenum">
              <a:rPr lang="en-US" smtClean="0"/>
              <a:t>‹#›</a:t>
            </a:fld>
            <a:endParaRPr lang="en-US"/>
          </a:p>
        </p:txBody>
      </p:sp>
    </p:spTree>
    <p:extLst>
      <p:ext uri="{BB962C8B-B14F-4D97-AF65-F5344CB8AC3E}">
        <p14:creationId xmlns:p14="http://schemas.microsoft.com/office/powerpoint/2010/main" val="2447511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7FFAAB6-C7E4-4C2F-81FF-D888CA9D5E4D}"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5C051A-AD08-41AE-881B-B40827CD9F91}" type="slidenum">
              <a:rPr lang="en-US" smtClean="0"/>
              <a:t>‹#›</a:t>
            </a:fld>
            <a:endParaRPr lang="en-US"/>
          </a:p>
        </p:txBody>
      </p:sp>
    </p:spTree>
    <p:extLst>
      <p:ext uri="{BB962C8B-B14F-4D97-AF65-F5344CB8AC3E}">
        <p14:creationId xmlns:p14="http://schemas.microsoft.com/office/powerpoint/2010/main" val="3729023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FFAAB6-C7E4-4C2F-81FF-D888CA9D5E4D}"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5C051A-AD08-41AE-881B-B40827CD9F91}" type="slidenum">
              <a:rPr lang="en-US" smtClean="0"/>
              <a:t>‹#›</a:t>
            </a:fld>
            <a:endParaRPr lang="en-US"/>
          </a:p>
        </p:txBody>
      </p:sp>
    </p:spTree>
    <p:extLst>
      <p:ext uri="{BB962C8B-B14F-4D97-AF65-F5344CB8AC3E}">
        <p14:creationId xmlns:p14="http://schemas.microsoft.com/office/powerpoint/2010/main" val="4040311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FFAAB6-C7E4-4C2F-81FF-D888CA9D5E4D}"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5C051A-AD08-41AE-881B-B40827CD9F91}" type="slidenum">
              <a:rPr lang="en-US" smtClean="0"/>
              <a:t>‹#›</a:t>
            </a:fld>
            <a:endParaRPr lang="en-US"/>
          </a:p>
        </p:txBody>
      </p:sp>
    </p:spTree>
    <p:extLst>
      <p:ext uri="{BB962C8B-B14F-4D97-AF65-F5344CB8AC3E}">
        <p14:creationId xmlns:p14="http://schemas.microsoft.com/office/powerpoint/2010/main" val="1358341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FFAAB6-C7E4-4C2F-81FF-D888CA9D5E4D}"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5C051A-AD08-41AE-881B-B40827CD9F91}" type="slidenum">
              <a:rPr lang="en-US" smtClean="0"/>
              <a:t>‹#›</a:t>
            </a:fld>
            <a:endParaRPr lang="en-US"/>
          </a:p>
        </p:txBody>
      </p:sp>
    </p:spTree>
    <p:extLst>
      <p:ext uri="{BB962C8B-B14F-4D97-AF65-F5344CB8AC3E}">
        <p14:creationId xmlns:p14="http://schemas.microsoft.com/office/powerpoint/2010/main" val="1156475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FFAAB6-C7E4-4C2F-81FF-D888CA9D5E4D}"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5C051A-AD08-41AE-881B-B40827CD9F91}" type="slidenum">
              <a:rPr lang="en-US" smtClean="0"/>
              <a:t>‹#›</a:t>
            </a:fld>
            <a:endParaRPr lang="en-US"/>
          </a:p>
        </p:txBody>
      </p:sp>
    </p:spTree>
    <p:extLst>
      <p:ext uri="{BB962C8B-B14F-4D97-AF65-F5344CB8AC3E}">
        <p14:creationId xmlns:p14="http://schemas.microsoft.com/office/powerpoint/2010/main" val="1916878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FFAAB6-C7E4-4C2F-81FF-D888CA9D5E4D}" type="datetimeFigureOut">
              <a:rPr lang="en-US" smtClean="0"/>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5C051A-AD08-41AE-881B-B40827CD9F91}" type="slidenum">
              <a:rPr lang="en-US" smtClean="0"/>
              <a:t>‹#›</a:t>
            </a:fld>
            <a:endParaRPr lang="en-US"/>
          </a:p>
        </p:txBody>
      </p:sp>
    </p:spTree>
    <p:extLst>
      <p:ext uri="{BB962C8B-B14F-4D97-AF65-F5344CB8AC3E}">
        <p14:creationId xmlns:p14="http://schemas.microsoft.com/office/powerpoint/2010/main" val="934783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FFAAB6-C7E4-4C2F-81FF-D888CA9D5E4D}" type="datetimeFigureOut">
              <a:rPr lang="en-US" smtClean="0"/>
              <a:t>4/28/2023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5C051A-AD08-41AE-881B-B40827CD9F91}" type="slidenum">
              <a:rPr lang="en-US" smtClean="0"/>
              <a:t>‹#›</a:t>
            </a:fld>
            <a:endParaRPr lang="en-US"/>
          </a:p>
        </p:txBody>
      </p:sp>
    </p:spTree>
    <p:extLst>
      <p:ext uri="{BB962C8B-B14F-4D97-AF65-F5344CB8AC3E}">
        <p14:creationId xmlns:p14="http://schemas.microsoft.com/office/powerpoint/2010/main" val="3541934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FFAAB6-C7E4-4C2F-81FF-D888CA9D5E4D}" type="datetimeFigureOut">
              <a:rPr lang="en-US" smtClean="0"/>
              <a:t>4/28/2023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5C051A-AD08-41AE-881B-B40827CD9F91}" type="slidenum">
              <a:rPr lang="en-US" smtClean="0"/>
              <a:t>‹#›</a:t>
            </a:fld>
            <a:endParaRPr lang="en-US"/>
          </a:p>
        </p:txBody>
      </p:sp>
    </p:spTree>
    <p:extLst>
      <p:ext uri="{BB962C8B-B14F-4D97-AF65-F5344CB8AC3E}">
        <p14:creationId xmlns:p14="http://schemas.microsoft.com/office/powerpoint/2010/main" val="352887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FFAAB6-C7E4-4C2F-81FF-D888CA9D5E4D}" type="datetimeFigureOut">
              <a:rPr lang="en-US" smtClean="0"/>
              <a:t>4/28/2023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5C051A-AD08-41AE-881B-B40827CD9F91}" type="slidenum">
              <a:rPr lang="en-US" smtClean="0"/>
              <a:t>‹#›</a:t>
            </a:fld>
            <a:endParaRPr lang="en-US"/>
          </a:p>
        </p:txBody>
      </p:sp>
    </p:spTree>
    <p:extLst>
      <p:ext uri="{BB962C8B-B14F-4D97-AF65-F5344CB8AC3E}">
        <p14:creationId xmlns:p14="http://schemas.microsoft.com/office/powerpoint/2010/main" val="2086998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FFAAB6-C7E4-4C2F-81FF-D888CA9D5E4D}" type="datetimeFigureOut">
              <a:rPr lang="en-US" smtClean="0"/>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5C051A-AD08-41AE-881B-B40827CD9F91}" type="slidenum">
              <a:rPr lang="en-US" smtClean="0"/>
              <a:t>‹#›</a:t>
            </a:fld>
            <a:endParaRPr lang="en-US"/>
          </a:p>
        </p:txBody>
      </p:sp>
    </p:spTree>
    <p:extLst>
      <p:ext uri="{BB962C8B-B14F-4D97-AF65-F5344CB8AC3E}">
        <p14:creationId xmlns:p14="http://schemas.microsoft.com/office/powerpoint/2010/main" val="3129969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FFAAB6-C7E4-4C2F-81FF-D888CA9D5E4D}" type="datetimeFigureOut">
              <a:rPr lang="en-US" smtClean="0"/>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5C051A-AD08-41AE-881B-B40827CD9F91}" type="slidenum">
              <a:rPr lang="en-US" smtClean="0"/>
              <a:t>‹#›</a:t>
            </a:fld>
            <a:endParaRPr lang="en-US"/>
          </a:p>
        </p:txBody>
      </p:sp>
    </p:spTree>
    <p:extLst>
      <p:ext uri="{BB962C8B-B14F-4D97-AF65-F5344CB8AC3E}">
        <p14:creationId xmlns:p14="http://schemas.microsoft.com/office/powerpoint/2010/main" val="2900396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FFAAB6-C7E4-4C2F-81FF-D888CA9D5E4D}" type="datetimeFigureOut">
              <a:rPr lang="en-US" smtClean="0"/>
              <a:t>4/28/2023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5C051A-AD08-41AE-881B-B40827CD9F91}" type="slidenum">
              <a:rPr lang="en-US" smtClean="0"/>
              <a:t>‹#›</a:t>
            </a:fld>
            <a:endParaRPr lang="en-US"/>
          </a:p>
        </p:txBody>
      </p:sp>
    </p:spTree>
    <p:extLst>
      <p:ext uri="{BB962C8B-B14F-4D97-AF65-F5344CB8AC3E}">
        <p14:creationId xmlns:p14="http://schemas.microsoft.com/office/powerpoint/2010/main" val="2020447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53FD95-EF3F-644A-9EC3-C0D96E011CDD}"/>
              </a:ext>
            </a:extLst>
          </p:cNvPr>
          <p:cNvPicPr>
            <a:picLocks noChangeAspect="1"/>
          </p:cNvPicPr>
          <p:nvPr/>
        </p:nvPicPr>
        <p:blipFill>
          <a:blip r:embed="rId2"/>
          <a:stretch>
            <a:fillRect/>
          </a:stretch>
        </p:blipFill>
        <p:spPr>
          <a:xfrm>
            <a:off x="0" y="0"/>
            <a:ext cx="12201062" cy="6938962"/>
          </a:xfrm>
          <a:prstGeom prst="rect">
            <a:avLst/>
          </a:prstGeom>
        </p:spPr>
      </p:pic>
      <p:sp>
        <p:nvSpPr>
          <p:cNvPr id="5" name="Title 1">
            <a:extLst>
              <a:ext uri="{FF2B5EF4-FFF2-40B4-BE49-F238E27FC236}">
                <a16:creationId xmlns:a16="http://schemas.microsoft.com/office/drawing/2014/main" id="{9AD1DA6E-F930-F144-A429-2739518F8068}"/>
              </a:ext>
            </a:extLst>
          </p:cNvPr>
          <p:cNvSpPr txBox="1">
            <a:spLocks/>
          </p:cNvSpPr>
          <p:nvPr/>
        </p:nvSpPr>
        <p:spPr>
          <a:xfrm>
            <a:off x="650461" y="698500"/>
            <a:ext cx="4391439" cy="3886199"/>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700">
                <a:solidFill>
                  <a:schemeClr val="bg1"/>
                </a:solidFill>
                <a:latin typeface="Georgia"/>
                <a:ea typeface="Utopia Semibold" charset="0"/>
                <a:cs typeface="Arial"/>
              </a:rPr>
              <a:t>MetLife </a:t>
            </a:r>
            <a:br>
              <a:rPr lang="en-US" sz="7700">
                <a:latin typeface="Georgia" panose="02040502050405020303" pitchFamily="18" charset="0"/>
                <a:ea typeface="Utopia Semibold" charset="0"/>
                <a:cs typeface="Arial" panose="020B0604020202020204" pitchFamily="34" charset="0"/>
              </a:rPr>
            </a:br>
            <a:r>
              <a:rPr lang="en-US" sz="7700">
                <a:solidFill>
                  <a:schemeClr val="bg1"/>
                </a:solidFill>
                <a:latin typeface="Georgia"/>
                <a:ea typeface="Utopia Semibold" charset="0"/>
                <a:cs typeface="Arial"/>
              </a:rPr>
              <a:t>Social</a:t>
            </a:r>
            <a:br>
              <a:rPr lang="en-US" sz="7700">
                <a:latin typeface="Georgia" panose="02040502050405020303" pitchFamily="18" charset="0"/>
                <a:ea typeface="Utopia Semibold" charset="0"/>
                <a:cs typeface="Arial" panose="020B0604020202020204" pitchFamily="34" charset="0"/>
              </a:rPr>
            </a:br>
            <a:r>
              <a:rPr lang="en-US" sz="7700">
                <a:solidFill>
                  <a:schemeClr val="bg1"/>
                </a:solidFill>
                <a:latin typeface="Georgia"/>
                <a:ea typeface="Utopia Semibold" charset="0"/>
                <a:cs typeface="Arial"/>
              </a:rPr>
              <a:t>Matters</a:t>
            </a:r>
            <a:br>
              <a:rPr lang="en-US" sz="7700">
                <a:latin typeface="Georgia" panose="02040502050405020303" pitchFamily="18" charset="0"/>
                <a:ea typeface="Utopia Semibold" charset="0"/>
                <a:cs typeface="Arial" panose="020B0604020202020204" pitchFamily="34" charset="0"/>
              </a:rPr>
            </a:br>
            <a:br>
              <a:rPr lang="en-US" sz="4800" b="1">
                <a:latin typeface="Arial" panose="020B0604020202020204" pitchFamily="34" charset="0"/>
                <a:ea typeface="Utopia Semibold" charset="0"/>
                <a:cs typeface="Arial" panose="020B0604020202020204" pitchFamily="34" charset="0"/>
              </a:rPr>
            </a:br>
            <a:r>
              <a:rPr lang="ro-RO" sz="2400" b="1">
                <a:solidFill>
                  <a:schemeClr val="bg1"/>
                </a:solidFill>
                <a:latin typeface="Arial"/>
                <a:ea typeface="Utopia Semibold" charset="0"/>
                <a:cs typeface="Arial"/>
              </a:rPr>
              <a:t>Content Calendar </a:t>
            </a:r>
            <a:endParaRPr lang="en-US" sz="2100">
              <a:solidFill>
                <a:schemeClr val="bg1"/>
              </a:solidFill>
              <a:latin typeface="Arial"/>
              <a:ea typeface="Utopia Semibold" charset="0"/>
              <a:cs typeface="Arial"/>
            </a:endParaRPr>
          </a:p>
        </p:txBody>
      </p:sp>
    </p:spTree>
    <p:extLst>
      <p:ext uri="{BB962C8B-B14F-4D97-AF65-F5344CB8AC3E}">
        <p14:creationId xmlns:p14="http://schemas.microsoft.com/office/powerpoint/2010/main" val="663386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8CBD14-136A-E448-AF7A-C12197803EF9}"/>
              </a:ext>
            </a:extLst>
          </p:cNvPr>
          <p:cNvSpPr/>
          <p:nvPr/>
        </p:nvSpPr>
        <p:spPr>
          <a:xfrm>
            <a:off x="0" y="0"/>
            <a:ext cx="12192000" cy="694082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sz="2000">
              <a:solidFill>
                <a:schemeClr val="bg1"/>
              </a:solidFill>
              <a:cs typeface="Open Sans Bold"/>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88360" b="8978"/>
          <a:stretch/>
        </p:blipFill>
        <p:spPr>
          <a:xfrm>
            <a:off x="-9296" y="6132944"/>
            <a:ext cx="12201296" cy="184729"/>
          </a:xfrm>
          <a:prstGeom prst="rect">
            <a:avLst/>
          </a:prstGeom>
        </p:spPr>
      </p:pic>
      <p:sp>
        <p:nvSpPr>
          <p:cNvPr id="5" name="Title 2">
            <a:extLst>
              <a:ext uri="{FF2B5EF4-FFF2-40B4-BE49-F238E27FC236}">
                <a16:creationId xmlns:a16="http://schemas.microsoft.com/office/drawing/2014/main" id="{6B57A9D2-67E9-4E04-A31A-0E3939C44AE3}"/>
              </a:ext>
            </a:extLst>
          </p:cNvPr>
          <p:cNvSpPr txBox="1">
            <a:spLocks/>
          </p:cNvSpPr>
          <p:nvPr/>
        </p:nvSpPr>
        <p:spPr>
          <a:xfrm>
            <a:off x="457992" y="622852"/>
            <a:ext cx="11276013" cy="457200"/>
          </a:xfrm>
          <a:prstGeom prst="rect">
            <a:avLst/>
          </a:prstGeom>
        </p:spPr>
        <p:txBody>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r>
              <a:rPr lang="ro-RO" sz="3200" b="1" dirty="0">
                <a:solidFill>
                  <a:srgbClr val="298DCD"/>
                </a:solidFill>
                <a:latin typeface="Arial" panose="020B0604020202020204" pitchFamily="34" charset="0"/>
                <a:cs typeface="Arial" panose="020B0604020202020204" pitchFamily="34" charset="0"/>
              </a:rPr>
              <a:t>LinkedIn post </a:t>
            </a:r>
            <a:r>
              <a:rPr lang="en-US" sz="3200" b="1" dirty="0">
                <a:solidFill>
                  <a:srgbClr val="298DCD"/>
                </a:solidFill>
                <a:latin typeface="Arial" panose="020B0604020202020204" pitchFamily="34" charset="0"/>
                <a:cs typeface="Arial" panose="020B0604020202020204" pitchFamily="34" charset="0"/>
              </a:rPr>
              <a:t>1</a:t>
            </a:r>
          </a:p>
        </p:txBody>
      </p:sp>
      <p:sp>
        <p:nvSpPr>
          <p:cNvPr id="6" name="Title 2">
            <a:extLst>
              <a:ext uri="{FF2B5EF4-FFF2-40B4-BE49-F238E27FC236}">
                <a16:creationId xmlns:a16="http://schemas.microsoft.com/office/drawing/2014/main" id="{98D82F7F-1B1A-9A4F-AF00-F32B7E36E2F3}"/>
              </a:ext>
            </a:extLst>
          </p:cNvPr>
          <p:cNvSpPr txBox="1">
            <a:spLocks/>
          </p:cNvSpPr>
          <p:nvPr/>
        </p:nvSpPr>
        <p:spPr>
          <a:xfrm>
            <a:off x="457992" y="1225249"/>
            <a:ext cx="11276013" cy="457200"/>
          </a:xfrm>
          <a:prstGeom prst="rect">
            <a:avLst/>
          </a:prstGeom>
        </p:spPr>
        <p:txBody>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r>
              <a:rPr lang="en-US" sz="1600" b="1" dirty="0">
                <a:solidFill>
                  <a:srgbClr val="A3CD4D"/>
                </a:solidFill>
                <a:latin typeface="Arial" panose="020B0604020202020204" pitchFamily="34" charset="0"/>
                <a:cs typeface="Arial" panose="020B0604020202020204" pitchFamily="34" charset="0"/>
              </a:rPr>
              <a:t>Contextual | Labor Day– </a:t>
            </a:r>
            <a:r>
              <a:rPr lang="en-US" sz="1600" b="1" dirty="0">
                <a:solidFill>
                  <a:srgbClr val="FF0000"/>
                </a:solidFill>
                <a:latin typeface="Arial" panose="020B0604020202020204" pitchFamily="34" charset="0"/>
                <a:cs typeface="Arial" panose="020B0604020202020204" pitchFamily="34" charset="0"/>
              </a:rPr>
              <a:t>1 May</a:t>
            </a:r>
            <a:endParaRPr lang="ro-RO" sz="1600" b="1" dirty="0">
              <a:solidFill>
                <a:srgbClr val="FF0000"/>
              </a:solidFill>
              <a:latin typeface="Arial" panose="020B0604020202020204" pitchFamily="34" charset="0"/>
              <a:cs typeface="Arial" panose="020B0604020202020204" pitchFamily="34" charset="0"/>
            </a:endParaRPr>
          </a:p>
        </p:txBody>
      </p:sp>
      <p:sp>
        <p:nvSpPr>
          <p:cNvPr id="9" name="Subtitle 2">
            <a:extLst>
              <a:ext uri="{FF2B5EF4-FFF2-40B4-BE49-F238E27FC236}">
                <a16:creationId xmlns:a16="http://schemas.microsoft.com/office/drawing/2014/main" id="{DC55A8E6-3EF0-4744-A0B1-A8121C65445D}"/>
              </a:ext>
            </a:extLst>
          </p:cNvPr>
          <p:cNvSpPr txBox="1">
            <a:spLocks/>
          </p:cNvSpPr>
          <p:nvPr/>
        </p:nvSpPr>
        <p:spPr>
          <a:xfrm>
            <a:off x="457992" y="1846063"/>
            <a:ext cx="5026021" cy="4185886"/>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ro-RO" sz="1200" b="1" dirty="0">
                <a:solidFill>
                  <a:schemeClr val="tx1">
                    <a:lumMod val="65000"/>
                    <a:lumOff val="35000"/>
                  </a:schemeClr>
                </a:solidFill>
                <a:ea typeface="MetLife Circular Normal" charset="0"/>
                <a:cs typeface="Arial"/>
              </a:rPr>
              <a:t>Caption:</a:t>
            </a:r>
            <a:endParaRPr lang="en-US" sz="1200" b="1" dirty="0">
              <a:solidFill>
                <a:schemeClr val="tx1">
                  <a:lumMod val="65000"/>
                  <a:lumOff val="35000"/>
                </a:schemeClr>
              </a:solidFill>
              <a:ea typeface="MetLife Circular Normal" charset="0"/>
              <a:cs typeface="Arial"/>
            </a:endParaRPr>
          </a:p>
          <a:p>
            <a:pPr algn="l"/>
            <a:r>
              <a:rPr lang="en-US" sz="1200" dirty="0">
                <a:solidFill>
                  <a:schemeClr val="tx1">
                    <a:lumMod val="65000"/>
                    <a:lumOff val="35000"/>
                  </a:schemeClr>
                </a:solidFill>
                <a:cs typeface="Arial"/>
              </a:rPr>
              <a:t>I want to wish all of you a happy Labor Day! Have a restful, safe, and enjoyable day! Go out for a picnic, soak up some vitamin D under the sun, relax and just enjoy the day in your own way. Because you deserve it. ☀️</a:t>
            </a:r>
          </a:p>
          <a:p>
            <a:pPr algn="l"/>
            <a:r>
              <a:rPr lang="en-US" sz="1200" dirty="0">
                <a:solidFill>
                  <a:schemeClr val="tx1">
                    <a:lumMod val="65000"/>
                    <a:lumOff val="35000"/>
                  </a:schemeClr>
                </a:solidFill>
                <a:cs typeface="Arial"/>
              </a:rPr>
              <a:t>How do you plan to celebrate </a:t>
            </a:r>
            <a:r>
              <a:rPr lang="en-US" sz="1200" dirty="0">
                <a:solidFill>
                  <a:srgbClr val="0070C0"/>
                </a:solidFill>
                <a:cs typeface="Arial"/>
              </a:rPr>
              <a:t>#LaborDay</a:t>
            </a:r>
            <a:r>
              <a:rPr lang="en-US" sz="1200" dirty="0">
                <a:solidFill>
                  <a:schemeClr val="tx1">
                    <a:lumMod val="65000"/>
                    <a:lumOff val="35000"/>
                  </a:schemeClr>
                </a:solidFill>
                <a:cs typeface="Arial"/>
              </a:rPr>
              <a:t>?</a:t>
            </a:r>
          </a:p>
          <a:p>
            <a:pPr algn="l"/>
            <a:endParaRPr lang="ro-RO" sz="1200" b="1" dirty="0">
              <a:solidFill>
                <a:schemeClr val="tx1">
                  <a:lumMod val="65000"/>
                  <a:lumOff val="35000"/>
                </a:schemeClr>
              </a:solidFill>
              <a:latin typeface="Arial" panose="020B0604020202020204" pitchFamily="34" charset="0"/>
              <a:ea typeface="MetLife Circular Normal" charset="0"/>
              <a:cs typeface="Arial" panose="020B0604020202020204" pitchFamily="34" charset="0"/>
            </a:endParaRPr>
          </a:p>
        </p:txBody>
      </p:sp>
      <p:pic>
        <p:nvPicPr>
          <p:cNvPr id="10" name="Picture 10" descr="A picture containing tree, person, outdoor, smiling&#10;&#10;Description automatically generated">
            <a:extLst>
              <a:ext uri="{FF2B5EF4-FFF2-40B4-BE49-F238E27FC236}">
                <a16:creationId xmlns:a16="http://schemas.microsoft.com/office/drawing/2014/main" id="{7037C741-C67C-402B-92A2-3CB5DD9E9D32}"/>
              </a:ext>
            </a:extLst>
          </p:cNvPr>
          <p:cNvPicPr>
            <a:picLocks noChangeAspect="1"/>
          </p:cNvPicPr>
          <p:nvPr/>
        </p:nvPicPr>
        <p:blipFill>
          <a:blip r:embed="rId3"/>
          <a:stretch>
            <a:fillRect/>
          </a:stretch>
        </p:blipFill>
        <p:spPr>
          <a:xfrm>
            <a:off x="6744418" y="1846063"/>
            <a:ext cx="4681449" cy="2443371"/>
          </a:xfrm>
          <a:prstGeom prst="rect">
            <a:avLst/>
          </a:prstGeom>
        </p:spPr>
      </p:pic>
    </p:spTree>
    <p:extLst>
      <p:ext uri="{BB962C8B-B14F-4D97-AF65-F5344CB8AC3E}">
        <p14:creationId xmlns:p14="http://schemas.microsoft.com/office/powerpoint/2010/main" val="1590299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8CBD14-136A-E448-AF7A-C12197803EF9}"/>
              </a:ext>
            </a:extLst>
          </p:cNvPr>
          <p:cNvSpPr/>
          <p:nvPr/>
        </p:nvSpPr>
        <p:spPr>
          <a:xfrm>
            <a:off x="0" y="0"/>
            <a:ext cx="12192000" cy="694082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ro-RO">
                <a:solidFill>
                  <a:srgbClr val="FFFFFF"/>
                </a:solidFill>
                <a:latin typeface="Arial"/>
              </a:rPr>
              <a:t>​</a:t>
            </a:r>
            <a:r>
              <a:rPr lang="ro-RO">
                <a:latin typeface="Arial"/>
              </a:rPr>
              <a:t>​</a:t>
            </a:r>
            <a:endParaRPr lang="ro-RO">
              <a:solidFill>
                <a:schemeClr val="tx1"/>
              </a:solidFill>
              <a:latin typeface="Arial"/>
              <a:cs typeface="Arial"/>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88360" b="8978"/>
          <a:stretch/>
        </p:blipFill>
        <p:spPr>
          <a:xfrm>
            <a:off x="-9296" y="6132944"/>
            <a:ext cx="12201296" cy="184729"/>
          </a:xfrm>
          <a:prstGeom prst="rect">
            <a:avLst/>
          </a:prstGeom>
        </p:spPr>
      </p:pic>
      <p:sp>
        <p:nvSpPr>
          <p:cNvPr id="6" name="Title 2">
            <a:extLst>
              <a:ext uri="{FF2B5EF4-FFF2-40B4-BE49-F238E27FC236}">
                <a16:creationId xmlns:a16="http://schemas.microsoft.com/office/drawing/2014/main" id="{6B57A9D2-67E9-4E04-A31A-0E3939C44AE3}"/>
              </a:ext>
            </a:extLst>
          </p:cNvPr>
          <p:cNvSpPr txBox="1">
            <a:spLocks/>
          </p:cNvSpPr>
          <p:nvPr/>
        </p:nvSpPr>
        <p:spPr>
          <a:xfrm>
            <a:off x="457992" y="622852"/>
            <a:ext cx="11276013" cy="457200"/>
          </a:xfrm>
          <a:prstGeom prst="rect">
            <a:avLst/>
          </a:prstGeom>
        </p:spPr>
        <p:txBody>
          <a:bodyPr lIns="91440" tIns="45720" rIns="91440" bIns="45720" anchor="t"/>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r>
              <a:rPr lang="ro-RO" sz="3200" b="1" dirty="0">
                <a:solidFill>
                  <a:srgbClr val="298DCD"/>
                </a:solidFill>
                <a:latin typeface="Arial" panose="020B0604020202020204" pitchFamily="34" charset="0"/>
                <a:cs typeface="Arial" panose="020B0604020202020204" pitchFamily="34" charset="0"/>
              </a:rPr>
              <a:t>LinkedIn post </a:t>
            </a:r>
            <a:r>
              <a:rPr lang="en-US" sz="3200" b="1" dirty="0">
                <a:solidFill>
                  <a:srgbClr val="298DCD"/>
                </a:solidFill>
                <a:latin typeface="Arial" panose="020B0604020202020204" pitchFamily="34" charset="0"/>
                <a:cs typeface="Arial" panose="020B0604020202020204" pitchFamily="34" charset="0"/>
              </a:rPr>
              <a:t>2</a:t>
            </a:r>
          </a:p>
        </p:txBody>
      </p:sp>
      <p:sp>
        <p:nvSpPr>
          <p:cNvPr id="8" name="Title 2">
            <a:extLst>
              <a:ext uri="{FF2B5EF4-FFF2-40B4-BE49-F238E27FC236}">
                <a16:creationId xmlns:a16="http://schemas.microsoft.com/office/drawing/2014/main" id="{98D82F7F-1B1A-9A4F-AF00-F32B7E36E2F3}"/>
              </a:ext>
            </a:extLst>
          </p:cNvPr>
          <p:cNvSpPr txBox="1">
            <a:spLocks/>
          </p:cNvSpPr>
          <p:nvPr/>
        </p:nvSpPr>
        <p:spPr>
          <a:xfrm>
            <a:off x="457992" y="1225249"/>
            <a:ext cx="11276013" cy="457200"/>
          </a:xfrm>
          <a:prstGeom prst="rect">
            <a:avLst/>
          </a:prstGeom>
        </p:spPr>
        <p:txBody>
          <a:bodyPr lIns="91440" tIns="45720" rIns="91440" bIns="45720" anchor="t"/>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r>
              <a:rPr lang="en-US" sz="1600" b="1">
                <a:solidFill>
                  <a:srgbClr val="A3CD4D"/>
                </a:solidFill>
                <a:latin typeface="Arial"/>
                <a:cs typeface="Arial"/>
              </a:rPr>
              <a:t>Campaign post: Small acts make a big difference </a:t>
            </a:r>
            <a:endParaRPr lang="en-US"/>
          </a:p>
        </p:txBody>
      </p:sp>
      <p:sp>
        <p:nvSpPr>
          <p:cNvPr id="5" name="Subtitle 2">
            <a:extLst>
              <a:ext uri="{FF2B5EF4-FFF2-40B4-BE49-F238E27FC236}">
                <a16:creationId xmlns:a16="http://schemas.microsoft.com/office/drawing/2014/main" id="{AB1FF7DF-812F-974C-A396-8CC20327BF0C}"/>
              </a:ext>
            </a:extLst>
          </p:cNvPr>
          <p:cNvSpPr txBox="1">
            <a:spLocks/>
          </p:cNvSpPr>
          <p:nvPr/>
        </p:nvSpPr>
        <p:spPr>
          <a:xfrm>
            <a:off x="450055" y="1790501"/>
            <a:ext cx="4478335" cy="2717449"/>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en-US" sz="1100" b="1" dirty="0">
                <a:latin typeface="Calibri"/>
                <a:ea typeface="+mn-lt"/>
                <a:cs typeface="+mn-lt"/>
              </a:rPr>
              <a:t>Caption: </a:t>
            </a:r>
            <a:endParaRPr lang="en-US" sz="1100" dirty="0">
              <a:ea typeface="+mn-lt"/>
              <a:cs typeface="+mn-lt"/>
            </a:endParaRPr>
          </a:p>
          <a:p>
            <a:pPr algn="l">
              <a:lnSpc>
                <a:spcPct val="100000"/>
              </a:lnSpc>
              <a:spcBef>
                <a:spcPts val="0"/>
              </a:spcBef>
            </a:pPr>
            <a:endParaRPr lang="en-US" sz="1100" dirty="0">
              <a:ea typeface="+mn-lt"/>
              <a:cs typeface="+mn-lt"/>
            </a:endParaRPr>
          </a:p>
          <a:p>
            <a:pPr algn="l">
              <a:lnSpc>
                <a:spcPct val="100000"/>
              </a:lnSpc>
              <a:spcBef>
                <a:spcPts val="0"/>
              </a:spcBef>
            </a:pPr>
            <a:r>
              <a:rPr lang="en-US" sz="1100" dirty="0">
                <a:ea typeface="+mn-lt"/>
                <a:cs typeface="+mn-lt"/>
              </a:rPr>
              <a:t>I truly believe that small acts can make a big difference, and that's why together with my colleagues we're committed to making our industry, and the world, a better place for all. 🤲🌍 </a:t>
            </a:r>
          </a:p>
          <a:p>
            <a:pPr algn="l">
              <a:lnSpc>
                <a:spcPct val="100000"/>
              </a:lnSpc>
              <a:spcBef>
                <a:spcPts val="0"/>
              </a:spcBef>
            </a:pPr>
            <a:endParaRPr lang="en-US" sz="1100" dirty="0">
              <a:ea typeface="+mn-lt"/>
              <a:cs typeface="+mn-lt"/>
            </a:endParaRPr>
          </a:p>
          <a:p>
            <a:pPr algn="l">
              <a:lnSpc>
                <a:spcPct val="100000"/>
              </a:lnSpc>
              <a:spcBef>
                <a:spcPts val="0"/>
              </a:spcBef>
            </a:pPr>
            <a:r>
              <a:rPr lang="en-US" sz="1100" dirty="0">
                <a:ea typeface="+mn-lt"/>
                <a:cs typeface="+mn-lt"/>
              </a:rPr>
              <a:t>Through multiple initiatives and MetLife EMEA programs that promote sustainability and well-being across our business and beyond, we're always striving to do our part and create a brighter future for everyone.  💚💙 </a:t>
            </a:r>
          </a:p>
          <a:p>
            <a:pPr algn="l">
              <a:lnSpc>
                <a:spcPct val="100000"/>
              </a:lnSpc>
              <a:spcBef>
                <a:spcPts val="0"/>
              </a:spcBef>
            </a:pPr>
            <a:endParaRPr lang="en-US" sz="1100" dirty="0">
              <a:ea typeface="+mn-lt"/>
              <a:cs typeface="+mn-lt"/>
            </a:endParaRPr>
          </a:p>
          <a:p>
            <a:pPr algn="l">
              <a:lnSpc>
                <a:spcPct val="100000"/>
              </a:lnSpc>
              <a:spcBef>
                <a:spcPts val="0"/>
              </a:spcBef>
            </a:pPr>
            <a:r>
              <a:rPr lang="en-US" sz="1100" dirty="0">
                <a:ea typeface="+mn-lt"/>
                <a:cs typeface="+mn-lt"/>
              </a:rPr>
              <a:t>#MetLife #SmallActs #BigDifference #Sustainability </a:t>
            </a:r>
          </a:p>
          <a:p>
            <a:pPr algn="l"/>
            <a:endParaRPr lang="ro-RO" sz="1100" b="1" dirty="0">
              <a:cs typeface="Calibri"/>
            </a:endParaRPr>
          </a:p>
        </p:txBody>
      </p:sp>
      <p:pic>
        <p:nvPicPr>
          <p:cNvPr id="7" name="Picture 8" descr="A picture containing text, person, dish, people&#10;&#10;Description automatically generated">
            <a:extLst>
              <a:ext uri="{FF2B5EF4-FFF2-40B4-BE49-F238E27FC236}">
                <a16:creationId xmlns:a16="http://schemas.microsoft.com/office/drawing/2014/main" id="{29B0B22B-BEA2-0B3B-6DCF-23014AA254C1}"/>
              </a:ext>
            </a:extLst>
          </p:cNvPr>
          <p:cNvPicPr>
            <a:picLocks noChangeAspect="1"/>
          </p:cNvPicPr>
          <p:nvPr/>
        </p:nvPicPr>
        <p:blipFill>
          <a:blip r:embed="rId3"/>
          <a:stretch>
            <a:fillRect/>
          </a:stretch>
        </p:blipFill>
        <p:spPr>
          <a:xfrm>
            <a:off x="6115878" y="1625661"/>
            <a:ext cx="5015947" cy="2626017"/>
          </a:xfrm>
          <a:prstGeom prst="rect">
            <a:avLst/>
          </a:prstGeom>
        </p:spPr>
      </p:pic>
    </p:spTree>
    <p:extLst>
      <p:ext uri="{BB962C8B-B14F-4D97-AF65-F5344CB8AC3E}">
        <p14:creationId xmlns:p14="http://schemas.microsoft.com/office/powerpoint/2010/main" val="1166605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8CBD14-136A-E448-AF7A-C12197803EF9}"/>
              </a:ext>
            </a:extLst>
          </p:cNvPr>
          <p:cNvSpPr/>
          <p:nvPr/>
        </p:nvSpPr>
        <p:spPr>
          <a:xfrm>
            <a:off x="0" y="0"/>
            <a:ext cx="12192000" cy="694082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sz="2000">
              <a:solidFill>
                <a:schemeClr val="bg1"/>
              </a:solidFill>
              <a:cs typeface="Open Sans Bold"/>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88360" b="8978"/>
          <a:stretch/>
        </p:blipFill>
        <p:spPr>
          <a:xfrm>
            <a:off x="-9296" y="6132944"/>
            <a:ext cx="12201296" cy="184729"/>
          </a:xfrm>
          <a:prstGeom prst="rect">
            <a:avLst/>
          </a:prstGeom>
        </p:spPr>
      </p:pic>
      <p:sp>
        <p:nvSpPr>
          <p:cNvPr id="5" name="Title 2">
            <a:extLst>
              <a:ext uri="{FF2B5EF4-FFF2-40B4-BE49-F238E27FC236}">
                <a16:creationId xmlns:a16="http://schemas.microsoft.com/office/drawing/2014/main" id="{6B57A9D2-67E9-4E04-A31A-0E3939C44AE3}"/>
              </a:ext>
            </a:extLst>
          </p:cNvPr>
          <p:cNvSpPr txBox="1">
            <a:spLocks/>
          </p:cNvSpPr>
          <p:nvPr/>
        </p:nvSpPr>
        <p:spPr>
          <a:xfrm>
            <a:off x="457992" y="622852"/>
            <a:ext cx="11276013" cy="457200"/>
          </a:xfrm>
          <a:prstGeom prst="rect">
            <a:avLst/>
          </a:prstGeom>
        </p:spPr>
        <p:txBody>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r>
              <a:rPr lang="ro-RO" sz="3200" b="1" dirty="0">
                <a:solidFill>
                  <a:srgbClr val="298DCD"/>
                </a:solidFill>
                <a:latin typeface="Arial" panose="020B0604020202020204" pitchFamily="34" charset="0"/>
                <a:cs typeface="Arial" panose="020B0604020202020204" pitchFamily="34" charset="0"/>
              </a:rPr>
              <a:t>LinkedIn post </a:t>
            </a:r>
            <a:r>
              <a:rPr lang="en-US" sz="3200" b="1" dirty="0">
                <a:solidFill>
                  <a:srgbClr val="298DCD"/>
                </a:solidFill>
                <a:latin typeface="Arial" panose="020B0604020202020204" pitchFamily="34" charset="0"/>
                <a:cs typeface="Arial" panose="020B0604020202020204" pitchFamily="34" charset="0"/>
              </a:rPr>
              <a:t>3</a:t>
            </a:r>
          </a:p>
        </p:txBody>
      </p:sp>
      <p:sp>
        <p:nvSpPr>
          <p:cNvPr id="6" name="Title 2">
            <a:extLst>
              <a:ext uri="{FF2B5EF4-FFF2-40B4-BE49-F238E27FC236}">
                <a16:creationId xmlns:a16="http://schemas.microsoft.com/office/drawing/2014/main" id="{98D82F7F-1B1A-9A4F-AF00-F32B7E36E2F3}"/>
              </a:ext>
            </a:extLst>
          </p:cNvPr>
          <p:cNvSpPr txBox="1">
            <a:spLocks/>
          </p:cNvSpPr>
          <p:nvPr/>
        </p:nvSpPr>
        <p:spPr>
          <a:xfrm>
            <a:off x="457992" y="1225249"/>
            <a:ext cx="11276013" cy="457200"/>
          </a:xfrm>
          <a:prstGeom prst="rect">
            <a:avLst/>
          </a:prstGeom>
        </p:spPr>
        <p:txBody>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r>
              <a:rPr lang="en-US" sz="1600" b="1">
                <a:solidFill>
                  <a:srgbClr val="A3CD4D"/>
                </a:solidFill>
                <a:latin typeface="Arial" panose="020B0604020202020204" pitchFamily="34" charset="0"/>
                <a:cs typeface="Arial" panose="020B0604020202020204" pitchFamily="34" charset="0"/>
              </a:rPr>
              <a:t>Your life as an agent pillar | Photo Post</a:t>
            </a:r>
            <a:endParaRPr lang="ro-RO" sz="1600" b="1">
              <a:solidFill>
                <a:srgbClr val="A3CD4D"/>
              </a:solidFill>
              <a:latin typeface="Arial" panose="020B0604020202020204" pitchFamily="34" charset="0"/>
              <a:cs typeface="Arial" panose="020B0604020202020204" pitchFamily="34" charset="0"/>
            </a:endParaRPr>
          </a:p>
        </p:txBody>
      </p:sp>
      <p:sp>
        <p:nvSpPr>
          <p:cNvPr id="9" name="Subtitle 2">
            <a:extLst>
              <a:ext uri="{FF2B5EF4-FFF2-40B4-BE49-F238E27FC236}">
                <a16:creationId xmlns:a16="http://schemas.microsoft.com/office/drawing/2014/main" id="{87C76C9A-2A8E-EE40-A9B8-5367268910B8}"/>
              </a:ext>
            </a:extLst>
          </p:cNvPr>
          <p:cNvSpPr txBox="1">
            <a:spLocks/>
          </p:cNvSpPr>
          <p:nvPr/>
        </p:nvSpPr>
        <p:spPr>
          <a:xfrm>
            <a:off x="457992" y="1846063"/>
            <a:ext cx="5026021" cy="4185886"/>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ro-RO" sz="1100" b="1" dirty="0">
                <a:ea typeface="MetLife Circular Normal" charset="0"/>
                <a:cs typeface="Arial"/>
              </a:rPr>
              <a:t>Caption:</a:t>
            </a:r>
          </a:p>
          <a:p>
            <a:pPr algn="l"/>
            <a:r>
              <a:rPr lang="en-US" sz="1100" dirty="0">
                <a:cs typeface="Arial"/>
              </a:rPr>
              <a:t>As an insurance agent, I invest most of my time in getting to know you; your concerns, interests and family ambitions. Then, I search to find better, more affordable solutions in a way that makes sense for you.  </a:t>
            </a:r>
            <a:endParaRPr lang="en-US" sz="1100" dirty="0">
              <a:ea typeface="+mn-lt"/>
              <a:cs typeface="+mn-lt"/>
            </a:endParaRPr>
          </a:p>
          <a:p>
            <a:pPr algn="l"/>
            <a:r>
              <a:rPr lang="en-US" sz="1100" dirty="0">
                <a:cs typeface="Arial"/>
              </a:rPr>
              <a:t>What I’m doing for you is what I’d do for my own family and closest friends.  </a:t>
            </a:r>
            <a:endParaRPr lang="en-US" sz="1100" dirty="0"/>
          </a:p>
          <a:p>
            <a:pPr algn="l"/>
            <a:endParaRPr lang="en-US" sz="1100" dirty="0">
              <a:ea typeface="MetLife Circular Normal" charset="0"/>
              <a:cs typeface="Arial" panose="020B0604020202020204" pitchFamily="34" charset="0"/>
            </a:endParaRPr>
          </a:p>
          <a:p>
            <a:pPr lvl="0" algn="l">
              <a:lnSpc>
                <a:spcPct val="100000"/>
              </a:lnSpc>
              <a:spcBef>
                <a:spcPts val="0"/>
              </a:spcBef>
            </a:pPr>
            <a:r>
              <a:rPr lang="en-US" sz="1100" dirty="0">
                <a:ea typeface="MetLife Circular Normal" charset="0"/>
                <a:cs typeface="Arial"/>
              </a:rPr>
              <a:t>#LifeOfAnInsuranceAgent</a:t>
            </a:r>
            <a:endParaRPr lang="en-US" sz="1100" b="1" dirty="0">
              <a:ea typeface="MetLife Circular Normal" charset="0"/>
              <a:cs typeface="Arial"/>
            </a:endParaRPr>
          </a:p>
          <a:p>
            <a:pPr algn="l"/>
            <a:endParaRPr lang="en-US" sz="1200" b="1" dirty="0">
              <a:solidFill>
                <a:schemeClr val="tx1">
                  <a:lumMod val="65000"/>
                  <a:lumOff val="35000"/>
                </a:schemeClr>
              </a:solidFill>
              <a:latin typeface="Arial" panose="020B0604020202020204" pitchFamily="34" charset="0"/>
              <a:ea typeface="MetLife Circular Normal" charset="0"/>
              <a:cs typeface="Arial" panose="020B0604020202020204" pitchFamily="34" charset="0"/>
            </a:endParaRPr>
          </a:p>
          <a:p>
            <a:pPr algn="l"/>
            <a:endParaRPr lang="en-US" sz="1200" dirty="0">
              <a:solidFill>
                <a:schemeClr val="tx1">
                  <a:lumMod val="65000"/>
                  <a:lumOff val="35000"/>
                </a:schemeClr>
              </a:solidFill>
              <a:latin typeface="Arial" panose="020B0604020202020204" pitchFamily="34" charset="0"/>
              <a:ea typeface="MetLife Circular Normal" charset="0"/>
              <a:cs typeface="Arial" panose="020B0604020202020204" pitchFamily="34" charset="0"/>
            </a:endParaRPr>
          </a:p>
          <a:p>
            <a:pPr algn="l"/>
            <a:endParaRPr lang="en-US" sz="1200" dirty="0">
              <a:solidFill>
                <a:srgbClr val="298DCD"/>
              </a:solidFill>
              <a:latin typeface="Arial" panose="020B0604020202020204" pitchFamily="34" charset="0"/>
              <a:ea typeface="MetLife Circular Normal" charset="0"/>
              <a:cs typeface="Arial" panose="020B0604020202020204" pitchFamily="34" charset="0"/>
            </a:endParaRPr>
          </a:p>
          <a:p>
            <a:pPr algn="l"/>
            <a:endParaRPr lang="ro-RO" sz="1200" b="1" dirty="0">
              <a:solidFill>
                <a:schemeClr val="tx1">
                  <a:lumMod val="65000"/>
                  <a:lumOff val="35000"/>
                </a:schemeClr>
              </a:solidFill>
              <a:latin typeface="Arial" panose="020B0604020202020204" pitchFamily="34" charset="0"/>
              <a:ea typeface="MetLife Circular Normal" charset="0"/>
              <a:cs typeface="Arial" panose="020B0604020202020204" pitchFamily="34" charset="0"/>
            </a:endParaRPr>
          </a:p>
        </p:txBody>
      </p:sp>
      <p:pic>
        <p:nvPicPr>
          <p:cNvPr id="10" name="Picture 10">
            <a:extLst>
              <a:ext uri="{FF2B5EF4-FFF2-40B4-BE49-F238E27FC236}">
                <a16:creationId xmlns:a16="http://schemas.microsoft.com/office/drawing/2014/main" id="{DA729BB7-EEA9-4DA5-80F2-9E1D9F2B8F7A}"/>
              </a:ext>
            </a:extLst>
          </p:cNvPr>
          <p:cNvPicPr>
            <a:picLocks noChangeAspect="1"/>
          </p:cNvPicPr>
          <p:nvPr/>
        </p:nvPicPr>
        <p:blipFill>
          <a:blip r:embed="rId3"/>
          <a:stretch>
            <a:fillRect/>
          </a:stretch>
        </p:blipFill>
        <p:spPr>
          <a:xfrm>
            <a:off x="6076044" y="1846062"/>
            <a:ext cx="5347934" cy="2796275"/>
          </a:xfrm>
          <a:prstGeom prst="rect">
            <a:avLst/>
          </a:prstGeom>
        </p:spPr>
      </p:pic>
    </p:spTree>
    <p:extLst>
      <p:ext uri="{BB962C8B-B14F-4D97-AF65-F5344CB8AC3E}">
        <p14:creationId xmlns:p14="http://schemas.microsoft.com/office/powerpoint/2010/main" val="3476739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8CBD14-136A-E448-AF7A-C12197803EF9}"/>
              </a:ext>
            </a:extLst>
          </p:cNvPr>
          <p:cNvSpPr/>
          <p:nvPr/>
        </p:nvSpPr>
        <p:spPr>
          <a:xfrm>
            <a:off x="0" y="0"/>
            <a:ext cx="12192000" cy="694082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sz="2000">
              <a:solidFill>
                <a:schemeClr val="bg1"/>
              </a:solidFill>
              <a:cs typeface="Open Sans Bold"/>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88360" b="8978"/>
          <a:stretch/>
        </p:blipFill>
        <p:spPr>
          <a:xfrm>
            <a:off x="-9296" y="6132944"/>
            <a:ext cx="12201296" cy="184729"/>
          </a:xfrm>
          <a:prstGeom prst="rect">
            <a:avLst/>
          </a:prstGeom>
        </p:spPr>
      </p:pic>
      <p:sp>
        <p:nvSpPr>
          <p:cNvPr id="5" name="Title 2">
            <a:extLst>
              <a:ext uri="{FF2B5EF4-FFF2-40B4-BE49-F238E27FC236}">
                <a16:creationId xmlns:a16="http://schemas.microsoft.com/office/drawing/2014/main" id="{6B57A9D2-67E9-4E04-A31A-0E3939C44AE3}"/>
              </a:ext>
            </a:extLst>
          </p:cNvPr>
          <p:cNvSpPr txBox="1">
            <a:spLocks/>
          </p:cNvSpPr>
          <p:nvPr/>
        </p:nvSpPr>
        <p:spPr>
          <a:xfrm>
            <a:off x="457992" y="622852"/>
            <a:ext cx="11276013" cy="457200"/>
          </a:xfrm>
          <a:prstGeom prst="rect">
            <a:avLst/>
          </a:prstGeom>
        </p:spPr>
        <p:txBody>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r>
              <a:rPr lang="ro-RO" sz="3200" b="1" dirty="0">
                <a:solidFill>
                  <a:srgbClr val="298DCD"/>
                </a:solidFill>
                <a:latin typeface="Arial" panose="020B0604020202020204" pitchFamily="34" charset="0"/>
                <a:cs typeface="Arial" panose="020B0604020202020204" pitchFamily="34" charset="0"/>
              </a:rPr>
              <a:t>LinkedIn post </a:t>
            </a:r>
            <a:r>
              <a:rPr lang="en-US" sz="3200" b="1" dirty="0">
                <a:solidFill>
                  <a:srgbClr val="298DCD"/>
                </a:solidFill>
                <a:latin typeface="Arial" panose="020B0604020202020204" pitchFamily="34" charset="0"/>
                <a:cs typeface="Arial" panose="020B0604020202020204" pitchFamily="34" charset="0"/>
              </a:rPr>
              <a:t>4</a:t>
            </a:r>
          </a:p>
        </p:txBody>
      </p:sp>
      <p:sp>
        <p:nvSpPr>
          <p:cNvPr id="6" name="Title 2">
            <a:extLst>
              <a:ext uri="{FF2B5EF4-FFF2-40B4-BE49-F238E27FC236}">
                <a16:creationId xmlns:a16="http://schemas.microsoft.com/office/drawing/2014/main" id="{98D82F7F-1B1A-9A4F-AF00-F32B7E36E2F3}"/>
              </a:ext>
            </a:extLst>
          </p:cNvPr>
          <p:cNvSpPr txBox="1">
            <a:spLocks/>
          </p:cNvSpPr>
          <p:nvPr/>
        </p:nvSpPr>
        <p:spPr>
          <a:xfrm>
            <a:off x="457992" y="1225249"/>
            <a:ext cx="11276013" cy="457200"/>
          </a:xfrm>
          <a:prstGeom prst="rect">
            <a:avLst/>
          </a:prstGeom>
        </p:spPr>
        <p:txBody>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r>
              <a:rPr lang="en-US" sz="1600" b="1" dirty="0">
                <a:solidFill>
                  <a:srgbClr val="A3CD4D"/>
                </a:solidFill>
                <a:latin typeface="Arial" panose="020B0604020202020204" pitchFamily="34" charset="0"/>
                <a:cs typeface="Arial" panose="020B0604020202020204" pitchFamily="34" charset="0"/>
              </a:rPr>
              <a:t>Company Reputation – EB - VIDEO</a:t>
            </a:r>
            <a:endParaRPr lang="ro-RO" sz="1600" b="1" dirty="0">
              <a:solidFill>
                <a:srgbClr val="A3CD4D"/>
              </a:solidFill>
              <a:latin typeface="Arial" panose="020B0604020202020204" pitchFamily="34" charset="0"/>
              <a:cs typeface="Arial" panose="020B0604020202020204" pitchFamily="34" charset="0"/>
            </a:endParaRPr>
          </a:p>
        </p:txBody>
      </p:sp>
      <p:sp>
        <p:nvSpPr>
          <p:cNvPr id="9" name="Subtitle 2">
            <a:extLst>
              <a:ext uri="{FF2B5EF4-FFF2-40B4-BE49-F238E27FC236}">
                <a16:creationId xmlns:a16="http://schemas.microsoft.com/office/drawing/2014/main" id="{87C76C9A-2A8E-EE40-A9B8-5367268910B8}"/>
              </a:ext>
            </a:extLst>
          </p:cNvPr>
          <p:cNvSpPr txBox="1">
            <a:spLocks/>
          </p:cNvSpPr>
          <p:nvPr/>
        </p:nvSpPr>
        <p:spPr>
          <a:xfrm>
            <a:off x="457992" y="1846063"/>
            <a:ext cx="5026021" cy="4185886"/>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ro-RO" sz="1200" b="1" i="0" u="none" strike="noStrike" kern="1200" cap="none" spc="0" normalizeH="0" baseline="0" noProof="0" dirty="0">
                <a:ln>
                  <a:noFill/>
                </a:ln>
                <a:effectLst/>
                <a:uLnTx/>
                <a:uFillTx/>
                <a:ea typeface="MetLife Circular Normal" charset="0"/>
                <a:cs typeface="Arial"/>
              </a:rPr>
              <a:t>Caption:</a:t>
            </a:r>
          </a:p>
          <a:p>
            <a:pPr algn="l">
              <a:defRPr/>
            </a:pPr>
            <a:r>
              <a:rPr lang="en-US" sz="1200" dirty="0">
                <a:cs typeface="Arial"/>
              </a:rPr>
              <a:t>At MetLife, our clients come first, which means that we always strive to deliver on our promises several decades into the future. Our investments, accordingly, help us keep the financial promises we’ve made to our customers all over the world and fulfil our purpose of building a confident future for everyone. </a:t>
            </a:r>
          </a:p>
          <a:p>
            <a:pPr algn="l">
              <a:defRPr/>
            </a:pPr>
            <a:r>
              <a:rPr lang="en-US" sz="1200" dirty="0">
                <a:cs typeface="Arial"/>
              </a:rPr>
              <a:t>Being in business for 70 years is a huge milestone for MetLife Lebanon, one that wouldn’t be possible without the support of tens of thousands of our loyal customers. I want to personally thank you as we move forward into more exciting growths. </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sz="1200" dirty="0">
                <a:cs typeface="Arial"/>
              </a:rPr>
              <a:t>#MetLife #MetlifeLebanon #NavigatingWorkTogether </a:t>
            </a:r>
          </a:p>
          <a:p>
            <a:pPr algn="l"/>
            <a:endParaRPr lang="en-US" sz="1200" dirty="0">
              <a:solidFill>
                <a:schemeClr val="tx1">
                  <a:lumMod val="65000"/>
                  <a:lumOff val="35000"/>
                </a:schemeClr>
              </a:solidFill>
              <a:latin typeface="Arial" panose="020B0604020202020204" pitchFamily="34" charset="0"/>
              <a:ea typeface="MetLife Circular Normal" charset="0"/>
              <a:cs typeface="Arial" panose="020B0604020202020204" pitchFamily="34" charset="0"/>
            </a:endParaRPr>
          </a:p>
          <a:p>
            <a:pPr algn="l"/>
            <a:endParaRPr lang="en-US" sz="1200" dirty="0">
              <a:solidFill>
                <a:srgbClr val="298DCD"/>
              </a:solidFill>
              <a:latin typeface="Arial" panose="020B0604020202020204" pitchFamily="34" charset="0"/>
              <a:ea typeface="MetLife Circular Normal" charset="0"/>
              <a:cs typeface="Arial" panose="020B0604020202020204" pitchFamily="34" charset="0"/>
            </a:endParaRPr>
          </a:p>
          <a:p>
            <a:pPr algn="l"/>
            <a:endParaRPr lang="ro-RO" sz="1200" b="1" dirty="0">
              <a:solidFill>
                <a:schemeClr val="tx1">
                  <a:lumMod val="65000"/>
                  <a:lumOff val="35000"/>
                </a:schemeClr>
              </a:solidFill>
              <a:latin typeface="Arial" panose="020B0604020202020204" pitchFamily="34" charset="0"/>
              <a:ea typeface="MetLife Circular Normal" charset="0"/>
              <a:cs typeface="Arial" panose="020B0604020202020204" pitchFamily="34" charset="0"/>
            </a:endParaRPr>
          </a:p>
          <a:p>
            <a:pPr algn="l"/>
            <a:br>
              <a:rPr lang="en-US" sz="1200" dirty="0">
                <a:latin typeface="Arial" panose="020B0604020202020204" pitchFamily="34" charset="0"/>
                <a:ea typeface="MetLife Circular Normal" charset="0"/>
                <a:cs typeface="Arial" panose="020B0604020202020204" pitchFamily="34" charset="0"/>
              </a:rPr>
            </a:br>
            <a:endParaRPr lang="en-US" sz="1200" b="1" dirty="0">
              <a:solidFill>
                <a:schemeClr val="tx1">
                  <a:lumMod val="65000"/>
                  <a:lumOff val="35000"/>
                </a:schemeClr>
              </a:solidFill>
              <a:latin typeface="Arial" panose="020B0604020202020204" pitchFamily="34" charset="0"/>
              <a:ea typeface="MetLife Circular Normal" charset="0"/>
              <a:cs typeface="Arial" panose="020B0604020202020204" pitchFamily="34" charset="0"/>
            </a:endParaRPr>
          </a:p>
        </p:txBody>
      </p:sp>
      <p:pic>
        <p:nvPicPr>
          <p:cNvPr id="7" name="Picture 6">
            <a:extLst>
              <a:ext uri="{FF2B5EF4-FFF2-40B4-BE49-F238E27FC236}">
                <a16:creationId xmlns:a16="http://schemas.microsoft.com/office/drawing/2014/main" id="{FC9B4873-5DA6-48E6-A74C-DB2CE469FDDE}"/>
              </a:ext>
            </a:extLst>
          </p:cNvPr>
          <p:cNvPicPr>
            <a:picLocks noChangeAspect="1"/>
          </p:cNvPicPr>
          <p:nvPr/>
        </p:nvPicPr>
        <p:blipFill>
          <a:blip r:embed="rId3"/>
          <a:stretch>
            <a:fillRect/>
          </a:stretch>
        </p:blipFill>
        <p:spPr>
          <a:xfrm>
            <a:off x="6091352" y="1682449"/>
            <a:ext cx="4733925" cy="2486025"/>
          </a:xfrm>
          <a:prstGeom prst="rect">
            <a:avLst/>
          </a:prstGeom>
        </p:spPr>
      </p:pic>
    </p:spTree>
    <p:extLst>
      <p:ext uri="{BB962C8B-B14F-4D97-AF65-F5344CB8AC3E}">
        <p14:creationId xmlns:p14="http://schemas.microsoft.com/office/powerpoint/2010/main" val="3000564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8CBD14-136A-E448-AF7A-C12197803EF9}"/>
              </a:ext>
            </a:extLst>
          </p:cNvPr>
          <p:cNvSpPr/>
          <p:nvPr/>
        </p:nvSpPr>
        <p:spPr>
          <a:xfrm>
            <a:off x="0" y="0"/>
            <a:ext cx="12192000" cy="694082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sz="2000">
              <a:solidFill>
                <a:schemeClr val="bg1"/>
              </a:solidFill>
              <a:cs typeface="Open Sans Bold"/>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88360" b="8978"/>
          <a:stretch/>
        </p:blipFill>
        <p:spPr>
          <a:xfrm>
            <a:off x="-9296" y="6132944"/>
            <a:ext cx="12201296" cy="184729"/>
          </a:xfrm>
          <a:prstGeom prst="rect">
            <a:avLst/>
          </a:prstGeom>
        </p:spPr>
      </p:pic>
      <p:sp>
        <p:nvSpPr>
          <p:cNvPr id="5" name="Title 2">
            <a:extLst>
              <a:ext uri="{FF2B5EF4-FFF2-40B4-BE49-F238E27FC236}">
                <a16:creationId xmlns:a16="http://schemas.microsoft.com/office/drawing/2014/main" id="{6B57A9D2-67E9-4E04-A31A-0E3939C44AE3}"/>
              </a:ext>
            </a:extLst>
          </p:cNvPr>
          <p:cNvSpPr txBox="1">
            <a:spLocks/>
          </p:cNvSpPr>
          <p:nvPr/>
        </p:nvSpPr>
        <p:spPr>
          <a:xfrm>
            <a:off x="457992" y="622852"/>
            <a:ext cx="11276013" cy="457200"/>
          </a:xfrm>
          <a:prstGeom prst="rect">
            <a:avLst/>
          </a:prstGeom>
        </p:spPr>
        <p:txBody>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r>
              <a:rPr lang="ro-RO" sz="3200" b="1" dirty="0">
                <a:solidFill>
                  <a:srgbClr val="298DCD"/>
                </a:solidFill>
                <a:latin typeface="Arial" panose="020B0604020202020204" pitchFamily="34" charset="0"/>
                <a:cs typeface="Arial" panose="020B0604020202020204" pitchFamily="34" charset="0"/>
              </a:rPr>
              <a:t>LinkedIn post </a:t>
            </a:r>
            <a:r>
              <a:rPr lang="en-US" sz="3200" b="1" dirty="0">
                <a:solidFill>
                  <a:srgbClr val="298DCD"/>
                </a:solidFill>
                <a:latin typeface="Arial" panose="020B0604020202020204" pitchFamily="34" charset="0"/>
                <a:cs typeface="Arial" panose="020B0604020202020204" pitchFamily="34" charset="0"/>
              </a:rPr>
              <a:t>4</a:t>
            </a:r>
          </a:p>
        </p:txBody>
      </p:sp>
      <p:sp>
        <p:nvSpPr>
          <p:cNvPr id="6" name="Title 2">
            <a:extLst>
              <a:ext uri="{FF2B5EF4-FFF2-40B4-BE49-F238E27FC236}">
                <a16:creationId xmlns:a16="http://schemas.microsoft.com/office/drawing/2014/main" id="{98D82F7F-1B1A-9A4F-AF00-F32B7E36E2F3}"/>
              </a:ext>
            </a:extLst>
          </p:cNvPr>
          <p:cNvSpPr txBox="1">
            <a:spLocks/>
          </p:cNvSpPr>
          <p:nvPr/>
        </p:nvSpPr>
        <p:spPr>
          <a:xfrm>
            <a:off x="457992" y="1225249"/>
            <a:ext cx="11276013" cy="457200"/>
          </a:xfrm>
          <a:prstGeom prst="rect">
            <a:avLst/>
          </a:prstGeom>
        </p:spPr>
        <p:txBody>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r>
              <a:rPr lang="en-US" sz="1600" b="1" dirty="0">
                <a:solidFill>
                  <a:srgbClr val="A3CD4D"/>
                </a:solidFill>
                <a:latin typeface="Arial" panose="020B0604020202020204" pitchFamily="34" charset="0"/>
                <a:cs typeface="Arial" panose="020B0604020202020204" pitchFamily="34" charset="0"/>
              </a:rPr>
              <a:t>Financial wellbeing - EB</a:t>
            </a:r>
            <a:endParaRPr lang="ro-RO" sz="1600" b="1" dirty="0">
              <a:solidFill>
                <a:srgbClr val="A3CD4D"/>
              </a:solidFill>
              <a:latin typeface="Arial" panose="020B0604020202020204" pitchFamily="34" charset="0"/>
              <a:cs typeface="Arial" panose="020B0604020202020204" pitchFamily="34" charset="0"/>
            </a:endParaRPr>
          </a:p>
        </p:txBody>
      </p:sp>
      <p:sp>
        <p:nvSpPr>
          <p:cNvPr id="9" name="Subtitle 2">
            <a:extLst>
              <a:ext uri="{FF2B5EF4-FFF2-40B4-BE49-F238E27FC236}">
                <a16:creationId xmlns:a16="http://schemas.microsoft.com/office/drawing/2014/main" id="{87C76C9A-2A8E-EE40-A9B8-5367268910B8}"/>
              </a:ext>
            </a:extLst>
          </p:cNvPr>
          <p:cNvSpPr txBox="1">
            <a:spLocks/>
          </p:cNvSpPr>
          <p:nvPr/>
        </p:nvSpPr>
        <p:spPr>
          <a:xfrm>
            <a:off x="457992" y="1846063"/>
            <a:ext cx="5026021" cy="4185886"/>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ro-RO" sz="1200" b="1" i="0" u="none" strike="noStrike" kern="1200" cap="none" spc="0" normalizeH="0" baseline="0" noProof="0" dirty="0">
                <a:ln>
                  <a:noFill/>
                </a:ln>
                <a:effectLst/>
                <a:uLnTx/>
                <a:uFillTx/>
                <a:ea typeface="MetLife Circular Normal" charset="0"/>
                <a:cs typeface="Arial"/>
              </a:rPr>
              <a:t>Caption:</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1200" b="0" i="0" u="none" strike="noStrike" kern="1200" cap="none" spc="0" normalizeH="0" baseline="0" noProof="0" dirty="0">
                <a:ln>
                  <a:noFill/>
                </a:ln>
                <a:effectLst/>
                <a:uLnTx/>
                <a:uFillTx/>
                <a:ea typeface="+mn-ea"/>
                <a:cs typeface="Arial"/>
              </a:rPr>
              <a:t>Talking about personal finances can be difficult. To help employees prepare for a more secure financial future, this taboo needs to be challenged with clear and open communication. </a:t>
            </a:r>
            <a:endParaRPr kumimoji="0" lang="en-US" sz="1200" b="0" i="0" u="none" strike="noStrike" kern="1200" cap="none" spc="0" normalizeH="0" baseline="0" noProof="0" dirty="0">
              <a:ln>
                <a:noFill/>
              </a:ln>
              <a:effectLst/>
              <a:uLnTx/>
              <a:uFillTx/>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1200" b="0" i="0" u="none" strike="noStrike" kern="1200" cap="none" spc="0" normalizeH="0" baseline="0" noProof="0" dirty="0">
                <a:ln>
                  <a:noFill/>
                </a:ln>
                <a:effectLst/>
                <a:uLnTx/>
                <a:uFillTx/>
                <a:ea typeface="+mn-ea"/>
                <a:cs typeface="Arial"/>
              </a:rPr>
              <a:t>In the end, having a financially stable workforce is your ticket to a more productive and profitable future. </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1200" b="0" i="0" u="none" strike="noStrike" kern="1200" cap="none" spc="0" normalizeH="0" baseline="0" noProof="0" dirty="0">
                <a:ln>
                  <a:noFill/>
                </a:ln>
                <a:effectLst/>
                <a:uLnTx/>
                <a:uFillTx/>
                <a:ea typeface="+mn-ea"/>
                <a:cs typeface="Arial"/>
              </a:rPr>
              <a:t>Do you agree?</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sz="1200" dirty="0">
                <a:cs typeface="Arial"/>
              </a:rPr>
              <a:t>#Financialwellbeing #EmployeeBenefits #NavigatingLifeTogether #HR</a:t>
            </a:r>
          </a:p>
          <a:p>
            <a:pPr algn="l"/>
            <a:endParaRPr lang="en-US" sz="1200" dirty="0">
              <a:solidFill>
                <a:schemeClr val="tx1">
                  <a:lumMod val="65000"/>
                  <a:lumOff val="35000"/>
                </a:schemeClr>
              </a:solidFill>
              <a:latin typeface="Arial" panose="020B0604020202020204" pitchFamily="34" charset="0"/>
              <a:ea typeface="MetLife Circular Normal" charset="0"/>
              <a:cs typeface="Arial" panose="020B0604020202020204" pitchFamily="34" charset="0"/>
            </a:endParaRPr>
          </a:p>
          <a:p>
            <a:pPr algn="l"/>
            <a:endParaRPr lang="en-US" sz="1200" dirty="0">
              <a:solidFill>
                <a:schemeClr val="tx1">
                  <a:lumMod val="65000"/>
                  <a:lumOff val="35000"/>
                </a:schemeClr>
              </a:solidFill>
              <a:latin typeface="Arial" panose="020B0604020202020204" pitchFamily="34" charset="0"/>
              <a:ea typeface="MetLife Circular Normal" charset="0"/>
              <a:cs typeface="Arial" panose="020B0604020202020204" pitchFamily="34" charset="0"/>
            </a:endParaRPr>
          </a:p>
          <a:p>
            <a:pPr algn="l"/>
            <a:endParaRPr lang="en-US" sz="1200" dirty="0">
              <a:solidFill>
                <a:srgbClr val="298DCD"/>
              </a:solidFill>
              <a:latin typeface="Arial" panose="020B0604020202020204" pitchFamily="34" charset="0"/>
              <a:ea typeface="MetLife Circular Normal" charset="0"/>
              <a:cs typeface="Arial" panose="020B0604020202020204" pitchFamily="34" charset="0"/>
            </a:endParaRPr>
          </a:p>
          <a:p>
            <a:pPr algn="l"/>
            <a:endParaRPr lang="ro-RO" sz="1200" b="1" dirty="0">
              <a:solidFill>
                <a:schemeClr val="tx1">
                  <a:lumMod val="65000"/>
                  <a:lumOff val="35000"/>
                </a:schemeClr>
              </a:solidFill>
              <a:latin typeface="Arial" panose="020B0604020202020204" pitchFamily="34" charset="0"/>
              <a:ea typeface="MetLife Circular Normal" charset="0"/>
              <a:cs typeface="Arial" panose="020B0604020202020204" pitchFamily="34" charset="0"/>
            </a:endParaRPr>
          </a:p>
          <a:p>
            <a:pPr algn="l"/>
            <a:br>
              <a:rPr lang="en-US" sz="1200" dirty="0">
                <a:latin typeface="Arial" panose="020B0604020202020204" pitchFamily="34" charset="0"/>
                <a:ea typeface="MetLife Circular Normal" charset="0"/>
                <a:cs typeface="Arial" panose="020B0604020202020204" pitchFamily="34" charset="0"/>
              </a:rPr>
            </a:br>
            <a:endParaRPr lang="en-US" sz="1200" b="1" dirty="0">
              <a:solidFill>
                <a:schemeClr val="tx1">
                  <a:lumMod val="65000"/>
                  <a:lumOff val="35000"/>
                </a:schemeClr>
              </a:solidFill>
              <a:latin typeface="Arial" panose="020B0604020202020204" pitchFamily="34" charset="0"/>
              <a:ea typeface="MetLife Circular Normal" charset="0"/>
              <a:cs typeface="Arial" panose="020B0604020202020204" pitchFamily="34" charset="0"/>
            </a:endParaRPr>
          </a:p>
        </p:txBody>
      </p:sp>
      <p:pic>
        <p:nvPicPr>
          <p:cNvPr id="10" name="Picture 10" descr="A picture containing text, person&#10;&#10;Description automatically generated">
            <a:extLst>
              <a:ext uri="{FF2B5EF4-FFF2-40B4-BE49-F238E27FC236}">
                <a16:creationId xmlns:a16="http://schemas.microsoft.com/office/drawing/2014/main" id="{EE37EAF8-D06C-49E1-A91C-576A1C74D836}"/>
              </a:ext>
            </a:extLst>
          </p:cNvPr>
          <p:cNvPicPr>
            <a:picLocks noChangeAspect="1"/>
          </p:cNvPicPr>
          <p:nvPr/>
        </p:nvPicPr>
        <p:blipFill>
          <a:blip r:embed="rId3"/>
          <a:stretch>
            <a:fillRect/>
          </a:stretch>
        </p:blipFill>
        <p:spPr>
          <a:xfrm>
            <a:off x="6737230" y="1823062"/>
            <a:ext cx="4714963" cy="2469966"/>
          </a:xfrm>
          <a:prstGeom prst="rect">
            <a:avLst/>
          </a:prstGeom>
        </p:spPr>
      </p:pic>
    </p:spTree>
    <p:extLst>
      <p:ext uri="{BB962C8B-B14F-4D97-AF65-F5344CB8AC3E}">
        <p14:creationId xmlns:p14="http://schemas.microsoft.com/office/powerpoint/2010/main" val="3362895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53FD95-EF3F-644A-9EC3-C0D96E011CDD}"/>
              </a:ext>
            </a:extLst>
          </p:cNvPr>
          <p:cNvPicPr>
            <a:picLocks noChangeAspect="1"/>
          </p:cNvPicPr>
          <p:nvPr/>
        </p:nvPicPr>
        <p:blipFill>
          <a:blip r:embed="rId2"/>
          <a:stretch>
            <a:fillRect/>
          </a:stretch>
        </p:blipFill>
        <p:spPr>
          <a:xfrm>
            <a:off x="0" y="0"/>
            <a:ext cx="12201062" cy="6938962"/>
          </a:xfrm>
          <a:prstGeom prst="rect">
            <a:avLst/>
          </a:prstGeom>
        </p:spPr>
      </p:pic>
      <p:sp>
        <p:nvSpPr>
          <p:cNvPr id="5" name="Title 1">
            <a:extLst>
              <a:ext uri="{FF2B5EF4-FFF2-40B4-BE49-F238E27FC236}">
                <a16:creationId xmlns:a16="http://schemas.microsoft.com/office/drawing/2014/main" id="{9AD1DA6E-F930-F144-A429-2739518F8068}"/>
              </a:ext>
            </a:extLst>
          </p:cNvPr>
          <p:cNvSpPr txBox="1">
            <a:spLocks/>
          </p:cNvSpPr>
          <p:nvPr/>
        </p:nvSpPr>
        <p:spPr>
          <a:xfrm>
            <a:off x="650461" y="698500"/>
            <a:ext cx="5142553" cy="388619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700">
                <a:solidFill>
                  <a:schemeClr val="bg1"/>
                </a:solidFill>
                <a:latin typeface="Georgia"/>
                <a:ea typeface="Utopia Semibold" charset="0"/>
                <a:cs typeface="Arial"/>
              </a:rPr>
              <a:t>Thank you!</a:t>
            </a:r>
            <a:br>
              <a:rPr lang="en-US" sz="7700">
                <a:latin typeface="Georgia"/>
                <a:ea typeface="Utopia Semibold" charset="0"/>
                <a:cs typeface="Arial"/>
              </a:rPr>
            </a:br>
            <a:br>
              <a:rPr lang="en-US" sz="4800" b="1">
                <a:latin typeface="Arial" panose="020B0604020202020204" pitchFamily="34" charset="0"/>
                <a:ea typeface="Utopia Semibold" charset="0"/>
                <a:cs typeface="Arial" panose="020B0604020202020204" pitchFamily="34" charset="0"/>
              </a:rPr>
            </a:br>
            <a:endParaRPr lang="ro-RO" sz="2400" b="1">
              <a:solidFill>
                <a:schemeClr val="bg1"/>
              </a:solidFill>
              <a:latin typeface="Arial"/>
              <a:ea typeface="Utopia Semibold" charset="0"/>
              <a:cs typeface="Arial"/>
            </a:endParaRPr>
          </a:p>
        </p:txBody>
      </p:sp>
    </p:spTree>
    <p:extLst>
      <p:ext uri="{BB962C8B-B14F-4D97-AF65-F5344CB8AC3E}">
        <p14:creationId xmlns:p14="http://schemas.microsoft.com/office/powerpoint/2010/main" val="972233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8CBD14-136A-E448-AF7A-C12197803EF9}"/>
              </a:ext>
            </a:extLst>
          </p:cNvPr>
          <p:cNvSpPr/>
          <p:nvPr/>
        </p:nvSpPr>
        <p:spPr>
          <a:xfrm>
            <a:off x="0" y="0"/>
            <a:ext cx="12192000" cy="694082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sz="2000">
              <a:solidFill>
                <a:schemeClr val="bg1"/>
              </a:solidFill>
              <a:cs typeface="Open Sans Bold"/>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88360" b="8978"/>
          <a:stretch/>
        </p:blipFill>
        <p:spPr>
          <a:xfrm>
            <a:off x="-9296" y="6132944"/>
            <a:ext cx="12201296" cy="184729"/>
          </a:xfrm>
          <a:prstGeom prst="rect">
            <a:avLst/>
          </a:prstGeom>
        </p:spPr>
      </p:pic>
      <p:graphicFrame>
        <p:nvGraphicFramePr>
          <p:cNvPr id="7" name="Table 6">
            <a:extLst>
              <a:ext uri="{FF2B5EF4-FFF2-40B4-BE49-F238E27FC236}">
                <a16:creationId xmlns:a16="http://schemas.microsoft.com/office/drawing/2014/main" id="{E8B5DEF4-5174-3205-1844-782404C2DC36}"/>
              </a:ext>
            </a:extLst>
          </p:cNvPr>
          <p:cNvGraphicFramePr>
            <a:graphicFrameLocks noGrp="1"/>
          </p:cNvGraphicFramePr>
          <p:nvPr>
            <p:extLst>
              <p:ext uri="{D42A27DB-BD31-4B8C-83A1-F6EECF244321}">
                <p14:modId xmlns:p14="http://schemas.microsoft.com/office/powerpoint/2010/main" val="2669757035"/>
              </p:ext>
            </p:extLst>
          </p:nvPr>
        </p:nvGraphicFramePr>
        <p:xfrm>
          <a:off x="702590" y="264655"/>
          <a:ext cx="10786818" cy="5738362"/>
        </p:xfrm>
        <a:graphic>
          <a:graphicData uri="http://schemas.openxmlformats.org/drawingml/2006/table">
            <a:tbl>
              <a:tblPr firstRow="1" bandRow="1">
                <a:tableStyleId>{E8B1032C-EA38-4F05-BA0D-38AFFFC7BED3}</a:tableStyleId>
              </a:tblPr>
              <a:tblGrid>
                <a:gridCol w="1540974">
                  <a:extLst>
                    <a:ext uri="{9D8B030D-6E8A-4147-A177-3AD203B41FA5}">
                      <a16:colId xmlns:a16="http://schemas.microsoft.com/office/drawing/2014/main" val="1056261598"/>
                    </a:ext>
                  </a:extLst>
                </a:gridCol>
                <a:gridCol w="1540974">
                  <a:extLst>
                    <a:ext uri="{9D8B030D-6E8A-4147-A177-3AD203B41FA5}">
                      <a16:colId xmlns:a16="http://schemas.microsoft.com/office/drawing/2014/main" val="1911662230"/>
                    </a:ext>
                  </a:extLst>
                </a:gridCol>
                <a:gridCol w="1540974">
                  <a:extLst>
                    <a:ext uri="{9D8B030D-6E8A-4147-A177-3AD203B41FA5}">
                      <a16:colId xmlns:a16="http://schemas.microsoft.com/office/drawing/2014/main" val="3886948948"/>
                    </a:ext>
                  </a:extLst>
                </a:gridCol>
                <a:gridCol w="1540974">
                  <a:extLst>
                    <a:ext uri="{9D8B030D-6E8A-4147-A177-3AD203B41FA5}">
                      <a16:colId xmlns:a16="http://schemas.microsoft.com/office/drawing/2014/main" val="1658580128"/>
                    </a:ext>
                  </a:extLst>
                </a:gridCol>
                <a:gridCol w="1540974">
                  <a:extLst>
                    <a:ext uri="{9D8B030D-6E8A-4147-A177-3AD203B41FA5}">
                      <a16:colId xmlns:a16="http://schemas.microsoft.com/office/drawing/2014/main" val="1424071072"/>
                    </a:ext>
                  </a:extLst>
                </a:gridCol>
                <a:gridCol w="1540974">
                  <a:extLst>
                    <a:ext uri="{9D8B030D-6E8A-4147-A177-3AD203B41FA5}">
                      <a16:colId xmlns:a16="http://schemas.microsoft.com/office/drawing/2014/main" val="3769870897"/>
                    </a:ext>
                  </a:extLst>
                </a:gridCol>
                <a:gridCol w="1540974">
                  <a:extLst>
                    <a:ext uri="{9D8B030D-6E8A-4147-A177-3AD203B41FA5}">
                      <a16:colId xmlns:a16="http://schemas.microsoft.com/office/drawing/2014/main" val="505635739"/>
                    </a:ext>
                  </a:extLst>
                </a:gridCol>
              </a:tblGrid>
              <a:tr h="938506">
                <a:tc gridSpan="7">
                  <a:txBody>
                    <a:bodyPr/>
                    <a:lstStyle/>
                    <a:p>
                      <a:pPr algn="ctr" fontAlgn="base"/>
                      <a:r>
                        <a:rPr lang="en-US" sz="3600" dirty="0">
                          <a:effectLst/>
                        </a:rPr>
                        <a:t>May</a:t>
                      </a:r>
                      <a:r>
                        <a:rPr lang="ro-RO" sz="3600" dirty="0">
                          <a:effectLst/>
                        </a:rPr>
                        <a:t> 202</a:t>
                      </a:r>
                      <a:r>
                        <a:rPr lang="en-US" sz="3600" dirty="0">
                          <a:effectLst/>
                        </a:rPr>
                        <a:t>3</a:t>
                      </a:r>
                      <a:r>
                        <a:rPr lang="ro-RO" sz="3600" dirty="0">
                          <a:effectLst/>
                        </a:rPr>
                        <a:t>​ FACEBOOK – Social Selling</a:t>
                      </a:r>
                    </a:p>
                  </a:txBody>
                  <a:tcPr/>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3868990496"/>
                  </a:ext>
                </a:extLst>
              </a:tr>
              <a:tr h="384091">
                <a:tc>
                  <a:txBody>
                    <a:bodyPr/>
                    <a:lstStyle/>
                    <a:p>
                      <a:pPr algn="ctr" fontAlgn="base"/>
                      <a:r>
                        <a:rPr lang="en-US" sz="1200">
                          <a:effectLst/>
                        </a:rPr>
                        <a:t>Monday</a:t>
                      </a:r>
                    </a:p>
                  </a:txBody>
                  <a:tcPr/>
                </a:tc>
                <a:tc>
                  <a:txBody>
                    <a:bodyPr/>
                    <a:lstStyle/>
                    <a:p>
                      <a:pPr algn="ctr" fontAlgn="base"/>
                      <a:r>
                        <a:rPr lang="en-US" sz="1200">
                          <a:effectLst/>
                        </a:rPr>
                        <a:t>Tuesday</a:t>
                      </a:r>
                    </a:p>
                  </a:txBody>
                  <a:tcPr/>
                </a:tc>
                <a:tc>
                  <a:txBody>
                    <a:bodyPr/>
                    <a:lstStyle/>
                    <a:p>
                      <a:pPr algn="ctr" fontAlgn="base"/>
                      <a:r>
                        <a:rPr lang="en-US" sz="1200">
                          <a:effectLst/>
                        </a:rPr>
                        <a:t>Wednesday</a:t>
                      </a:r>
                    </a:p>
                  </a:txBody>
                  <a:tcPr/>
                </a:tc>
                <a:tc>
                  <a:txBody>
                    <a:bodyPr/>
                    <a:lstStyle/>
                    <a:p>
                      <a:pPr algn="ctr" fontAlgn="base"/>
                      <a:r>
                        <a:rPr lang="en-US" sz="1200">
                          <a:effectLst/>
                        </a:rPr>
                        <a:t>Thursday</a:t>
                      </a:r>
                    </a:p>
                  </a:txBody>
                  <a:tcPr/>
                </a:tc>
                <a:tc>
                  <a:txBody>
                    <a:bodyPr/>
                    <a:lstStyle/>
                    <a:p>
                      <a:pPr algn="ctr" fontAlgn="base"/>
                      <a:r>
                        <a:rPr lang="en-US" sz="1200">
                          <a:effectLst/>
                        </a:rPr>
                        <a:t>Friday</a:t>
                      </a:r>
                    </a:p>
                  </a:txBody>
                  <a:tcPr/>
                </a:tc>
                <a:tc>
                  <a:txBody>
                    <a:bodyPr/>
                    <a:lstStyle/>
                    <a:p>
                      <a:pPr lvl="0" algn="ctr">
                        <a:buNone/>
                      </a:pPr>
                      <a:r>
                        <a:rPr lang="en-US" sz="1200">
                          <a:effectLst/>
                        </a:rPr>
                        <a:t>Saturday</a:t>
                      </a:r>
                    </a:p>
                  </a:txBody>
                  <a:tcPr/>
                </a:tc>
                <a:tc>
                  <a:txBody>
                    <a:bodyPr/>
                    <a:lstStyle/>
                    <a:p>
                      <a:pPr algn="ctr" fontAlgn="base"/>
                      <a:r>
                        <a:rPr lang="en-US" sz="1200">
                          <a:effectLst/>
                        </a:rPr>
                        <a:t>Sunday</a:t>
                      </a:r>
                    </a:p>
                  </a:txBody>
                  <a:tcPr/>
                </a:tc>
                <a:extLst>
                  <a:ext uri="{0D108BD9-81ED-4DB2-BD59-A6C34878D82A}">
                    <a16:rowId xmlns:a16="http://schemas.microsoft.com/office/drawing/2014/main" val="65026113"/>
                  </a:ext>
                </a:extLst>
              </a:tr>
              <a:tr h="664774">
                <a:tc>
                  <a:txBody>
                    <a:bodyPr/>
                    <a:lstStyle/>
                    <a:p>
                      <a:pPr fontAlgn="base"/>
                      <a:r>
                        <a:rPr lang="en-US" sz="1200" b="0" i="0" dirty="0">
                          <a:effectLst/>
                        </a:rPr>
                        <a:t>1</a:t>
                      </a:r>
                    </a:p>
                    <a:p>
                      <a:pPr fontAlgn="base"/>
                      <a:r>
                        <a:rPr lang="en-US" sz="1200" b="0" i="0" dirty="0">
                          <a:effectLst/>
                        </a:rPr>
                        <a:t>Labor Day</a:t>
                      </a:r>
                      <a:endParaRPr lang="ro-RO" sz="1200" b="0" i="0" dirty="0">
                        <a:effectLst/>
                      </a:endParaRPr>
                    </a:p>
                  </a:txBody>
                  <a:tcPr>
                    <a:solidFill>
                      <a:schemeClr val="bg1"/>
                    </a:solidFill>
                  </a:tcPr>
                </a:tc>
                <a:tc>
                  <a:txBody>
                    <a:bodyPr/>
                    <a:lstStyle/>
                    <a:p>
                      <a:pPr marL="0" algn="l" defTabSz="914400" rtl="0" eaLnBrk="1" fontAlgn="base" latinLnBrk="0" hangingPunct="1"/>
                      <a:r>
                        <a:rPr lang="en-US" sz="1200" b="0" i="0" dirty="0">
                          <a:effectLst/>
                        </a:rPr>
                        <a:t>2</a:t>
                      </a:r>
                    </a:p>
                    <a:p>
                      <a:pPr marL="0" algn="l" defTabSz="914400" rtl="0" eaLnBrk="1" fontAlgn="base" latinLnBrk="0" hangingPunct="1"/>
                      <a:r>
                        <a:rPr lang="en-US" sz="1200" b="0" i="0" dirty="0">
                          <a:effectLst/>
                        </a:rPr>
                        <a:t>World Asthma Day</a:t>
                      </a:r>
                      <a:endParaRPr lang="ro-RO" sz="1200" b="0" i="0" dirty="0">
                        <a:effectLst/>
                      </a:endParaRPr>
                    </a:p>
                  </a:txBody>
                  <a:tcPr>
                    <a:solidFill>
                      <a:schemeClr val="bg1"/>
                    </a:solidFill>
                  </a:tcPr>
                </a:tc>
                <a:tc>
                  <a:txBody>
                    <a:bodyPr/>
                    <a:lstStyle/>
                    <a:p>
                      <a:pPr marL="0" algn="l" defTabSz="914400" rtl="0" eaLnBrk="1" fontAlgn="base" latinLnBrk="0" hangingPunct="1"/>
                      <a:r>
                        <a:rPr lang="en-US" sz="1200" b="0" i="0" dirty="0">
                          <a:effectLst/>
                        </a:rPr>
                        <a:t>3</a:t>
                      </a:r>
                    </a:p>
                  </a:txBody>
                  <a:tcPr>
                    <a:solidFill>
                      <a:schemeClr val="bg1"/>
                    </a:solidFill>
                  </a:tcPr>
                </a:tc>
                <a:tc>
                  <a:txBody>
                    <a:bodyPr/>
                    <a:lstStyle/>
                    <a:p>
                      <a:pPr fontAlgn="base"/>
                      <a:r>
                        <a:rPr lang="en-US" sz="1200" b="0" i="0" dirty="0">
                          <a:effectLst/>
                        </a:rPr>
                        <a:t>4</a:t>
                      </a:r>
                    </a:p>
                  </a:txBody>
                  <a:tcPr>
                    <a:solidFill>
                      <a:schemeClr val="bg1"/>
                    </a:solidFill>
                  </a:tcPr>
                </a:tc>
                <a:tc>
                  <a:txBody>
                    <a:bodyPr/>
                    <a:lstStyle/>
                    <a:p>
                      <a:pPr fontAlgn="base"/>
                      <a:r>
                        <a:rPr lang="en-US" sz="1200" b="0" i="0" dirty="0">
                          <a:effectLst/>
                        </a:rPr>
                        <a:t>5</a:t>
                      </a:r>
                    </a:p>
                  </a:txBody>
                  <a:tcPr>
                    <a:solidFill>
                      <a:schemeClr val="bg1"/>
                    </a:solidFill>
                  </a:tcPr>
                </a:tc>
                <a:tc>
                  <a:txBody>
                    <a:bodyPr/>
                    <a:lstStyle/>
                    <a:p>
                      <a:pPr fontAlgn="base"/>
                      <a:r>
                        <a:rPr lang="en-US" sz="1200" b="0" i="0" dirty="0">
                          <a:effectLst/>
                        </a:rPr>
                        <a:t>6</a:t>
                      </a:r>
                    </a:p>
                  </a:txBody>
                  <a:tcPr>
                    <a:solidFill>
                      <a:schemeClr val="bg1"/>
                    </a:solidFill>
                  </a:tcPr>
                </a:tc>
                <a:tc>
                  <a:txBody>
                    <a:bodyPr/>
                    <a:lstStyle/>
                    <a:p>
                      <a:pPr fontAlgn="base"/>
                      <a:r>
                        <a:rPr lang="en-US" sz="1200" b="0" i="0" dirty="0">
                          <a:effectLst/>
                        </a:rPr>
                        <a:t>7</a:t>
                      </a:r>
                    </a:p>
                  </a:txBody>
                  <a:tcPr>
                    <a:solidFill>
                      <a:schemeClr val="bg1"/>
                    </a:solidFill>
                  </a:tcPr>
                </a:tc>
                <a:extLst>
                  <a:ext uri="{0D108BD9-81ED-4DB2-BD59-A6C34878D82A}">
                    <a16:rowId xmlns:a16="http://schemas.microsoft.com/office/drawing/2014/main" val="2105150800"/>
                  </a:ext>
                </a:extLst>
              </a:tr>
              <a:tr h="815390">
                <a:tc>
                  <a:txBody>
                    <a:bodyPr/>
                    <a:lstStyle/>
                    <a:p>
                      <a:pPr marL="0" algn="l" defTabSz="914400" rtl="0" eaLnBrk="1" fontAlgn="base" latinLnBrk="0" hangingPunct="1"/>
                      <a:r>
                        <a:rPr lang="en-US" sz="1200" b="0" i="0" kern="1200" dirty="0">
                          <a:solidFill>
                            <a:schemeClr val="tx1"/>
                          </a:solidFill>
                          <a:effectLst/>
                          <a:latin typeface="+mn-lt"/>
                          <a:ea typeface="+mn-ea"/>
                          <a:cs typeface="+mn-cs"/>
                        </a:rPr>
                        <a:t>8</a:t>
                      </a:r>
                    </a:p>
                    <a:p>
                      <a:pPr marL="0" algn="l" defTabSz="914400" rtl="0" eaLnBrk="1" fontAlgn="base" latinLnBrk="0" hangingPunct="1"/>
                      <a:endParaRPr lang="en-US" sz="1200" b="0" i="0" kern="1200" dirty="0">
                        <a:solidFill>
                          <a:schemeClr val="tx1"/>
                        </a:solidFill>
                        <a:effectLst/>
                        <a:latin typeface="+mn-lt"/>
                        <a:ea typeface="+mn-ea"/>
                        <a:cs typeface="+mn-cs"/>
                      </a:endParaRPr>
                    </a:p>
                  </a:txBody>
                  <a:tcPr>
                    <a:solidFill>
                      <a:srgbClr val="E2F0D9"/>
                    </a:solidFill>
                  </a:tcPr>
                </a:tc>
                <a:tc>
                  <a:txBody>
                    <a:bodyPr/>
                    <a:lstStyle/>
                    <a:p>
                      <a:pPr marL="0" algn="l" defTabSz="914400" rtl="0" eaLnBrk="1" fontAlgn="base" latinLnBrk="0" hangingPunct="1"/>
                      <a:r>
                        <a:rPr lang="en-US" sz="1200" b="0" i="0" kern="1200" dirty="0">
                          <a:solidFill>
                            <a:schemeClr val="tx1"/>
                          </a:solidFill>
                          <a:effectLst/>
                          <a:latin typeface="+mn-lt"/>
                          <a:ea typeface="+mn-ea"/>
                          <a:cs typeface="+mn-cs"/>
                        </a:rPr>
                        <a:t>9</a:t>
                      </a:r>
                    </a:p>
                  </a:txBody>
                  <a:tcPr>
                    <a:solidFill>
                      <a:srgbClr val="E2F0D9"/>
                    </a:solidFill>
                  </a:tcPr>
                </a:tc>
                <a:tc>
                  <a:txBody>
                    <a:bodyPr/>
                    <a:lstStyle/>
                    <a:p>
                      <a:pPr marL="0" algn="l" defTabSz="914400" rtl="0" eaLnBrk="1" fontAlgn="base" latinLnBrk="0" hangingPunct="1"/>
                      <a:r>
                        <a:rPr lang="en-US" sz="1200" b="0" i="0" kern="1200" dirty="0">
                          <a:solidFill>
                            <a:schemeClr val="tx1"/>
                          </a:solidFill>
                          <a:effectLst/>
                          <a:latin typeface="+mn-lt"/>
                          <a:ea typeface="+mn-ea"/>
                          <a:cs typeface="+mn-cs"/>
                        </a:rPr>
                        <a:t>10</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noProof="0" dirty="0">
                          <a:solidFill>
                            <a:schemeClr val="tx1"/>
                          </a:solidFill>
                          <a:effectLst/>
                          <a:latin typeface="+mn-lt"/>
                          <a:ea typeface="+mn-ea"/>
                          <a:cs typeface="+mn-cs"/>
                        </a:rPr>
                        <a:t>Your life as an agent pillar </a:t>
                      </a:r>
                      <a:endParaRPr lang="en-US" sz="1200" b="0" i="0" kern="1200" dirty="0">
                        <a:solidFill>
                          <a:schemeClr val="tx1"/>
                        </a:solidFill>
                        <a:effectLst/>
                        <a:latin typeface="+mn-lt"/>
                        <a:ea typeface="+mn-ea"/>
                        <a:cs typeface="+mn-cs"/>
                      </a:endParaRPr>
                    </a:p>
                    <a:p>
                      <a:pPr marL="0" algn="l" defTabSz="914400" rtl="0" eaLnBrk="1" fontAlgn="base" latinLnBrk="0" hangingPunct="1"/>
                      <a:endParaRPr lang="en-US" sz="1200" b="0" i="0" kern="1200" dirty="0">
                        <a:solidFill>
                          <a:schemeClr val="tx1"/>
                        </a:solidFill>
                        <a:effectLst/>
                        <a:latin typeface="+mn-lt"/>
                        <a:ea typeface="+mn-ea"/>
                        <a:cs typeface="+mn-cs"/>
                      </a:endParaRPr>
                    </a:p>
                  </a:txBody>
                  <a:tcPr>
                    <a:solidFill>
                      <a:srgbClr val="E2F0D9"/>
                    </a:solidFill>
                  </a:tcPr>
                </a:tc>
                <a:tc>
                  <a:txBody>
                    <a:bodyPr/>
                    <a:lstStyle/>
                    <a:p>
                      <a:pPr marL="0" algn="l" rtl="0" eaLnBrk="1" fontAlgn="base" latinLnBrk="0" hangingPunct="1"/>
                      <a:r>
                        <a:rPr lang="en-US" sz="1200" b="0" i="0" kern="1200" dirty="0">
                          <a:solidFill>
                            <a:schemeClr val="tx1"/>
                          </a:solidFill>
                          <a:effectLst/>
                          <a:latin typeface="+mn-lt"/>
                          <a:ea typeface="+mn-ea"/>
                          <a:cs typeface="+mn-cs"/>
                        </a:rPr>
                        <a:t>11</a:t>
                      </a:r>
                    </a:p>
                  </a:txBody>
                  <a:tcPr>
                    <a:solidFill>
                      <a:srgbClr val="E2F0D9"/>
                    </a:solidFill>
                  </a:tcPr>
                </a:tc>
                <a:tc>
                  <a:txBody>
                    <a:bodyPr/>
                    <a:lstStyle/>
                    <a:p>
                      <a:pPr fontAlgn="base"/>
                      <a:r>
                        <a:rPr lang="en-US" sz="1200" b="0" i="0" dirty="0">
                          <a:effectLst/>
                        </a:rPr>
                        <a:t>12</a:t>
                      </a:r>
                    </a:p>
                  </a:txBody>
                  <a:tcPr>
                    <a:solidFill>
                      <a:srgbClr val="E2F0D9"/>
                    </a:solidFill>
                  </a:tcPr>
                </a:tc>
                <a:tc>
                  <a:txBody>
                    <a:bodyPr/>
                    <a:lstStyle/>
                    <a:p>
                      <a:pPr fontAlgn="base"/>
                      <a:r>
                        <a:rPr lang="en-US" sz="1200" b="0" i="0" kern="1200" dirty="0">
                          <a:solidFill>
                            <a:schemeClr val="tx1"/>
                          </a:solidFill>
                          <a:effectLst/>
                          <a:latin typeface="+mn-lt"/>
                          <a:ea typeface="+mn-ea"/>
                          <a:cs typeface="+mn-cs"/>
                        </a:rPr>
                        <a:t>13</a:t>
                      </a:r>
                    </a:p>
                  </a:txBody>
                  <a:tcPr>
                    <a:solidFill>
                      <a:srgbClr val="E2F0D9"/>
                    </a:solidFill>
                  </a:tcPr>
                </a:tc>
                <a:tc>
                  <a:txBody>
                    <a:bodyPr/>
                    <a:lstStyle/>
                    <a:p>
                      <a:pPr lvl="0">
                        <a:buNone/>
                      </a:pPr>
                      <a:r>
                        <a:rPr lang="en-US" sz="1200" b="0" i="0" kern="1200" noProof="0" dirty="0">
                          <a:solidFill>
                            <a:schemeClr val="tx1"/>
                          </a:solidFill>
                          <a:effectLst/>
                          <a:latin typeface="+mn-lt"/>
                          <a:ea typeface="+mn-ea"/>
                          <a:cs typeface="+mn-cs"/>
                        </a:rPr>
                        <a:t>14</a:t>
                      </a:r>
                    </a:p>
                  </a:txBody>
                  <a:tcPr/>
                </a:tc>
                <a:extLst>
                  <a:ext uri="{0D108BD9-81ED-4DB2-BD59-A6C34878D82A}">
                    <a16:rowId xmlns:a16="http://schemas.microsoft.com/office/drawing/2014/main" val="1929781804"/>
                  </a:ext>
                </a:extLst>
              </a:tr>
              <a:tr h="1010102">
                <a:tc>
                  <a:txBody>
                    <a:bodyPr/>
                    <a:lstStyle/>
                    <a:p>
                      <a:pPr fontAlgn="base"/>
                      <a:r>
                        <a:rPr lang="en-US" sz="1200" b="0" i="0" kern="1200" dirty="0">
                          <a:solidFill>
                            <a:schemeClr val="tx1"/>
                          </a:solidFill>
                          <a:effectLst/>
                          <a:latin typeface="+mn-lt"/>
                          <a:ea typeface="+mn-ea"/>
                          <a:cs typeface="+mn-cs"/>
                        </a:rPr>
                        <a:t>15</a:t>
                      </a:r>
                    </a:p>
                  </a:txBody>
                  <a:tcPr>
                    <a:solidFill>
                      <a:schemeClr val="bg1"/>
                    </a:solidFill>
                  </a:tcPr>
                </a:tc>
                <a:tc>
                  <a:txBody>
                    <a:bodyPr/>
                    <a:lstStyle/>
                    <a:p>
                      <a:pPr fontAlgn="base"/>
                      <a:r>
                        <a:rPr lang="en-US" sz="1200" b="0" i="0" kern="1200" dirty="0">
                          <a:solidFill>
                            <a:schemeClr val="tx1"/>
                          </a:solidFill>
                          <a:effectLst/>
                          <a:latin typeface="+mn-lt"/>
                          <a:ea typeface="+mn-ea"/>
                          <a:cs typeface="+mn-cs"/>
                        </a:rPr>
                        <a:t>16</a:t>
                      </a:r>
                    </a:p>
                  </a:txBody>
                  <a:tcPr>
                    <a:solidFill>
                      <a:schemeClr val="bg1"/>
                    </a:solidFill>
                  </a:tcPr>
                </a:tc>
                <a:tc>
                  <a:txBody>
                    <a:bodyPr/>
                    <a:lstStyle/>
                    <a:p>
                      <a:pPr fontAlgn="base"/>
                      <a:r>
                        <a:rPr lang="en-US" sz="1200" b="0" i="0" kern="1200" dirty="0">
                          <a:solidFill>
                            <a:schemeClr val="tx1"/>
                          </a:solidFill>
                          <a:effectLst/>
                          <a:latin typeface="+mn-lt"/>
                          <a:ea typeface="+mn-ea"/>
                          <a:cs typeface="+mn-cs"/>
                        </a:rPr>
                        <a:t>17</a:t>
                      </a:r>
                    </a:p>
                    <a:p>
                      <a:pPr lvl="0">
                        <a:buNone/>
                      </a:pPr>
                      <a:endParaRPr lang="en-US" sz="1200" b="0" i="0" kern="1200" dirty="0">
                        <a:solidFill>
                          <a:schemeClr val="tx1"/>
                        </a:solidFill>
                        <a:effectLst/>
                        <a:latin typeface="+mn-lt"/>
                        <a:ea typeface="+mn-ea"/>
                        <a:cs typeface="+mn-cs"/>
                      </a:endParaRPr>
                    </a:p>
                  </a:txBody>
                  <a:tcPr>
                    <a:solidFill>
                      <a:schemeClr val="bg1"/>
                    </a:solidFill>
                  </a:tcPr>
                </a:tc>
                <a:tc>
                  <a:txBody>
                    <a:bodyPr/>
                    <a:lstStyle/>
                    <a:p>
                      <a:pPr fontAlgn="base"/>
                      <a:r>
                        <a:rPr lang="en-US" sz="1200" b="0" i="0" kern="1200" dirty="0">
                          <a:solidFill>
                            <a:schemeClr val="tx1"/>
                          </a:solidFill>
                          <a:effectLst/>
                          <a:latin typeface="+mn-lt"/>
                          <a:ea typeface="+mn-ea"/>
                          <a:cs typeface="+mn-cs"/>
                        </a:rPr>
                        <a:t>18</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Small acts make a big difference </a:t>
                      </a:r>
                    </a:p>
                    <a:p>
                      <a:pPr fontAlgn="base"/>
                      <a:endParaRPr lang="en-US" sz="1200" b="0" i="0" kern="1200" dirty="0">
                        <a:solidFill>
                          <a:schemeClr val="tx1"/>
                        </a:solidFill>
                        <a:effectLst/>
                        <a:latin typeface="+mn-lt"/>
                        <a:ea typeface="+mn-ea"/>
                        <a:cs typeface="+mn-cs"/>
                      </a:endParaRPr>
                    </a:p>
                  </a:txBody>
                  <a:tcPr>
                    <a:solidFill>
                      <a:schemeClr val="bg1"/>
                    </a:solidFill>
                  </a:tcPr>
                </a:tc>
                <a:tc>
                  <a:txBody>
                    <a:bodyPr/>
                    <a:lstStyle/>
                    <a:p>
                      <a:pPr fontAlgn="base"/>
                      <a:r>
                        <a:rPr lang="en-US" sz="1200" b="0" i="0" kern="1200" dirty="0">
                          <a:solidFill>
                            <a:schemeClr val="tx1"/>
                          </a:solidFill>
                          <a:effectLst/>
                          <a:latin typeface="+mn-lt"/>
                          <a:ea typeface="+mn-ea"/>
                          <a:cs typeface="+mn-cs"/>
                        </a:rPr>
                        <a:t>19</a:t>
                      </a:r>
                    </a:p>
                  </a:txBody>
                  <a:tcPr>
                    <a:solidFill>
                      <a:schemeClr val="bg1"/>
                    </a:solidFill>
                  </a:tcPr>
                </a:tc>
                <a:tc>
                  <a:txBody>
                    <a:bodyPr/>
                    <a:lstStyle/>
                    <a:p>
                      <a:pPr fontAlgn="base"/>
                      <a:r>
                        <a:rPr lang="en-US" sz="1200" b="0" i="0" kern="1200" dirty="0">
                          <a:solidFill>
                            <a:schemeClr val="tx1"/>
                          </a:solidFill>
                          <a:effectLst/>
                          <a:latin typeface="+mn-lt"/>
                          <a:ea typeface="+mn-ea"/>
                          <a:cs typeface="+mn-cs"/>
                        </a:rPr>
                        <a:t>20</a:t>
                      </a:r>
                    </a:p>
                  </a:txBody>
                  <a:tcPr>
                    <a:solidFill>
                      <a:schemeClr val="bg1"/>
                    </a:solidFill>
                  </a:tcPr>
                </a:tc>
                <a:tc>
                  <a:txBody>
                    <a:bodyPr/>
                    <a:lstStyle/>
                    <a:p>
                      <a:pPr lvl="0">
                        <a:buNone/>
                      </a:pPr>
                      <a:r>
                        <a:rPr lang="en-US" sz="1200" b="0" i="0" kern="1200" dirty="0">
                          <a:solidFill>
                            <a:schemeClr val="tx1"/>
                          </a:solidFill>
                          <a:effectLst/>
                          <a:latin typeface="+mn-lt"/>
                          <a:ea typeface="+mn-ea"/>
                          <a:cs typeface="+mn-cs"/>
                        </a:rPr>
                        <a:t>21</a:t>
                      </a:r>
                    </a:p>
                  </a:txBody>
                  <a:tcPr>
                    <a:solidFill>
                      <a:schemeClr val="bg1"/>
                    </a:solidFill>
                  </a:tcPr>
                </a:tc>
                <a:extLst>
                  <a:ext uri="{0D108BD9-81ED-4DB2-BD59-A6C34878D82A}">
                    <a16:rowId xmlns:a16="http://schemas.microsoft.com/office/drawing/2014/main" val="878657719"/>
                  </a:ext>
                </a:extLst>
              </a:tr>
              <a:tr h="972475">
                <a:tc>
                  <a:txBody>
                    <a:bodyPr/>
                    <a:lstStyle/>
                    <a:p>
                      <a:pPr fontAlgn="base"/>
                      <a:r>
                        <a:rPr lang="en-US" sz="1200" b="0" i="0" kern="1200" dirty="0">
                          <a:solidFill>
                            <a:schemeClr val="tx1"/>
                          </a:solidFill>
                          <a:effectLst/>
                          <a:latin typeface="+mn-lt"/>
                          <a:ea typeface="+mn-ea"/>
                          <a:cs typeface="+mn-cs"/>
                        </a:rPr>
                        <a:t>22</a:t>
                      </a:r>
                    </a:p>
                  </a:txBody>
                  <a:tcPr>
                    <a:solidFill>
                      <a:srgbClr val="E2EFDA"/>
                    </a:solidFill>
                  </a:tcPr>
                </a:tc>
                <a:tc>
                  <a:txBody>
                    <a:bodyPr/>
                    <a:lstStyle/>
                    <a:p>
                      <a:pPr fontAlgn="base"/>
                      <a:r>
                        <a:rPr lang="en-US" sz="1200" b="0" i="0" kern="1200" dirty="0">
                          <a:solidFill>
                            <a:schemeClr val="tx1"/>
                          </a:solidFill>
                          <a:effectLst/>
                          <a:latin typeface="+mn-lt"/>
                          <a:ea typeface="+mn-ea"/>
                          <a:cs typeface="+mn-cs"/>
                        </a:rPr>
                        <a:t>23</a:t>
                      </a:r>
                    </a:p>
                  </a:txBody>
                  <a:tcPr>
                    <a:solidFill>
                      <a:srgbClr val="E2EFDA"/>
                    </a:solidFill>
                  </a:tcPr>
                </a:tc>
                <a:tc>
                  <a:txBody>
                    <a:bodyPr/>
                    <a:lstStyle/>
                    <a:p>
                      <a:pPr fontAlgn="base"/>
                      <a:r>
                        <a:rPr lang="en-US" sz="1200" b="0" i="0" kern="1200" dirty="0">
                          <a:solidFill>
                            <a:schemeClr val="tx1"/>
                          </a:solidFill>
                          <a:effectLst/>
                          <a:latin typeface="+mn-lt"/>
                          <a:ea typeface="+mn-ea"/>
                          <a:cs typeface="+mn-cs"/>
                        </a:rPr>
                        <a:t>24</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Family Planning  </a:t>
                      </a:r>
                      <a:endParaRPr lang="ro-RO" sz="1200" b="0" i="0"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a:txBody>
                  <a:tcPr>
                    <a:solidFill>
                      <a:srgbClr val="E2EFDA"/>
                    </a:solidFill>
                  </a:tcPr>
                </a:tc>
                <a:tc>
                  <a:txBody>
                    <a:bodyPr/>
                    <a:lstStyle/>
                    <a:p>
                      <a:pPr fontAlgn="base"/>
                      <a:r>
                        <a:rPr lang="en-US" sz="1200" b="0" i="0" kern="1200" dirty="0">
                          <a:solidFill>
                            <a:schemeClr val="tx1"/>
                          </a:solidFill>
                          <a:effectLst/>
                          <a:latin typeface="+mn-lt"/>
                          <a:ea typeface="+mn-ea"/>
                          <a:cs typeface="+mn-cs"/>
                        </a:rPr>
                        <a:t>25</a:t>
                      </a:r>
                    </a:p>
                  </a:txBody>
                  <a:tcPr>
                    <a:solidFill>
                      <a:srgbClr val="E2EFDA"/>
                    </a:solidFill>
                  </a:tcPr>
                </a:tc>
                <a:tc>
                  <a:txBody>
                    <a:bodyPr/>
                    <a:lstStyle/>
                    <a:p>
                      <a:pPr lvl="0">
                        <a:buNone/>
                      </a:pPr>
                      <a:r>
                        <a:rPr lang="en-US" sz="1200" b="0" i="0" kern="1200" dirty="0">
                          <a:solidFill>
                            <a:schemeClr val="tx1"/>
                          </a:solidFill>
                          <a:effectLst/>
                          <a:latin typeface="+mn-lt"/>
                          <a:ea typeface="+mn-ea"/>
                          <a:cs typeface="+mn-cs"/>
                        </a:rPr>
                        <a:t>26</a:t>
                      </a:r>
                    </a:p>
                  </a:txBody>
                  <a:tcPr>
                    <a:solidFill>
                      <a:schemeClr val="accent6">
                        <a:lumMod val="20000"/>
                        <a:lumOff val="80000"/>
                      </a:schemeClr>
                    </a:solidFill>
                  </a:tcPr>
                </a:tc>
                <a:tc>
                  <a:txBody>
                    <a:bodyPr/>
                    <a:lstStyle/>
                    <a:p>
                      <a:pPr fontAlgn="base"/>
                      <a:r>
                        <a:rPr lang="en-US" sz="1200" b="0" i="0" kern="1200" dirty="0">
                          <a:solidFill>
                            <a:schemeClr val="tx1"/>
                          </a:solidFill>
                          <a:effectLst/>
                          <a:latin typeface="+mn-lt"/>
                          <a:ea typeface="+mn-ea"/>
                          <a:cs typeface="+mn-cs"/>
                        </a:rPr>
                        <a:t>27</a:t>
                      </a:r>
                    </a:p>
                  </a:txBody>
                  <a:tcPr/>
                </a:tc>
                <a:tc>
                  <a:txBody>
                    <a:bodyPr/>
                    <a:lstStyle/>
                    <a:p>
                      <a:pPr fontAlgn="base"/>
                      <a:r>
                        <a:rPr lang="en-US" sz="1200" b="0" i="0" kern="1200" dirty="0">
                          <a:solidFill>
                            <a:schemeClr val="tx1"/>
                          </a:solidFill>
                          <a:effectLst/>
                          <a:latin typeface="+mn-lt"/>
                          <a:ea typeface="+mn-ea"/>
                          <a:cs typeface="+mn-cs"/>
                        </a:rPr>
                        <a:t>28</a:t>
                      </a:r>
                    </a:p>
                  </a:txBody>
                  <a:tcPr>
                    <a:solidFill>
                      <a:schemeClr val="accent6">
                        <a:lumMod val="75000"/>
                        <a:alpha val="20000"/>
                      </a:schemeClr>
                    </a:solidFill>
                  </a:tcPr>
                </a:tc>
                <a:extLst>
                  <a:ext uri="{0D108BD9-81ED-4DB2-BD59-A6C34878D82A}">
                    <a16:rowId xmlns:a16="http://schemas.microsoft.com/office/drawing/2014/main" val="1247748771"/>
                  </a:ext>
                </a:extLst>
              </a:tr>
              <a:tr h="945454">
                <a:tc>
                  <a:txBody>
                    <a:bodyPr/>
                    <a:lstStyle/>
                    <a:p>
                      <a:pPr fontAlgn="base"/>
                      <a:r>
                        <a:rPr lang="en-US" sz="1200" b="0" i="0" kern="1200" dirty="0">
                          <a:solidFill>
                            <a:schemeClr val="tx1"/>
                          </a:solidFill>
                          <a:effectLst/>
                          <a:latin typeface="+mn-lt"/>
                          <a:ea typeface="+mn-ea"/>
                          <a:cs typeface="+mn-cs"/>
                        </a:rPr>
                        <a:t>29</a:t>
                      </a:r>
                    </a:p>
                    <a:p>
                      <a:pPr lvl="0">
                        <a:buNone/>
                      </a:pPr>
                      <a:endParaRPr lang="en-US" sz="1200" b="0" i="0" kern="1200" dirty="0">
                        <a:solidFill>
                          <a:schemeClr val="tx1"/>
                        </a:solidFill>
                        <a:effectLst/>
                        <a:latin typeface="+mn-lt"/>
                        <a:ea typeface="+mn-ea"/>
                        <a:cs typeface="+mn-cs"/>
                      </a:endParaRPr>
                    </a:p>
                  </a:txBody>
                  <a:tcPr>
                    <a:noFill/>
                  </a:tcPr>
                </a:tc>
                <a:tc>
                  <a:txBody>
                    <a:bodyPr/>
                    <a:lstStyle/>
                    <a:p>
                      <a:pPr lvl="0">
                        <a:buNone/>
                      </a:pPr>
                      <a:r>
                        <a:rPr lang="en-US" sz="1200" b="0" i="0" kern="1200" dirty="0">
                          <a:solidFill>
                            <a:schemeClr val="tx1"/>
                          </a:solidFill>
                          <a:effectLst/>
                          <a:latin typeface="+mn-lt"/>
                          <a:ea typeface="+mn-ea"/>
                          <a:cs typeface="+mn-cs"/>
                        </a:rPr>
                        <a:t>30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noProof="0" dirty="0">
                          <a:solidFill>
                            <a:schemeClr val="tx1"/>
                          </a:solidFill>
                          <a:effectLst/>
                          <a:latin typeface="+mn-lt"/>
                          <a:ea typeface="+mn-ea"/>
                          <a:cs typeface="+mn-cs"/>
                        </a:rPr>
                        <a:t>Financial wellbeing - EB</a:t>
                      </a:r>
                      <a:endParaRPr lang="ro-RO" sz="1200" b="0" i="0" kern="1200" noProof="0" dirty="0">
                        <a:solidFill>
                          <a:schemeClr val="tx1"/>
                        </a:solidFill>
                        <a:effectLst/>
                        <a:latin typeface="+mn-lt"/>
                        <a:ea typeface="+mn-ea"/>
                        <a:cs typeface="+mn-cs"/>
                      </a:endParaRPr>
                    </a:p>
                    <a:p>
                      <a:pPr lvl="0">
                        <a:buNone/>
                      </a:pPr>
                      <a:endParaRPr lang="en-US" sz="1200" b="0" i="0" kern="1200" dirty="0">
                        <a:solidFill>
                          <a:schemeClr val="tx1"/>
                        </a:solidFill>
                        <a:effectLst/>
                        <a:latin typeface="+mn-lt"/>
                        <a:ea typeface="+mn-ea"/>
                        <a:cs typeface="+mn-cs"/>
                      </a:endParaRPr>
                    </a:p>
                  </a:txBody>
                  <a:tcPr>
                    <a:noFill/>
                  </a:tcPr>
                </a:tc>
                <a:tc>
                  <a:txBody>
                    <a:bodyPr/>
                    <a:lstStyle/>
                    <a:p>
                      <a:pPr fontAlgn="auto"/>
                      <a:r>
                        <a:rPr lang="en-US" sz="1200" b="0" i="0" kern="1200" dirty="0">
                          <a:solidFill>
                            <a:schemeClr val="tx1"/>
                          </a:solidFill>
                          <a:effectLst/>
                          <a:latin typeface="+mn-lt"/>
                          <a:ea typeface="+mn-ea"/>
                          <a:cs typeface="+mn-cs"/>
                        </a:rPr>
                        <a:t>31</a:t>
                      </a:r>
                      <a:endParaRPr lang="ro-RO" sz="1200" b="0" i="0" kern="1200" dirty="0">
                        <a:solidFill>
                          <a:schemeClr val="tx1"/>
                        </a:solidFill>
                        <a:effectLst/>
                        <a:latin typeface="+mn-lt"/>
                        <a:ea typeface="+mn-ea"/>
                        <a:cs typeface="+mn-cs"/>
                      </a:endParaRPr>
                    </a:p>
                  </a:txBody>
                  <a:tcPr>
                    <a:noFill/>
                  </a:tcPr>
                </a:tc>
                <a:tc>
                  <a:txBody>
                    <a:bodyPr/>
                    <a:lstStyle/>
                    <a:p>
                      <a:pPr fontAlgn="auto"/>
                      <a:endParaRPr lang="en-US" dirty="0"/>
                    </a:p>
                  </a:txBody>
                  <a:tcPr>
                    <a:noFill/>
                  </a:tcPr>
                </a:tc>
                <a:tc>
                  <a:txBody>
                    <a:bodyPr/>
                    <a:lstStyle/>
                    <a:p>
                      <a:pPr fontAlgn="auto"/>
                      <a:endParaRPr lang="ro-RO" sz="1200" b="0" i="0" kern="1200" dirty="0">
                        <a:solidFill>
                          <a:schemeClr val="tx1"/>
                        </a:solidFill>
                        <a:effectLst/>
                        <a:latin typeface="+mn-lt"/>
                        <a:ea typeface="+mn-ea"/>
                        <a:cs typeface="+mn-cs"/>
                      </a:endParaRPr>
                    </a:p>
                  </a:txBody>
                  <a:tcPr>
                    <a:noFill/>
                  </a:tcPr>
                </a:tc>
                <a:tc>
                  <a:txBody>
                    <a:bodyPr/>
                    <a:lstStyle/>
                    <a:p>
                      <a:pPr fontAlgn="auto"/>
                      <a:endParaRPr lang="ro-RO" sz="1200" b="0" i="0" kern="1200" dirty="0">
                        <a:solidFill>
                          <a:schemeClr val="tx1"/>
                        </a:solidFill>
                        <a:effectLst/>
                        <a:latin typeface="+mn-lt"/>
                        <a:ea typeface="+mn-ea"/>
                        <a:cs typeface="+mn-cs"/>
                      </a:endParaRPr>
                    </a:p>
                  </a:txBody>
                  <a:tcPr>
                    <a:noFill/>
                  </a:tcPr>
                </a:tc>
                <a:tc>
                  <a:txBody>
                    <a:bodyPr/>
                    <a:lstStyle/>
                    <a:p>
                      <a:pPr fontAlgn="auto"/>
                      <a:endParaRPr lang="en-US" sz="1200" b="0" i="0" kern="1200" dirty="0">
                        <a:solidFill>
                          <a:schemeClr val="tx1"/>
                        </a:solidFill>
                        <a:effectLst/>
                        <a:latin typeface="+mn-lt"/>
                        <a:ea typeface="+mn-ea"/>
                        <a:cs typeface="+mn-cs"/>
                      </a:endParaRPr>
                    </a:p>
                  </a:txBody>
                  <a:tcPr>
                    <a:noFill/>
                  </a:tcPr>
                </a:tc>
                <a:extLst>
                  <a:ext uri="{0D108BD9-81ED-4DB2-BD59-A6C34878D82A}">
                    <a16:rowId xmlns:a16="http://schemas.microsoft.com/office/drawing/2014/main" val="3775006276"/>
                  </a:ext>
                </a:extLst>
              </a:tr>
            </a:tbl>
          </a:graphicData>
        </a:graphic>
      </p:graphicFrame>
    </p:spTree>
    <p:extLst>
      <p:ext uri="{BB962C8B-B14F-4D97-AF65-F5344CB8AC3E}">
        <p14:creationId xmlns:p14="http://schemas.microsoft.com/office/powerpoint/2010/main" val="3838284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8CBD14-136A-E448-AF7A-C12197803EF9}"/>
              </a:ext>
            </a:extLst>
          </p:cNvPr>
          <p:cNvSpPr/>
          <p:nvPr/>
        </p:nvSpPr>
        <p:spPr>
          <a:xfrm>
            <a:off x="-9296" y="0"/>
            <a:ext cx="12192000" cy="694082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sz="2000">
              <a:solidFill>
                <a:schemeClr val="bg1"/>
              </a:solidFill>
              <a:cs typeface="Open Sans Bold"/>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88360" b="8978"/>
          <a:stretch/>
        </p:blipFill>
        <p:spPr>
          <a:xfrm>
            <a:off x="-9296" y="6132944"/>
            <a:ext cx="12201296" cy="184729"/>
          </a:xfrm>
          <a:prstGeom prst="rect">
            <a:avLst/>
          </a:prstGeom>
        </p:spPr>
      </p:pic>
      <p:sp>
        <p:nvSpPr>
          <p:cNvPr id="6" name="Title 2">
            <a:extLst>
              <a:ext uri="{FF2B5EF4-FFF2-40B4-BE49-F238E27FC236}">
                <a16:creationId xmlns:a16="http://schemas.microsoft.com/office/drawing/2014/main" id="{6B57A9D2-67E9-4E04-A31A-0E3939C44AE3}"/>
              </a:ext>
            </a:extLst>
          </p:cNvPr>
          <p:cNvSpPr txBox="1">
            <a:spLocks/>
          </p:cNvSpPr>
          <p:nvPr/>
        </p:nvSpPr>
        <p:spPr>
          <a:xfrm>
            <a:off x="457992" y="622852"/>
            <a:ext cx="11276013" cy="457200"/>
          </a:xfrm>
          <a:prstGeom prst="rect">
            <a:avLst/>
          </a:prstGeom>
        </p:spPr>
        <p:txBody>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r>
              <a:rPr lang="ro-RO" sz="3200" b="1">
                <a:solidFill>
                  <a:srgbClr val="298DCD"/>
                </a:solidFill>
                <a:latin typeface="Arial" panose="020B0604020202020204" pitchFamily="34" charset="0"/>
                <a:cs typeface="Arial" panose="020B0604020202020204" pitchFamily="34" charset="0"/>
              </a:rPr>
              <a:t>Facebook post</a:t>
            </a:r>
            <a:r>
              <a:rPr lang="en-US" sz="3200" b="1">
                <a:solidFill>
                  <a:srgbClr val="298DCD"/>
                </a:solidFill>
                <a:latin typeface="Arial" panose="020B0604020202020204" pitchFamily="34" charset="0"/>
                <a:cs typeface="Arial" panose="020B0604020202020204" pitchFamily="34" charset="0"/>
              </a:rPr>
              <a:t> 1  </a:t>
            </a:r>
          </a:p>
        </p:txBody>
      </p:sp>
      <p:sp>
        <p:nvSpPr>
          <p:cNvPr id="7" name="Subtitle 2">
            <a:extLst>
              <a:ext uri="{FF2B5EF4-FFF2-40B4-BE49-F238E27FC236}">
                <a16:creationId xmlns:a16="http://schemas.microsoft.com/office/drawing/2014/main" id="{D64FAB55-65EE-0A42-8040-417F6DD6B7BD}"/>
              </a:ext>
            </a:extLst>
          </p:cNvPr>
          <p:cNvSpPr txBox="1">
            <a:spLocks/>
          </p:cNvSpPr>
          <p:nvPr/>
        </p:nvSpPr>
        <p:spPr>
          <a:xfrm>
            <a:off x="457992" y="1846063"/>
            <a:ext cx="5026021" cy="4185886"/>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ro-RO" sz="1100" b="1" dirty="0">
                <a:solidFill>
                  <a:schemeClr val="tx1">
                    <a:lumMod val="65000"/>
                    <a:lumOff val="35000"/>
                  </a:schemeClr>
                </a:solidFill>
                <a:ea typeface="MetLife Circular Normal" charset="0"/>
                <a:cs typeface="Arial"/>
              </a:rPr>
              <a:t>Caption:</a:t>
            </a:r>
            <a:endParaRPr lang="en-US" sz="1100" b="1" dirty="0">
              <a:solidFill>
                <a:schemeClr val="tx1">
                  <a:lumMod val="65000"/>
                  <a:lumOff val="35000"/>
                </a:schemeClr>
              </a:solidFill>
              <a:ea typeface="MetLife Circular Normal" charset="0"/>
              <a:cs typeface="Arial"/>
            </a:endParaRPr>
          </a:p>
          <a:p>
            <a:pPr algn="l"/>
            <a:r>
              <a:rPr lang="en-US" sz="1100" dirty="0">
                <a:solidFill>
                  <a:schemeClr val="tx1">
                    <a:lumMod val="65000"/>
                    <a:lumOff val="35000"/>
                  </a:schemeClr>
                </a:solidFill>
                <a:cs typeface="Arial"/>
              </a:rPr>
              <a:t>I want to wish all of you a happy Labor Day! Have a restful, safe, and enjoyable day! Go out for a picnic, soak up some vitamin D under the sun, relax and just enjoy the day in your own way. Because you deserve it. ☀️</a:t>
            </a:r>
          </a:p>
          <a:p>
            <a:pPr algn="l"/>
            <a:r>
              <a:rPr lang="en-US" sz="1100" dirty="0">
                <a:solidFill>
                  <a:schemeClr val="tx1">
                    <a:lumMod val="65000"/>
                    <a:lumOff val="35000"/>
                  </a:schemeClr>
                </a:solidFill>
                <a:cs typeface="Arial"/>
              </a:rPr>
              <a:t>How do you plan to celebrate </a:t>
            </a:r>
            <a:r>
              <a:rPr lang="en-US" sz="1100" dirty="0">
                <a:solidFill>
                  <a:srgbClr val="0070C0"/>
                </a:solidFill>
                <a:cs typeface="Arial"/>
              </a:rPr>
              <a:t>#LaborDay</a:t>
            </a:r>
            <a:r>
              <a:rPr lang="en-US" sz="1100" dirty="0">
                <a:solidFill>
                  <a:schemeClr val="tx1">
                    <a:lumMod val="65000"/>
                    <a:lumOff val="35000"/>
                  </a:schemeClr>
                </a:solidFill>
                <a:cs typeface="Arial"/>
              </a:rPr>
              <a:t>?</a:t>
            </a:r>
          </a:p>
          <a:p>
            <a:pPr algn="l"/>
            <a:endParaRPr lang="en-US" sz="1200" b="1" dirty="0">
              <a:solidFill>
                <a:schemeClr val="tx1">
                  <a:lumMod val="65000"/>
                  <a:lumOff val="35000"/>
                </a:schemeClr>
              </a:solidFill>
              <a:latin typeface="Arial" panose="020B0604020202020204" pitchFamily="34" charset="0"/>
              <a:ea typeface="MetLife Circular Normal" charset="0"/>
              <a:cs typeface="Arial" panose="020B0604020202020204" pitchFamily="34" charset="0"/>
            </a:endParaRPr>
          </a:p>
          <a:p>
            <a:pPr algn="l"/>
            <a:endParaRPr lang="en-US" sz="1200" b="1" dirty="0">
              <a:solidFill>
                <a:schemeClr val="tx1">
                  <a:lumMod val="65000"/>
                  <a:lumOff val="35000"/>
                </a:schemeClr>
              </a:solidFill>
              <a:latin typeface="Arial" panose="020B0604020202020204" pitchFamily="34" charset="0"/>
              <a:ea typeface="MetLife Circular Normal" charset="0"/>
              <a:cs typeface="Arial" panose="020B0604020202020204" pitchFamily="34" charset="0"/>
            </a:endParaRPr>
          </a:p>
          <a:p>
            <a:pPr algn="l"/>
            <a:endParaRPr lang="en-US" sz="1200" b="1" dirty="0">
              <a:solidFill>
                <a:schemeClr val="tx1">
                  <a:lumMod val="65000"/>
                  <a:lumOff val="35000"/>
                </a:schemeClr>
              </a:solidFill>
              <a:latin typeface="Arial" panose="020B0604020202020204" pitchFamily="34" charset="0"/>
              <a:ea typeface="MetLife Circular Normal" charset="0"/>
              <a:cs typeface="Arial" panose="020B0604020202020204" pitchFamily="34" charset="0"/>
            </a:endParaRPr>
          </a:p>
          <a:p>
            <a:pPr algn="l"/>
            <a:endParaRPr lang="en-US" sz="1200" b="1" dirty="0">
              <a:solidFill>
                <a:schemeClr val="tx1">
                  <a:lumMod val="65000"/>
                  <a:lumOff val="35000"/>
                </a:schemeClr>
              </a:solidFill>
              <a:latin typeface="Arial" panose="020B0604020202020204" pitchFamily="34" charset="0"/>
              <a:ea typeface="MetLife Circular Normal" charset="0"/>
              <a:cs typeface="Arial" panose="020B0604020202020204" pitchFamily="34" charset="0"/>
            </a:endParaRPr>
          </a:p>
        </p:txBody>
      </p:sp>
      <p:sp>
        <p:nvSpPr>
          <p:cNvPr id="8" name="Title 2">
            <a:extLst>
              <a:ext uri="{FF2B5EF4-FFF2-40B4-BE49-F238E27FC236}">
                <a16:creationId xmlns:a16="http://schemas.microsoft.com/office/drawing/2014/main" id="{98D82F7F-1B1A-9A4F-AF00-F32B7E36E2F3}"/>
              </a:ext>
            </a:extLst>
          </p:cNvPr>
          <p:cNvSpPr txBox="1">
            <a:spLocks/>
          </p:cNvSpPr>
          <p:nvPr/>
        </p:nvSpPr>
        <p:spPr>
          <a:xfrm>
            <a:off x="457992" y="1225249"/>
            <a:ext cx="11276013" cy="457200"/>
          </a:xfrm>
          <a:prstGeom prst="rect">
            <a:avLst/>
          </a:prstGeom>
        </p:spPr>
        <p:txBody>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r>
              <a:rPr lang="en-US" sz="1400" b="1" dirty="0">
                <a:solidFill>
                  <a:srgbClr val="A3CD4D"/>
                </a:solidFill>
                <a:latin typeface="Arial" panose="020B0604020202020204" pitchFamily="34" charset="0"/>
                <a:cs typeface="Arial" panose="020B0604020202020204" pitchFamily="34" charset="0"/>
              </a:rPr>
              <a:t>Contextual | Labor Day – </a:t>
            </a:r>
            <a:r>
              <a:rPr lang="en-US" sz="1400" b="1" dirty="0">
                <a:solidFill>
                  <a:srgbClr val="FF0000"/>
                </a:solidFill>
                <a:latin typeface="Arial" panose="020B0604020202020204" pitchFamily="34" charset="0"/>
                <a:cs typeface="Arial" panose="020B0604020202020204" pitchFamily="34" charset="0"/>
              </a:rPr>
              <a:t>1 May</a:t>
            </a:r>
            <a:endParaRPr lang="ro-RO" sz="1400" b="1" dirty="0">
              <a:solidFill>
                <a:srgbClr val="FF0000"/>
              </a:solidFill>
              <a:latin typeface="Arial" panose="020B0604020202020204" pitchFamily="34" charset="0"/>
              <a:cs typeface="Arial" panose="020B0604020202020204" pitchFamily="34" charset="0"/>
            </a:endParaRPr>
          </a:p>
        </p:txBody>
      </p:sp>
      <p:pic>
        <p:nvPicPr>
          <p:cNvPr id="10" name="Picture 10" descr="A picture containing tree, person, outdoor&#10;&#10;Description automatically generated">
            <a:extLst>
              <a:ext uri="{FF2B5EF4-FFF2-40B4-BE49-F238E27FC236}">
                <a16:creationId xmlns:a16="http://schemas.microsoft.com/office/drawing/2014/main" id="{BCDACAB7-7327-445F-94C7-0800194C096B}"/>
              </a:ext>
            </a:extLst>
          </p:cNvPr>
          <p:cNvPicPr>
            <a:picLocks noChangeAspect="1"/>
          </p:cNvPicPr>
          <p:nvPr/>
        </p:nvPicPr>
        <p:blipFill>
          <a:blip r:embed="rId3"/>
          <a:stretch>
            <a:fillRect/>
          </a:stretch>
        </p:blipFill>
        <p:spPr>
          <a:xfrm>
            <a:off x="6933594" y="851452"/>
            <a:ext cx="3648973" cy="4579188"/>
          </a:xfrm>
          <a:prstGeom prst="rect">
            <a:avLst/>
          </a:prstGeom>
        </p:spPr>
      </p:pic>
    </p:spTree>
    <p:extLst>
      <p:ext uri="{BB962C8B-B14F-4D97-AF65-F5344CB8AC3E}">
        <p14:creationId xmlns:p14="http://schemas.microsoft.com/office/powerpoint/2010/main" val="3183161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8CBD14-136A-E448-AF7A-C12197803EF9}"/>
              </a:ext>
            </a:extLst>
          </p:cNvPr>
          <p:cNvSpPr/>
          <p:nvPr/>
        </p:nvSpPr>
        <p:spPr>
          <a:xfrm>
            <a:off x="-88777" y="-82820"/>
            <a:ext cx="12192000" cy="694082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RO" sz="2000" b="0" i="0" u="none" strike="noStrike" kern="1200" cap="none" spc="0" normalizeH="0" baseline="0" noProof="0">
              <a:ln>
                <a:noFill/>
              </a:ln>
              <a:solidFill>
                <a:prstClr val="white"/>
              </a:solidFill>
              <a:effectLst/>
              <a:uLnTx/>
              <a:uFillTx/>
              <a:latin typeface="Calibri" panose="020F0502020204030204"/>
              <a:ea typeface="+mn-ea"/>
              <a:cs typeface="Open Sans Bold"/>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88360" b="8978"/>
          <a:stretch/>
        </p:blipFill>
        <p:spPr>
          <a:xfrm>
            <a:off x="-9296" y="6132944"/>
            <a:ext cx="12201296" cy="184729"/>
          </a:xfrm>
          <a:prstGeom prst="rect">
            <a:avLst/>
          </a:prstGeom>
        </p:spPr>
      </p:pic>
      <p:sp>
        <p:nvSpPr>
          <p:cNvPr id="6" name="Title 2">
            <a:extLst>
              <a:ext uri="{FF2B5EF4-FFF2-40B4-BE49-F238E27FC236}">
                <a16:creationId xmlns:a16="http://schemas.microsoft.com/office/drawing/2014/main" id="{6B57A9D2-67E9-4E04-A31A-0E3939C44AE3}"/>
              </a:ext>
            </a:extLst>
          </p:cNvPr>
          <p:cNvSpPr txBox="1">
            <a:spLocks/>
          </p:cNvSpPr>
          <p:nvPr/>
        </p:nvSpPr>
        <p:spPr>
          <a:xfrm>
            <a:off x="457992" y="622852"/>
            <a:ext cx="11276013" cy="457200"/>
          </a:xfrm>
          <a:prstGeom prst="rect">
            <a:avLst/>
          </a:prstGeom>
        </p:spPr>
        <p:txBody>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pPr marL="0" marR="0" lvl="0" indent="0" algn="l" defTabSz="914126" rtl="0" eaLnBrk="1" fontAlgn="auto" latinLnBrk="0" hangingPunct="1">
              <a:lnSpc>
                <a:spcPct val="90000"/>
              </a:lnSpc>
              <a:spcBef>
                <a:spcPct val="0"/>
              </a:spcBef>
              <a:spcAft>
                <a:spcPts val="0"/>
              </a:spcAft>
              <a:buClrTx/>
              <a:buSzTx/>
              <a:buFontTx/>
              <a:buNone/>
              <a:tabLst/>
              <a:defRPr/>
            </a:pPr>
            <a:r>
              <a:rPr kumimoji="0" lang="ro-RO" sz="3200" b="1" i="0" u="none" strike="noStrike" kern="1200" cap="none" spc="0" normalizeH="0" baseline="0" noProof="0">
                <a:ln>
                  <a:noFill/>
                </a:ln>
                <a:solidFill>
                  <a:srgbClr val="298DCD"/>
                </a:solidFill>
                <a:effectLst/>
                <a:uLnTx/>
                <a:uFillTx/>
                <a:latin typeface="Arial" panose="020B0604020202020204" pitchFamily="34" charset="0"/>
                <a:ea typeface="+mj-ea"/>
                <a:cs typeface="Arial" panose="020B0604020202020204" pitchFamily="34" charset="0"/>
              </a:rPr>
              <a:t>Facebook post</a:t>
            </a:r>
            <a:r>
              <a:rPr kumimoji="0" lang="en-US" sz="3200" b="1" i="0" u="none" strike="noStrike" kern="1200" cap="none" spc="0" normalizeH="0" baseline="0" noProof="0">
                <a:ln>
                  <a:noFill/>
                </a:ln>
                <a:solidFill>
                  <a:srgbClr val="298DCD"/>
                </a:solidFill>
                <a:effectLst/>
                <a:uLnTx/>
                <a:uFillTx/>
                <a:latin typeface="Arial" panose="020B0604020202020204" pitchFamily="34" charset="0"/>
                <a:ea typeface="+mj-ea"/>
                <a:cs typeface="Arial" panose="020B0604020202020204" pitchFamily="34" charset="0"/>
              </a:rPr>
              <a:t> 2   </a:t>
            </a:r>
          </a:p>
        </p:txBody>
      </p:sp>
      <p:sp>
        <p:nvSpPr>
          <p:cNvPr id="7" name="Subtitle 2">
            <a:extLst>
              <a:ext uri="{FF2B5EF4-FFF2-40B4-BE49-F238E27FC236}">
                <a16:creationId xmlns:a16="http://schemas.microsoft.com/office/drawing/2014/main" id="{D64FAB55-65EE-0A42-8040-417F6DD6B7BD}"/>
              </a:ext>
            </a:extLst>
          </p:cNvPr>
          <p:cNvSpPr txBox="1">
            <a:spLocks/>
          </p:cNvSpPr>
          <p:nvPr/>
        </p:nvSpPr>
        <p:spPr>
          <a:xfrm>
            <a:off x="457992" y="1846063"/>
            <a:ext cx="5026021" cy="418588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ro-RO" sz="1100" b="1" i="0" u="none" strike="noStrike" kern="1200" cap="none" spc="0" normalizeH="0" baseline="0" noProof="0" dirty="0">
                <a:ln>
                  <a:noFill/>
                </a:ln>
                <a:effectLst/>
                <a:uLnTx/>
                <a:uFillTx/>
                <a:latin typeface="Arial" panose="020B0604020202020204" pitchFamily="34" charset="0"/>
                <a:ea typeface="MetLife Circular Normal" charset="0"/>
                <a:cs typeface="Arial" panose="020B0604020202020204" pitchFamily="34" charset="0"/>
              </a:rPr>
              <a:t>Caption:</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1100" b="0" i="0" u="none" strike="noStrike" kern="1200" cap="none" spc="0" normalizeH="0" baseline="0" noProof="0" dirty="0">
                <a:ln>
                  <a:noFill/>
                </a:ln>
                <a:effectLst/>
                <a:uLnTx/>
                <a:uFillTx/>
                <a:ea typeface="MetLife Circular Normal" charset="0"/>
                <a:cs typeface="Arial" panose="020B0604020202020204" pitchFamily="34" charset="0"/>
              </a:rPr>
              <a:t>Did you know that more than 339 million people worldwide are living with asthma? It isn't easy being wheezy! So, this #WorldAsthmaDay</a:t>
            </a:r>
            <a:r>
              <a:rPr kumimoji="0" lang="en-US" sz="1100" b="0" i="0" u="none" strike="noStrike" kern="1200" cap="none" spc="0" normalizeH="0" baseline="0" noProof="0" dirty="0">
                <a:ln>
                  <a:noFill/>
                </a:ln>
                <a:effectLst/>
                <a:uLnTx/>
                <a:uFillTx/>
                <a:cs typeface="Arial" panose="020B0604020202020204" pitchFamily="34" charset="0"/>
              </a:rPr>
              <a:t>, let’s all push for the clean air policies that can make the lives of those with Asthma easier, improve health for all of us, and contribute to tackling climate change. </a:t>
            </a:r>
          </a:p>
          <a:p>
            <a:pPr algn="l"/>
            <a:r>
              <a:rPr kumimoji="0" lang="en-US" sz="1100" b="0" i="0" u="none" strike="noStrike" kern="1200" cap="none" spc="0" normalizeH="0" baseline="0" noProof="0" dirty="0">
                <a:ln>
                  <a:noFill/>
                </a:ln>
                <a:effectLst/>
                <a:uLnTx/>
                <a:uFillTx/>
                <a:ea typeface="MetLife Circular Normal" charset="0"/>
                <a:cs typeface="Arial" panose="020B0604020202020204" pitchFamily="34" charset="0"/>
              </a:rPr>
              <a:t>#LoveYourLungs  </a:t>
            </a:r>
            <a:r>
              <a:rPr lang="en-US" sz="1100" dirty="0">
                <a:cs typeface="Arial" panose="020B0604020202020204" pitchFamily="34" charset="0"/>
              </a:rPr>
              <a:t>#NavigatingLifeTogether</a:t>
            </a: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US" sz="1100" b="0" i="0" u="none" strike="noStrike" kern="1200" cap="none" spc="0" normalizeH="0" baseline="0" noProof="0" dirty="0">
              <a:ln>
                <a:noFill/>
              </a:ln>
              <a:solidFill>
                <a:srgbClr val="00B0F0"/>
              </a:solidFill>
              <a:effectLst/>
              <a:uLnTx/>
              <a:uFillTx/>
              <a:ea typeface="MetLife Circular Normal"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US" sz="12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etLife Circular Normal"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US" sz="12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etLife Circular Normal"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US" sz="12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etLife Circular Normal"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ro-RO" sz="12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etLife Circular Normal" charset="0"/>
              <a:cs typeface="Arial" panose="020B0604020202020204" pitchFamily="34" charset="0"/>
            </a:endParaRPr>
          </a:p>
        </p:txBody>
      </p:sp>
      <p:sp>
        <p:nvSpPr>
          <p:cNvPr id="8" name="Title 2">
            <a:extLst>
              <a:ext uri="{FF2B5EF4-FFF2-40B4-BE49-F238E27FC236}">
                <a16:creationId xmlns:a16="http://schemas.microsoft.com/office/drawing/2014/main" id="{98D82F7F-1B1A-9A4F-AF00-F32B7E36E2F3}"/>
              </a:ext>
            </a:extLst>
          </p:cNvPr>
          <p:cNvSpPr txBox="1">
            <a:spLocks/>
          </p:cNvSpPr>
          <p:nvPr/>
        </p:nvSpPr>
        <p:spPr>
          <a:xfrm>
            <a:off x="457992" y="1225249"/>
            <a:ext cx="11276013" cy="457200"/>
          </a:xfrm>
          <a:prstGeom prst="rect">
            <a:avLst/>
          </a:prstGeom>
        </p:spPr>
        <p:txBody>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pPr marL="0" marR="0" lvl="0" indent="0" algn="l" defTabSz="914126" rtl="0" eaLnBrk="1" fontAlgn="auto" latinLnBrk="0" hangingPunct="1">
              <a:lnSpc>
                <a:spcPct val="90000"/>
              </a:lnSpc>
              <a:spcBef>
                <a:spcPct val="0"/>
              </a:spcBef>
              <a:spcAft>
                <a:spcPts val="0"/>
              </a:spcAft>
              <a:buClrTx/>
              <a:buSzTx/>
              <a:buFontTx/>
              <a:buNone/>
              <a:tabLst/>
              <a:defRPr/>
            </a:pPr>
            <a:r>
              <a:rPr lang="en-US" sz="1400" b="1" dirty="0">
                <a:solidFill>
                  <a:srgbClr val="A3CD4D"/>
                </a:solidFill>
                <a:latin typeface="Arial" panose="020B0604020202020204" pitchFamily="34" charset="0"/>
                <a:cs typeface="Arial" panose="020B0604020202020204" pitchFamily="34" charset="0"/>
              </a:rPr>
              <a:t>C</a:t>
            </a:r>
            <a:r>
              <a:rPr kumimoji="0" lang="en-US" sz="1400" b="1" i="0" u="none" strike="noStrike" kern="1200" cap="none" spc="0" normalizeH="0" baseline="0" noProof="0" dirty="0" err="1">
                <a:ln>
                  <a:noFill/>
                </a:ln>
                <a:solidFill>
                  <a:srgbClr val="A3CD4D"/>
                </a:solidFill>
                <a:effectLst/>
                <a:uLnTx/>
                <a:uFillTx/>
                <a:latin typeface="Arial" panose="020B0604020202020204" pitchFamily="34" charset="0"/>
                <a:ea typeface="+mj-ea"/>
                <a:cs typeface="Arial" panose="020B0604020202020204" pitchFamily="34" charset="0"/>
              </a:rPr>
              <a:t>ontextual</a:t>
            </a:r>
            <a:r>
              <a:rPr kumimoji="0" lang="ro-RO" sz="1400" b="1" i="0" u="none" strike="noStrike" kern="1200" cap="none" spc="0" normalizeH="0" baseline="0" noProof="0" dirty="0">
                <a:ln>
                  <a:noFill/>
                </a:ln>
                <a:solidFill>
                  <a:srgbClr val="A3CD4D"/>
                </a:solidFill>
                <a:effectLst/>
                <a:uLnTx/>
                <a:uFillTx/>
                <a:latin typeface="Arial" panose="020B0604020202020204" pitchFamily="34" charset="0"/>
                <a:ea typeface="+mj-ea"/>
                <a:cs typeface="Arial" panose="020B0604020202020204" pitchFamily="34" charset="0"/>
              </a:rPr>
              <a:t> </a:t>
            </a:r>
            <a:r>
              <a:rPr kumimoji="0" lang="en-US" sz="1400" b="1" i="0" u="none" strike="noStrike" kern="1200" cap="none" spc="0" normalizeH="0" baseline="0" noProof="0" dirty="0">
                <a:ln>
                  <a:noFill/>
                </a:ln>
                <a:solidFill>
                  <a:srgbClr val="A3CD4D"/>
                </a:solidFill>
                <a:effectLst/>
                <a:uLnTx/>
                <a:uFillTx/>
                <a:latin typeface="Arial" panose="020B0604020202020204" pitchFamily="34" charset="0"/>
                <a:ea typeface="+mj-ea"/>
                <a:cs typeface="Arial" panose="020B0604020202020204" pitchFamily="34" charset="0"/>
              </a:rPr>
              <a:t>| World Asthma Day | </a:t>
            </a:r>
            <a:r>
              <a:rPr kumimoji="0" lang="en-US" sz="1400" b="1"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2 May</a:t>
            </a:r>
            <a:endParaRPr kumimoji="0" lang="ro-RO" sz="1400" b="1" i="0" u="none" strike="noStrike" kern="1200" cap="none" spc="0" normalizeH="0" baseline="0" noProof="0" dirty="0">
              <a:ln>
                <a:noFill/>
              </a:ln>
              <a:solidFill>
                <a:srgbClr val="A3CD4D"/>
              </a:solidFill>
              <a:effectLst/>
              <a:uLnTx/>
              <a:uFillTx/>
              <a:latin typeface="Arial" panose="020B0604020202020204" pitchFamily="34" charset="0"/>
              <a:ea typeface="+mj-ea"/>
              <a:cs typeface="Arial" panose="020B0604020202020204" pitchFamily="34" charset="0"/>
            </a:endParaRPr>
          </a:p>
        </p:txBody>
      </p:sp>
      <p:pic>
        <p:nvPicPr>
          <p:cNvPr id="9" name="Picture 9">
            <a:extLst>
              <a:ext uri="{FF2B5EF4-FFF2-40B4-BE49-F238E27FC236}">
                <a16:creationId xmlns:a16="http://schemas.microsoft.com/office/drawing/2014/main" id="{DF9464C5-101E-4B17-BE2E-9C4A311E140A}"/>
              </a:ext>
            </a:extLst>
          </p:cNvPr>
          <p:cNvPicPr>
            <a:picLocks noChangeAspect="1"/>
          </p:cNvPicPr>
          <p:nvPr/>
        </p:nvPicPr>
        <p:blipFill>
          <a:blip r:embed="rId3"/>
          <a:stretch>
            <a:fillRect/>
          </a:stretch>
        </p:blipFill>
        <p:spPr>
          <a:xfrm>
            <a:off x="6707989" y="851452"/>
            <a:ext cx="3648973" cy="4571999"/>
          </a:xfrm>
          <a:prstGeom prst="rect">
            <a:avLst/>
          </a:prstGeom>
        </p:spPr>
      </p:pic>
    </p:spTree>
    <p:extLst>
      <p:ext uri="{BB962C8B-B14F-4D97-AF65-F5344CB8AC3E}">
        <p14:creationId xmlns:p14="http://schemas.microsoft.com/office/powerpoint/2010/main" val="4180350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8CBD14-136A-E448-AF7A-C12197803EF9}"/>
              </a:ext>
            </a:extLst>
          </p:cNvPr>
          <p:cNvSpPr/>
          <p:nvPr/>
        </p:nvSpPr>
        <p:spPr>
          <a:xfrm>
            <a:off x="0" y="0"/>
            <a:ext cx="12192000" cy="694082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RO" sz="2000" b="0" i="0" u="none" strike="noStrike" kern="1200" cap="none" spc="0" normalizeH="0" baseline="0" noProof="0">
              <a:ln>
                <a:noFill/>
              </a:ln>
              <a:solidFill>
                <a:prstClr val="white"/>
              </a:solidFill>
              <a:effectLst/>
              <a:uLnTx/>
              <a:uFillTx/>
              <a:latin typeface="Calibri" panose="020F0502020204030204"/>
              <a:ea typeface="+mn-ea"/>
              <a:cs typeface="Open Sans Bold"/>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88360" b="8978"/>
          <a:stretch/>
        </p:blipFill>
        <p:spPr>
          <a:xfrm>
            <a:off x="-9296" y="6132944"/>
            <a:ext cx="12201296" cy="184729"/>
          </a:xfrm>
          <a:prstGeom prst="rect">
            <a:avLst/>
          </a:prstGeom>
        </p:spPr>
      </p:pic>
      <p:sp>
        <p:nvSpPr>
          <p:cNvPr id="6" name="Title 2">
            <a:extLst>
              <a:ext uri="{FF2B5EF4-FFF2-40B4-BE49-F238E27FC236}">
                <a16:creationId xmlns:a16="http://schemas.microsoft.com/office/drawing/2014/main" id="{6B57A9D2-67E9-4E04-A31A-0E3939C44AE3}"/>
              </a:ext>
            </a:extLst>
          </p:cNvPr>
          <p:cNvSpPr txBox="1">
            <a:spLocks/>
          </p:cNvSpPr>
          <p:nvPr/>
        </p:nvSpPr>
        <p:spPr>
          <a:xfrm>
            <a:off x="457992" y="622852"/>
            <a:ext cx="11276013" cy="457200"/>
          </a:xfrm>
          <a:prstGeom prst="rect">
            <a:avLst/>
          </a:prstGeom>
        </p:spPr>
        <p:txBody>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pPr marL="0" marR="0" lvl="0" indent="0" algn="l" defTabSz="914126" rtl="0" eaLnBrk="1" fontAlgn="auto" latinLnBrk="0" hangingPunct="1">
              <a:lnSpc>
                <a:spcPct val="90000"/>
              </a:lnSpc>
              <a:spcBef>
                <a:spcPct val="0"/>
              </a:spcBef>
              <a:spcAft>
                <a:spcPts val="0"/>
              </a:spcAft>
              <a:buClrTx/>
              <a:buSzTx/>
              <a:buFontTx/>
              <a:buNone/>
              <a:tabLst/>
              <a:defRPr/>
            </a:pPr>
            <a:r>
              <a:rPr kumimoji="0" lang="ro-RO" sz="3200" b="1" i="0" u="none" strike="noStrike" kern="1200" cap="none" spc="0" normalizeH="0" baseline="0" noProof="0" dirty="0">
                <a:ln>
                  <a:noFill/>
                </a:ln>
                <a:solidFill>
                  <a:srgbClr val="298DCD"/>
                </a:solidFill>
                <a:effectLst/>
                <a:uLnTx/>
                <a:uFillTx/>
                <a:latin typeface="Arial" panose="020B0604020202020204" pitchFamily="34" charset="0"/>
                <a:ea typeface="+mj-ea"/>
                <a:cs typeface="Arial" panose="020B0604020202020204" pitchFamily="34" charset="0"/>
              </a:rPr>
              <a:t>Facebook post </a:t>
            </a:r>
            <a:r>
              <a:rPr kumimoji="0" lang="en-US" sz="3200" b="1" i="0" u="none" strike="noStrike" kern="1200" cap="none" spc="0" normalizeH="0" baseline="0" noProof="0" dirty="0">
                <a:ln>
                  <a:noFill/>
                </a:ln>
                <a:solidFill>
                  <a:srgbClr val="298DCD"/>
                </a:solidFill>
                <a:effectLst/>
                <a:uLnTx/>
                <a:uFillTx/>
                <a:latin typeface="Arial" panose="020B0604020202020204" pitchFamily="34" charset="0"/>
                <a:ea typeface="+mj-ea"/>
                <a:cs typeface="Arial" panose="020B0604020202020204" pitchFamily="34" charset="0"/>
              </a:rPr>
              <a:t>3</a:t>
            </a:r>
          </a:p>
        </p:txBody>
      </p:sp>
      <p:sp>
        <p:nvSpPr>
          <p:cNvPr id="7" name="Subtitle 2">
            <a:extLst>
              <a:ext uri="{FF2B5EF4-FFF2-40B4-BE49-F238E27FC236}">
                <a16:creationId xmlns:a16="http://schemas.microsoft.com/office/drawing/2014/main" id="{D64FAB55-65EE-0A42-8040-417F6DD6B7BD}"/>
              </a:ext>
            </a:extLst>
          </p:cNvPr>
          <p:cNvSpPr txBox="1">
            <a:spLocks/>
          </p:cNvSpPr>
          <p:nvPr/>
        </p:nvSpPr>
        <p:spPr>
          <a:xfrm>
            <a:off x="457992" y="1846063"/>
            <a:ext cx="5026021" cy="4185886"/>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ro-RO" sz="1100" b="1" i="0" u="none" strike="noStrike" kern="1200" cap="none" spc="0" normalizeH="0" baseline="0" noProof="0" dirty="0">
                <a:ln>
                  <a:noFill/>
                </a:ln>
                <a:effectLst/>
                <a:uLnTx/>
                <a:uFillTx/>
                <a:ea typeface="MetLife Circular Normal" charset="0"/>
                <a:cs typeface="Arial"/>
              </a:rPr>
              <a:t>Caption:</a:t>
            </a:r>
            <a:endParaRPr kumimoji="0" lang="en-US" sz="1100" b="1" i="0" u="none" strike="noStrike" kern="1200" cap="none" spc="0" normalizeH="0" baseline="0" noProof="0" dirty="0">
              <a:ln>
                <a:noFill/>
              </a:ln>
              <a:effectLst/>
              <a:uLnTx/>
              <a:uFillTx/>
              <a:ea typeface="MetLife Circular Normal" charset="0"/>
              <a:cs typeface="Arial"/>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1100" b="0" i="0" u="none" strike="noStrike" kern="1200" cap="none" spc="0" normalizeH="0" baseline="0" noProof="0" dirty="0">
                <a:ln>
                  <a:noFill/>
                </a:ln>
                <a:effectLst/>
                <a:uLnTx/>
                <a:uFillTx/>
                <a:ea typeface="+mn-ea"/>
                <a:cs typeface="Arial"/>
              </a:rPr>
              <a:t>As an insurance agent, I invest most of my time in getting to know you; your concerns, interests and family ambitions. Then, I search to find better, more affordable solutions in a way that makes sense for you.  </a:t>
            </a:r>
            <a:endParaRPr kumimoji="0" lang="en-US" sz="1100" b="0" i="0" u="none" strike="noStrike" kern="1200" cap="none" spc="0" normalizeH="0" baseline="0" noProof="0" dirty="0">
              <a:ln>
                <a:noFill/>
              </a:ln>
              <a:effectLst/>
              <a:uLnTx/>
              <a:uFillTx/>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1100" b="0" i="0" u="none" strike="noStrike" kern="1200" cap="none" spc="0" normalizeH="0" baseline="0" noProof="0" dirty="0">
                <a:ln>
                  <a:noFill/>
                </a:ln>
                <a:effectLst/>
                <a:uLnTx/>
                <a:uFillTx/>
                <a:ea typeface="+mn-ea"/>
                <a:cs typeface="Arial"/>
              </a:rPr>
              <a:t>What I’m doing for you is what I’d do for my own family and closest friends</a:t>
            </a:r>
            <a:r>
              <a:rPr kumimoji="0" lang="en-US" sz="1100" b="0" i="0" u="none" strike="noStrike" kern="1200" cap="none" spc="0" normalizeH="0" baseline="0" noProof="0" dirty="0">
                <a:ln>
                  <a:noFill/>
                </a:ln>
                <a:solidFill>
                  <a:prstClr val="black">
                    <a:lumMod val="65000"/>
                    <a:lumOff val="35000"/>
                  </a:prstClr>
                </a:solidFill>
                <a:effectLst/>
                <a:uLnTx/>
                <a:uFillTx/>
                <a:ea typeface="+mn-ea"/>
                <a:cs typeface="Arial"/>
              </a:rPr>
              <a:t>.  </a:t>
            </a: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US" sz="1100" b="0" i="0" u="none" strike="noStrike" kern="1200" cap="none" spc="0" normalizeH="0" baseline="0" noProof="0" dirty="0">
              <a:ln>
                <a:noFill/>
              </a:ln>
              <a:effectLst/>
              <a:uLnTx/>
              <a:uFillTx/>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100" b="0" i="0" u="none" strike="noStrike" kern="1200" cap="none" spc="0" normalizeH="0" baseline="0" noProof="0" dirty="0">
                <a:ln>
                  <a:noFill/>
                </a:ln>
                <a:effectLst/>
                <a:uLnTx/>
                <a:uFillTx/>
                <a:ea typeface="MetLife Circular Normal" charset="0"/>
                <a:cs typeface="Arial"/>
              </a:rPr>
              <a:t>#LifeOfAnInsuranceAgent</a:t>
            </a:r>
            <a:endParaRPr kumimoji="0" lang="en-US" sz="1100" b="1" i="0" u="none" strike="noStrike" kern="1200" cap="none" spc="0" normalizeH="0" baseline="0" noProof="0" dirty="0">
              <a:ln>
                <a:noFill/>
              </a:ln>
              <a:effectLst/>
              <a:uLnTx/>
              <a:uFillTx/>
              <a:ea typeface="MetLife Circular Normal" charset="0"/>
              <a:cs typeface="Arial"/>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US" sz="12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etLife Circular Normal"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US" sz="12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etLife Circular Normal"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US" sz="12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etLife Circular Normal" charset="0"/>
              <a:cs typeface="Arial" panose="020B0604020202020204" pitchFamily="34" charset="0"/>
            </a:endParaRPr>
          </a:p>
        </p:txBody>
      </p:sp>
      <p:sp>
        <p:nvSpPr>
          <p:cNvPr id="8" name="Title 2">
            <a:extLst>
              <a:ext uri="{FF2B5EF4-FFF2-40B4-BE49-F238E27FC236}">
                <a16:creationId xmlns:a16="http://schemas.microsoft.com/office/drawing/2014/main" id="{98D82F7F-1B1A-9A4F-AF00-F32B7E36E2F3}"/>
              </a:ext>
            </a:extLst>
          </p:cNvPr>
          <p:cNvSpPr txBox="1">
            <a:spLocks/>
          </p:cNvSpPr>
          <p:nvPr/>
        </p:nvSpPr>
        <p:spPr>
          <a:xfrm>
            <a:off x="457992" y="1225249"/>
            <a:ext cx="11276013" cy="457200"/>
          </a:xfrm>
          <a:prstGeom prst="rect">
            <a:avLst/>
          </a:prstGeom>
        </p:spPr>
        <p:txBody>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pPr marL="0" marR="0" lvl="0" indent="0" algn="l" defTabSz="914126" rtl="0" eaLnBrk="1" fontAlgn="auto" latinLnBrk="0" hangingPunct="1">
              <a:lnSpc>
                <a:spcPct val="90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A3CD4D"/>
                </a:solidFill>
                <a:effectLst/>
                <a:uLnTx/>
                <a:uFillTx/>
                <a:latin typeface="Arial" panose="020B0604020202020204" pitchFamily="34" charset="0"/>
                <a:ea typeface="+mj-ea"/>
                <a:cs typeface="Arial" panose="020B0604020202020204" pitchFamily="34" charset="0"/>
              </a:rPr>
              <a:t>Your life as an agent pillar | Photo Post</a:t>
            </a:r>
            <a:endParaRPr kumimoji="0" lang="ro-RO" sz="1400" b="1" i="0" u="none" strike="noStrike" kern="1200" cap="none" spc="0" normalizeH="0" baseline="0" noProof="0" dirty="0">
              <a:ln>
                <a:noFill/>
              </a:ln>
              <a:solidFill>
                <a:srgbClr val="A3CD4D"/>
              </a:solidFill>
              <a:effectLst/>
              <a:uLnTx/>
              <a:uFillTx/>
              <a:latin typeface="Arial" panose="020B0604020202020204" pitchFamily="34" charset="0"/>
              <a:ea typeface="+mj-ea"/>
              <a:cs typeface="Arial" panose="020B0604020202020204" pitchFamily="34" charset="0"/>
            </a:endParaRPr>
          </a:p>
        </p:txBody>
      </p:sp>
      <p:pic>
        <p:nvPicPr>
          <p:cNvPr id="9" name="Picture 10" descr="A picture containing text, person, person, people&#10;&#10;Description automatically generated">
            <a:extLst>
              <a:ext uri="{FF2B5EF4-FFF2-40B4-BE49-F238E27FC236}">
                <a16:creationId xmlns:a16="http://schemas.microsoft.com/office/drawing/2014/main" id="{B4F6B903-EB18-4E6A-973F-057AD18F6AA2}"/>
              </a:ext>
            </a:extLst>
          </p:cNvPr>
          <p:cNvPicPr>
            <a:picLocks noChangeAspect="1"/>
          </p:cNvPicPr>
          <p:nvPr/>
        </p:nvPicPr>
        <p:blipFill>
          <a:blip r:embed="rId3"/>
          <a:stretch>
            <a:fillRect/>
          </a:stretch>
        </p:blipFill>
        <p:spPr>
          <a:xfrm>
            <a:off x="6737230" y="948641"/>
            <a:ext cx="3645379" cy="4575593"/>
          </a:xfrm>
          <a:prstGeom prst="rect">
            <a:avLst/>
          </a:prstGeom>
        </p:spPr>
      </p:pic>
    </p:spTree>
    <p:extLst>
      <p:ext uri="{BB962C8B-B14F-4D97-AF65-F5344CB8AC3E}">
        <p14:creationId xmlns:p14="http://schemas.microsoft.com/office/powerpoint/2010/main" val="2390676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8CBD14-136A-E448-AF7A-C12197803EF9}"/>
              </a:ext>
            </a:extLst>
          </p:cNvPr>
          <p:cNvSpPr/>
          <p:nvPr/>
        </p:nvSpPr>
        <p:spPr>
          <a:xfrm>
            <a:off x="0" y="0"/>
            <a:ext cx="12192000" cy="694082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ro-RO">
                <a:solidFill>
                  <a:srgbClr val="FFFFFF"/>
                </a:solidFill>
                <a:latin typeface="Arial"/>
              </a:rPr>
              <a:t>​</a:t>
            </a:r>
            <a:r>
              <a:rPr lang="ro-RO">
                <a:latin typeface="Arial"/>
              </a:rPr>
              <a:t>​</a:t>
            </a:r>
            <a:endParaRPr lang="ro-RO">
              <a:solidFill>
                <a:schemeClr val="tx1"/>
              </a:solidFill>
              <a:latin typeface="Arial"/>
              <a:cs typeface="Arial"/>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88360" b="8978"/>
          <a:stretch/>
        </p:blipFill>
        <p:spPr>
          <a:xfrm>
            <a:off x="-9296" y="6132944"/>
            <a:ext cx="12201296" cy="184729"/>
          </a:xfrm>
          <a:prstGeom prst="rect">
            <a:avLst/>
          </a:prstGeom>
        </p:spPr>
      </p:pic>
      <p:sp>
        <p:nvSpPr>
          <p:cNvPr id="6" name="Title 2">
            <a:extLst>
              <a:ext uri="{FF2B5EF4-FFF2-40B4-BE49-F238E27FC236}">
                <a16:creationId xmlns:a16="http://schemas.microsoft.com/office/drawing/2014/main" id="{6B57A9D2-67E9-4E04-A31A-0E3939C44AE3}"/>
              </a:ext>
            </a:extLst>
          </p:cNvPr>
          <p:cNvSpPr txBox="1">
            <a:spLocks/>
          </p:cNvSpPr>
          <p:nvPr/>
        </p:nvSpPr>
        <p:spPr>
          <a:xfrm>
            <a:off x="457992" y="622852"/>
            <a:ext cx="11276013" cy="457200"/>
          </a:xfrm>
          <a:prstGeom prst="rect">
            <a:avLst/>
          </a:prstGeom>
        </p:spPr>
        <p:txBody>
          <a:bodyPr lIns="91440" tIns="45720" rIns="91440" bIns="45720" anchor="t"/>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pPr marL="0" marR="0" lvl="0" indent="0" algn="l" defTabSz="914126" rtl="0" eaLnBrk="1" fontAlgn="auto" latinLnBrk="0" hangingPunct="1">
              <a:lnSpc>
                <a:spcPct val="90000"/>
              </a:lnSpc>
              <a:spcBef>
                <a:spcPct val="0"/>
              </a:spcBef>
              <a:spcAft>
                <a:spcPts val="0"/>
              </a:spcAft>
              <a:buClrTx/>
              <a:buSzTx/>
              <a:buFontTx/>
              <a:buNone/>
              <a:tabLst/>
              <a:defRPr/>
            </a:pPr>
            <a:r>
              <a:rPr kumimoji="0" lang="ro-RO" sz="3200" b="1" i="0" u="none" strike="noStrike" kern="1200" cap="none" spc="0" normalizeH="0" baseline="0" noProof="0" dirty="0">
                <a:ln>
                  <a:noFill/>
                </a:ln>
                <a:solidFill>
                  <a:srgbClr val="298DCD"/>
                </a:solidFill>
                <a:effectLst/>
                <a:uLnTx/>
                <a:uFillTx/>
                <a:latin typeface="Arial" panose="020B0604020202020204" pitchFamily="34" charset="0"/>
                <a:ea typeface="+mj-ea"/>
                <a:cs typeface="Arial" panose="020B0604020202020204" pitchFamily="34" charset="0"/>
              </a:rPr>
              <a:t>Facebook post </a:t>
            </a:r>
            <a:r>
              <a:rPr kumimoji="0" lang="en-US" sz="3200" b="1" i="0" u="none" strike="noStrike" kern="1200" cap="none" spc="0" normalizeH="0" baseline="0" noProof="0" dirty="0">
                <a:ln>
                  <a:noFill/>
                </a:ln>
                <a:solidFill>
                  <a:srgbClr val="298DCD"/>
                </a:solidFill>
                <a:effectLst/>
                <a:uLnTx/>
                <a:uFillTx/>
                <a:latin typeface="Arial" panose="020B0604020202020204" pitchFamily="34" charset="0"/>
                <a:ea typeface="+mj-ea"/>
                <a:cs typeface="Arial" panose="020B0604020202020204" pitchFamily="34" charset="0"/>
              </a:rPr>
              <a:t>4</a:t>
            </a:r>
          </a:p>
        </p:txBody>
      </p:sp>
      <p:sp>
        <p:nvSpPr>
          <p:cNvPr id="8" name="Title 2">
            <a:extLst>
              <a:ext uri="{FF2B5EF4-FFF2-40B4-BE49-F238E27FC236}">
                <a16:creationId xmlns:a16="http://schemas.microsoft.com/office/drawing/2014/main" id="{98D82F7F-1B1A-9A4F-AF00-F32B7E36E2F3}"/>
              </a:ext>
            </a:extLst>
          </p:cNvPr>
          <p:cNvSpPr txBox="1">
            <a:spLocks/>
          </p:cNvSpPr>
          <p:nvPr/>
        </p:nvSpPr>
        <p:spPr>
          <a:xfrm>
            <a:off x="457992" y="1225249"/>
            <a:ext cx="11276013" cy="457200"/>
          </a:xfrm>
          <a:prstGeom prst="rect">
            <a:avLst/>
          </a:prstGeom>
        </p:spPr>
        <p:txBody>
          <a:bodyPr lIns="91440" tIns="45720" rIns="91440" bIns="45720" anchor="t"/>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r>
              <a:rPr lang="en-US" sz="1600" b="1" dirty="0">
                <a:solidFill>
                  <a:srgbClr val="A3CD4D"/>
                </a:solidFill>
                <a:latin typeface="Arial"/>
                <a:cs typeface="Arial"/>
              </a:rPr>
              <a:t>Campaign post: Small acts make a big difference </a:t>
            </a:r>
            <a:endParaRPr lang="en-US" dirty="0"/>
          </a:p>
        </p:txBody>
      </p:sp>
      <p:sp>
        <p:nvSpPr>
          <p:cNvPr id="5" name="Subtitle 2">
            <a:extLst>
              <a:ext uri="{FF2B5EF4-FFF2-40B4-BE49-F238E27FC236}">
                <a16:creationId xmlns:a16="http://schemas.microsoft.com/office/drawing/2014/main" id="{A6281A67-958A-BDA1-460A-39833A79F2FE}"/>
              </a:ext>
            </a:extLst>
          </p:cNvPr>
          <p:cNvSpPr txBox="1">
            <a:spLocks/>
          </p:cNvSpPr>
          <p:nvPr/>
        </p:nvSpPr>
        <p:spPr>
          <a:xfrm>
            <a:off x="457992" y="1846063"/>
            <a:ext cx="4105273" cy="2804762"/>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endParaRPr lang="ro-RO" sz="1100" b="1" dirty="0">
              <a:cs typeface="Calibri"/>
            </a:endParaRPr>
          </a:p>
        </p:txBody>
      </p:sp>
      <p:sp>
        <p:nvSpPr>
          <p:cNvPr id="11" name="TextBox 10">
            <a:extLst>
              <a:ext uri="{FF2B5EF4-FFF2-40B4-BE49-F238E27FC236}">
                <a16:creationId xmlns:a16="http://schemas.microsoft.com/office/drawing/2014/main" id="{A91BAED1-9C47-A052-63DF-A2F139473918}"/>
              </a:ext>
            </a:extLst>
          </p:cNvPr>
          <p:cNvSpPr txBox="1"/>
          <p:nvPr/>
        </p:nvSpPr>
        <p:spPr>
          <a:xfrm>
            <a:off x="531812" y="1793874"/>
            <a:ext cx="4000500" cy="22929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ea typeface="+mn-lt"/>
                <a:cs typeface="+mn-lt"/>
              </a:rPr>
              <a:t>Caption: </a:t>
            </a:r>
            <a:endParaRPr lang="en-US" sz="1100" dirty="0">
              <a:ea typeface="+mn-lt"/>
              <a:cs typeface="+mn-lt"/>
            </a:endParaRPr>
          </a:p>
          <a:p>
            <a:endParaRPr lang="en-US" sz="1100" dirty="0">
              <a:cs typeface="Calibri"/>
            </a:endParaRPr>
          </a:p>
          <a:p>
            <a:r>
              <a:rPr lang="en-US" sz="1100" dirty="0">
                <a:ea typeface="+mn-lt"/>
                <a:cs typeface="+mn-lt"/>
              </a:rPr>
              <a:t>I truly believe that small acts can make a big difference, and that's why together with my colleagues we're committed to making our industry, and the world, a better place for all. 🤲🌍 </a:t>
            </a:r>
            <a:endParaRPr lang="en-US" sz="1100" dirty="0">
              <a:cs typeface="Calibri"/>
            </a:endParaRPr>
          </a:p>
          <a:p>
            <a:endParaRPr lang="en-US" sz="1100" dirty="0">
              <a:cs typeface="Calibri"/>
            </a:endParaRPr>
          </a:p>
          <a:p>
            <a:r>
              <a:rPr lang="en-US" sz="1100" dirty="0">
                <a:ea typeface="+mn-lt"/>
                <a:cs typeface="+mn-lt"/>
              </a:rPr>
              <a:t>Through multiple initiatives and MetLife EMEA programs that promote sustainability and well-being across our business and beyond, we're always striving to do our part and create a brighter future for everyone.  💚💙 </a:t>
            </a:r>
            <a:endParaRPr lang="en-US" sz="1100" dirty="0">
              <a:cs typeface="Calibri"/>
            </a:endParaRPr>
          </a:p>
          <a:p>
            <a:endParaRPr lang="en-US" sz="1100" dirty="0">
              <a:cs typeface="Calibri"/>
            </a:endParaRPr>
          </a:p>
          <a:p>
            <a:endParaRPr lang="en-US" sz="1100" dirty="0">
              <a:ea typeface="+mn-lt"/>
              <a:cs typeface="+mn-lt"/>
            </a:endParaRPr>
          </a:p>
          <a:p>
            <a:r>
              <a:rPr lang="en-US" sz="1100" dirty="0">
                <a:ea typeface="+mn-lt"/>
                <a:cs typeface="+mn-lt"/>
              </a:rPr>
              <a:t>#MetLife #SmallActs #BigDifference #Sustainability  </a:t>
            </a:r>
            <a:endParaRPr lang="en-US" sz="1100" dirty="0">
              <a:cs typeface="Calibri"/>
            </a:endParaRPr>
          </a:p>
        </p:txBody>
      </p:sp>
      <p:pic>
        <p:nvPicPr>
          <p:cNvPr id="4" name="Picture 6" descr="A picture containing text, person, dish&#10;&#10;Description automatically generated">
            <a:extLst>
              <a:ext uri="{FF2B5EF4-FFF2-40B4-BE49-F238E27FC236}">
                <a16:creationId xmlns:a16="http://schemas.microsoft.com/office/drawing/2014/main" id="{CDDAE96D-2D7C-B3EC-D2A5-AFB38A7FA339}"/>
              </a:ext>
            </a:extLst>
          </p:cNvPr>
          <p:cNvPicPr>
            <a:picLocks noChangeAspect="1"/>
          </p:cNvPicPr>
          <p:nvPr/>
        </p:nvPicPr>
        <p:blipFill>
          <a:blip r:embed="rId3"/>
          <a:stretch>
            <a:fillRect/>
          </a:stretch>
        </p:blipFill>
        <p:spPr>
          <a:xfrm>
            <a:off x="6923864" y="851452"/>
            <a:ext cx="3359426" cy="4197626"/>
          </a:xfrm>
          <a:prstGeom prst="rect">
            <a:avLst/>
          </a:prstGeom>
        </p:spPr>
      </p:pic>
    </p:spTree>
    <p:extLst>
      <p:ext uri="{BB962C8B-B14F-4D97-AF65-F5344CB8AC3E}">
        <p14:creationId xmlns:p14="http://schemas.microsoft.com/office/powerpoint/2010/main" val="3367776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8CBD14-136A-E448-AF7A-C12197803EF9}"/>
              </a:ext>
            </a:extLst>
          </p:cNvPr>
          <p:cNvSpPr/>
          <p:nvPr/>
        </p:nvSpPr>
        <p:spPr>
          <a:xfrm>
            <a:off x="0" y="0"/>
            <a:ext cx="12192000" cy="694082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sz="2000">
              <a:solidFill>
                <a:schemeClr val="bg1"/>
              </a:solidFill>
              <a:cs typeface="Open Sans Bold"/>
            </a:endParaRP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t="88360" b="8978"/>
          <a:stretch/>
        </p:blipFill>
        <p:spPr>
          <a:xfrm>
            <a:off x="-9296" y="6132944"/>
            <a:ext cx="12201296" cy="184729"/>
          </a:xfrm>
          <a:prstGeom prst="rect">
            <a:avLst/>
          </a:prstGeom>
        </p:spPr>
      </p:pic>
      <p:sp>
        <p:nvSpPr>
          <p:cNvPr id="6" name="Title 2">
            <a:extLst>
              <a:ext uri="{FF2B5EF4-FFF2-40B4-BE49-F238E27FC236}">
                <a16:creationId xmlns:a16="http://schemas.microsoft.com/office/drawing/2014/main" id="{6B57A9D2-67E9-4E04-A31A-0E3939C44AE3}"/>
              </a:ext>
            </a:extLst>
          </p:cNvPr>
          <p:cNvSpPr txBox="1">
            <a:spLocks/>
          </p:cNvSpPr>
          <p:nvPr/>
        </p:nvSpPr>
        <p:spPr>
          <a:xfrm>
            <a:off x="457992" y="622852"/>
            <a:ext cx="11276013" cy="457200"/>
          </a:xfrm>
          <a:prstGeom prst="rect">
            <a:avLst/>
          </a:prstGeom>
        </p:spPr>
        <p:txBody>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r>
              <a:rPr lang="ro-RO" sz="3200" b="1" dirty="0">
                <a:solidFill>
                  <a:srgbClr val="298DCD"/>
                </a:solidFill>
                <a:latin typeface="Arial" panose="020B0604020202020204" pitchFamily="34" charset="0"/>
                <a:cs typeface="Arial" panose="020B0604020202020204" pitchFamily="34" charset="0"/>
              </a:rPr>
              <a:t>Facebook post </a:t>
            </a:r>
            <a:r>
              <a:rPr lang="en-US" sz="3200" b="1" dirty="0">
                <a:solidFill>
                  <a:srgbClr val="298DCD"/>
                </a:solidFill>
                <a:latin typeface="Arial" panose="020B0604020202020204" pitchFamily="34" charset="0"/>
                <a:cs typeface="Arial" panose="020B0604020202020204" pitchFamily="34" charset="0"/>
              </a:rPr>
              <a:t>5  </a:t>
            </a:r>
          </a:p>
        </p:txBody>
      </p:sp>
      <p:sp>
        <p:nvSpPr>
          <p:cNvPr id="7" name="Subtitle 2">
            <a:extLst>
              <a:ext uri="{FF2B5EF4-FFF2-40B4-BE49-F238E27FC236}">
                <a16:creationId xmlns:a16="http://schemas.microsoft.com/office/drawing/2014/main" id="{D64FAB55-65EE-0A42-8040-417F6DD6B7BD}"/>
              </a:ext>
            </a:extLst>
          </p:cNvPr>
          <p:cNvSpPr txBox="1">
            <a:spLocks/>
          </p:cNvSpPr>
          <p:nvPr/>
        </p:nvSpPr>
        <p:spPr>
          <a:xfrm>
            <a:off x="457992" y="1846063"/>
            <a:ext cx="5026021" cy="418588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ro-RO" sz="1100" b="1" dirty="0">
                <a:ea typeface="MetLife Circular Normal" charset="0"/>
                <a:cs typeface="Arial" panose="020B0604020202020204" pitchFamily="34" charset="0"/>
              </a:rPr>
              <a:t>Caption:</a:t>
            </a:r>
            <a:r>
              <a:rPr lang="en-US" sz="1100" b="1" dirty="0">
                <a:ea typeface="MetLife Circular Normal" charset="0"/>
                <a:cs typeface="Arial" panose="020B0604020202020204" pitchFamily="34" charset="0"/>
              </a:rPr>
              <a:t> </a:t>
            </a:r>
          </a:p>
          <a:p>
            <a:pPr algn="l"/>
            <a:r>
              <a:rPr lang="en-US" sz="1100" dirty="0">
                <a:cs typeface="Arial" panose="020B0604020202020204" pitchFamily="34" charset="0"/>
              </a:rPr>
              <a:t>In today’s competitive market, our child’s education has never been more important to ensure they thrive in their future. We want to give our children every opportunity we can, but without planning, this could come as a cost to our personal savings, lifestyles and retirement plans. </a:t>
            </a:r>
            <a:endParaRPr lang="ro-RO" sz="1100" dirty="0">
              <a:cs typeface="Arial" panose="020B0604020202020204" pitchFamily="34" charset="0"/>
            </a:endParaRPr>
          </a:p>
          <a:p>
            <a:pPr algn="l"/>
            <a:r>
              <a:rPr lang="en-US" sz="1100" dirty="0">
                <a:cs typeface="Arial" panose="020B0604020202020204" pitchFamily="34" charset="0"/>
              </a:rPr>
              <a:t>Do you have a saving scheme for your children’s education?</a:t>
            </a:r>
          </a:p>
          <a:p>
            <a:pPr algn="l"/>
            <a:r>
              <a:rPr lang="en-US" sz="1100" dirty="0">
                <a:cs typeface="Arial" panose="020B0604020202020204" pitchFamily="34" charset="0"/>
              </a:rPr>
              <a:t>#Educationplans #Savings #Insurance </a:t>
            </a:r>
            <a:r>
              <a:rPr lang="en-US" sz="1100" dirty="0">
                <a:cs typeface="Arial"/>
              </a:rPr>
              <a:t>#NavigatingLifeTogether</a:t>
            </a:r>
          </a:p>
          <a:p>
            <a:pPr algn="l"/>
            <a:endParaRPr lang="en-US" sz="1100" dirty="0">
              <a:cs typeface="Arial" panose="020B0604020202020204" pitchFamily="34" charset="0"/>
            </a:endParaRPr>
          </a:p>
          <a:p>
            <a:pPr algn="l"/>
            <a:endParaRPr lang="ro-RO" sz="1200" dirty="0">
              <a:solidFill>
                <a:schemeClr val="tx1">
                  <a:lumMod val="65000"/>
                  <a:lumOff val="35000"/>
                </a:schemeClr>
              </a:solidFill>
              <a:latin typeface="Arial" panose="020B0604020202020204" pitchFamily="34" charset="0"/>
              <a:cs typeface="Arial" panose="020B0604020202020204" pitchFamily="34" charset="0"/>
            </a:endParaRPr>
          </a:p>
          <a:p>
            <a:pPr algn="l"/>
            <a:endParaRPr lang="en-US" sz="1200" dirty="0">
              <a:solidFill>
                <a:schemeClr val="tx1">
                  <a:lumMod val="65000"/>
                  <a:lumOff val="35000"/>
                </a:schemeClr>
              </a:solidFill>
              <a:latin typeface="Arial" panose="020B0604020202020204" pitchFamily="34" charset="0"/>
              <a:cs typeface="Arial" panose="020B0604020202020204" pitchFamily="34" charset="0"/>
            </a:endParaRPr>
          </a:p>
          <a:p>
            <a:pPr algn="l"/>
            <a:endParaRPr lang="en-US" sz="1200" dirty="0">
              <a:solidFill>
                <a:schemeClr val="tx1">
                  <a:lumMod val="65000"/>
                  <a:lumOff val="35000"/>
                </a:schemeClr>
              </a:solidFill>
              <a:latin typeface="Arial" panose="020B0604020202020204" pitchFamily="34" charset="0"/>
              <a:cs typeface="Arial" panose="020B0604020202020204" pitchFamily="34" charset="0"/>
            </a:endParaRPr>
          </a:p>
          <a:p>
            <a:pPr algn="l"/>
            <a:endParaRPr lang="en-US" sz="1200" dirty="0">
              <a:solidFill>
                <a:schemeClr val="tx1">
                  <a:lumMod val="65000"/>
                  <a:lumOff val="35000"/>
                </a:schemeClr>
              </a:solidFill>
              <a:latin typeface="Arial" panose="020B0604020202020204" pitchFamily="34" charset="0"/>
              <a:cs typeface="Arial" panose="020B0604020202020204" pitchFamily="34" charset="0"/>
            </a:endParaRPr>
          </a:p>
          <a:p>
            <a:pPr algn="l"/>
            <a:endParaRPr lang="en-US" sz="1200" dirty="0">
              <a:solidFill>
                <a:schemeClr val="tx1">
                  <a:lumMod val="65000"/>
                  <a:lumOff val="35000"/>
                </a:schemeClr>
              </a:solidFill>
              <a:latin typeface="Arial" panose="020B0604020202020204" pitchFamily="34" charset="0"/>
              <a:cs typeface="Arial" panose="020B0604020202020204" pitchFamily="34" charset="0"/>
            </a:endParaRPr>
          </a:p>
          <a:p>
            <a:pPr algn="l"/>
            <a:br>
              <a:rPr lang="en-US" sz="1200" dirty="0">
                <a:solidFill>
                  <a:schemeClr val="tx1">
                    <a:lumMod val="65000"/>
                    <a:lumOff val="35000"/>
                  </a:schemeClr>
                </a:solidFill>
                <a:latin typeface="Arial" panose="020B0604020202020204" pitchFamily="34" charset="0"/>
                <a:ea typeface="MetLife Circular Normal" charset="0"/>
                <a:cs typeface="Arial" panose="020B0604020202020204" pitchFamily="34" charset="0"/>
              </a:rPr>
            </a:br>
            <a:endParaRPr lang="en-US" sz="1200" dirty="0">
              <a:solidFill>
                <a:schemeClr val="tx1">
                  <a:lumMod val="65000"/>
                  <a:lumOff val="35000"/>
                </a:schemeClr>
              </a:solidFill>
              <a:latin typeface="Arial" panose="020B0604020202020204" pitchFamily="34" charset="0"/>
              <a:ea typeface="MetLife Circular Normal" charset="0"/>
              <a:cs typeface="Arial" panose="020B0604020202020204" pitchFamily="34" charset="0"/>
            </a:endParaRPr>
          </a:p>
        </p:txBody>
      </p:sp>
      <p:sp>
        <p:nvSpPr>
          <p:cNvPr id="8" name="Title 2">
            <a:extLst>
              <a:ext uri="{FF2B5EF4-FFF2-40B4-BE49-F238E27FC236}">
                <a16:creationId xmlns:a16="http://schemas.microsoft.com/office/drawing/2014/main" id="{98D82F7F-1B1A-9A4F-AF00-F32B7E36E2F3}"/>
              </a:ext>
            </a:extLst>
          </p:cNvPr>
          <p:cNvSpPr txBox="1">
            <a:spLocks/>
          </p:cNvSpPr>
          <p:nvPr/>
        </p:nvSpPr>
        <p:spPr>
          <a:xfrm>
            <a:off x="457992" y="1225249"/>
            <a:ext cx="11276013" cy="457200"/>
          </a:xfrm>
          <a:prstGeom prst="rect">
            <a:avLst/>
          </a:prstGeom>
        </p:spPr>
        <p:txBody>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endParaRPr lang="ro-RO" sz="1600" b="1">
              <a:solidFill>
                <a:srgbClr val="A3CD4D"/>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42C38D2-326D-4BEA-9F72-D7C948394D70}"/>
              </a:ext>
            </a:extLst>
          </p:cNvPr>
          <p:cNvSpPr txBox="1"/>
          <p:nvPr/>
        </p:nvSpPr>
        <p:spPr>
          <a:xfrm>
            <a:off x="6750411" y="502784"/>
            <a:ext cx="3631262" cy="215444"/>
          </a:xfrm>
          <a:prstGeom prst="rect">
            <a:avLst/>
          </a:prstGeom>
          <a:noFill/>
        </p:spPr>
        <p:txBody>
          <a:bodyPr wrap="square" rtlCol="0">
            <a:spAutoFit/>
          </a:bodyPr>
          <a:lstStyle/>
          <a:p>
            <a:r>
              <a:rPr lang="en-US" sz="800">
                <a:solidFill>
                  <a:schemeClr val="tx1">
                    <a:lumMod val="65000"/>
                    <a:lumOff val="35000"/>
                  </a:schemeClr>
                </a:solidFill>
                <a:latin typeface="Arial" panose="020B0604020202020204" pitchFamily="34" charset="0"/>
                <a:cs typeface="Arial" panose="020B0604020202020204" pitchFamily="34" charset="0"/>
              </a:rPr>
              <a:t> </a:t>
            </a:r>
            <a:endParaRPr lang="ro-RO" sz="800">
              <a:solidFill>
                <a:schemeClr val="accent5"/>
              </a:solidFill>
              <a:latin typeface="Arial" panose="020B0604020202020204" pitchFamily="34" charset="0"/>
              <a:ea typeface="MetLife Circular Normal" charset="0"/>
              <a:cs typeface="Arial" panose="020B0604020202020204" pitchFamily="34" charset="0"/>
            </a:endParaRPr>
          </a:p>
        </p:txBody>
      </p:sp>
      <p:sp>
        <p:nvSpPr>
          <p:cNvPr id="10" name="Title 2">
            <a:extLst>
              <a:ext uri="{FF2B5EF4-FFF2-40B4-BE49-F238E27FC236}">
                <a16:creationId xmlns:a16="http://schemas.microsoft.com/office/drawing/2014/main" id="{F2D8A3BA-1EB6-4EFB-ADCE-B6201A42D2C0}"/>
              </a:ext>
            </a:extLst>
          </p:cNvPr>
          <p:cNvSpPr txBox="1">
            <a:spLocks/>
          </p:cNvSpPr>
          <p:nvPr/>
        </p:nvSpPr>
        <p:spPr>
          <a:xfrm>
            <a:off x="453345" y="1211243"/>
            <a:ext cx="11276013" cy="457200"/>
          </a:xfrm>
          <a:prstGeom prst="rect">
            <a:avLst/>
          </a:prstGeom>
        </p:spPr>
        <p:txBody>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r>
              <a:rPr lang="en-US" sz="1400" b="1" dirty="0">
                <a:solidFill>
                  <a:srgbClr val="A3CD4D"/>
                </a:solidFill>
                <a:latin typeface="Arial" panose="020B0604020202020204" pitchFamily="34" charset="0"/>
                <a:cs typeface="Arial" panose="020B0604020202020204" pitchFamily="34" charset="0"/>
              </a:rPr>
              <a:t>Family Planning  </a:t>
            </a:r>
            <a:endParaRPr lang="ro-RO" sz="1400" b="1" dirty="0">
              <a:solidFill>
                <a:srgbClr val="A3CD4D"/>
              </a:solidFill>
              <a:latin typeface="Arial" panose="020B0604020202020204" pitchFamily="34" charset="0"/>
              <a:cs typeface="Arial" panose="020B0604020202020204" pitchFamily="34" charset="0"/>
            </a:endParaRPr>
          </a:p>
          <a:p>
            <a:endParaRPr lang="ro-RO" sz="1400" b="1" dirty="0">
              <a:solidFill>
                <a:srgbClr val="A3CD4D"/>
              </a:solidFill>
              <a:latin typeface="Arial" panose="020B0604020202020204" pitchFamily="34" charset="0"/>
              <a:cs typeface="Arial" panose="020B0604020202020204" pitchFamily="34" charset="0"/>
            </a:endParaRPr>
          </a:p>
        </p:txBody>
      </p:sp>
      <p:pic>
        <p:nvPicPr>
          <p:cNvPr id="11" name="Picture 11" descr="Text&#10;&#10;Description automatically generated">
            <a:extLst>
              <a:ext uri="{FF2B5EF4-FFF2-40B4-BE49-F238E27FC236}">
                <a16:creationId xmlns:a16="http://schemas.microsoft.com/office/drawing/2014/main" id="{997C5429-9192-488B-9A0E-F4B42C4F00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44419" y="1002770"/>
            <a:ext cx="3638190" cy="4546839"/>
          </a:xfrm>
          <a:prstGeom prst="rect">
            <a:avLst/>
          </a:prstGeom>
        </p:spPr>
      </p:pic>
    </p:spTree>
    <p:extLst>
      <p:ext uri="{BB962C8B-B14F-4D97-AF65-F5344CB8AC3E}">
        <p14:creationId xmlns:p14="http://schemas.microsoft.com/office/powerpoint/2010/main" val="3461346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8CBD14-136A-E448-AF7A-C12197803EF9}"/>
              </a:ext>
            </a:extLst>
          </p:cNvPr>
          <p:cNvSpPr/>
          <p:nvPr/>
        </p:nvSpPr>
        <p:spPr>
          <a:xfrm>
            <a:off x="0" y="0"/>
            <a:ext cx="12192000" cy="694082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RO" sz="2000" b="0" i="0" u="none" strike="noStrike" kern="1200" cap="none" spc="0" normalizeH="0" baseline="0" noProof="0">
              <a:ln>
                <a:noFill/>
              </a:ln>
              <a:solidFill>
                <a:prstClr val="white"/>
              </a:solidFill>
              <a:effectLst/>
              <a:uLnTx/>
              <a:uFillTx/>
              <a:latin typeface="Calibri" panose="020F0502020204030204"/>
              <a:ea typeface="+mn-ea"/>
              <a:cs typeface="Open Sans Bold"/>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88360" b="8978"/>
          <a:stretch/>
        </p:blipFill>
        <p:spPr>
          <a:xfrm>
            <a:off x="-9296" y="6132944"/>
            <a:ext cx="12201296" cy="184729"/>
          </a:xfrm>
          <a:prstGeom prst="rect">
            <a:avLst/>
          </a:prstGeom>
        </p:spPr>
      </p:pic>
      <p:sp>
        <p:nvSpPr>
          <p:cNvPr id="6" name="Title 2">
            <a:extLst>
              <a:ext uri="{FF2B5EF4-FFF2-40B4-BE49-F238E27FC236}">
                <a16:creationId xmlns:a16="http://schemas.microsoft.com/office/drawing/2014/main" id="{6B57A9D2-67E9-4E04-A31A-0E3939C44AE3}"/>
              </a:ext>
            </a:extLst>
          </p:cNvPr>
          <p:cNvSpPr txBox="1">
            <a:spLocks/>
          </p:cNvSpPr>
          <p:nvPr/>
        </p:nvSpPr>
        <p:spPr>
          <a:xfrm>
            <a:off x="457992" y="622852"/>
            <a:ext cx="11276013" cy="457200"/>
          </a:xfrm>
          <a:prstGeom prst="rect">
            <a:avLst/>
          </a:prstGeom>
        </p:spPr>
        <p:txBody>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pPr marL="0" marR="0" lvl="0" indent="0" algn="l" defTabSz="914126" rtl="0" eaLnBrk="1" fontAlgn="auto" latinLnBrk="0" hangingPunct="1">
              <a:lnSpc>
                <a:spcPct val="90000"/>
              </a:lnSpc>
              <a:spcBef>
                <a:spcPct val="0"/>
              </a:spcBef>
              <a:spcAft>
                <a:spcPts val="0"/>
              </a:spcAft>
              <a:buClrTx/>
              <a:buSzTx/>
              <a:buFontTx/>
              <a:buNone/>
              <a:tabLst/>
              <a:defRPr/>
            </a:pPr>
            <a:r>
              <a:rPr kumimoji="0" lang="ro-RO" sz="3200" b="1" i="0" u="none" strike="noStrike" kern="1200" cap="none" spc="0" normalizeH="0" baseline="0" noProof="0">
                <a:ln>
                  <a:noFill/>
                </a:ln>
                <a:solidFill>
                  <a:srgbClr val="298DCD"/>
                </a:solidFill>
                <a:effectLst/>
                <a:uLnTx/>
                <a:uFillTx/>
                <a:latin typeface="Arial" panose="020B0604020202020204" pitchFamily="34" charset="0"/>
                <a:ea typeface="+mj-ea"/>
                <a:cs typeface="Arial" panose="020B0604020202020204" pitchFamily="34" charset="0"/>
              </a:rPr>
              <a:t>Facebook post </a:t>
            </a:r>
            <a:r>
              <a:rPr kumimoji="0" lang="en-US" sz="3200" b="1" i="0" u="none" strike="noStrike" kern="1200" cap="none" spc="0" normalizeH="0" baseline="0" noProof="0">
                <a:ln>
                  <a:noFill/>
                </a:ln>
                <a:solidFill>
                  <a:srgbClr val="298DCD"/>
                </a:solidFill>
                <a:effectLst/>
                <a:uLnTx/>
                <a:uFillTx/>
                <a:latin typeface="Arial" panose="020B0604020202020204" pitchFamily="34" charset="0"/>
                <a:ea typeface="+mj-ea"/>
                <a:cs typeface="Arial" panose="020B0604020202020204" pitchFamily="34" charset="0"/>
              </a:rPr>
              <a:t>7</a:t>
            </a:r>
          </a:p>
        </p:txBody>
      </p:sp>
      <p:sp>
        <p:nvSpPr>
          <p:cNvPr id="7" name="Subtitle 2">
            <a:extLst>
              <a:ext uri="{FF2B5EF4-FFF2-40B4-BE49-F238E27FC236}">
                <a16:creationId xmlns:a16="http://schemas.microsoft.com/office/drawing/2014/main" id="{D64FAB55-65EE-0A42-8040-417F6DD6B7BD}"/>
              </a:ext>
            </a:extLst>
          </p:cNvPr>
          <p:cNvSpPr txBox="1">
            <a:spLocks/>
          </p:cNvSpPr>
          <p:nvPr/>
        </p:nvSpPr>
        <p:spPr>
          <a:xfrm>
            <a:off x="457992" y="1846063"/>
            <a:ext cx="5026021" cy="4185886"/>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ro-RO" sz="1100" b="1" i="0" u="none" strike="noStrike" kern="1200" cap="none" spc="0" normalizeH="0" baseline="0" noProof="0" dirty="0">
                <a:ln>
                  <a:noFill/>
                </a:ln>
                <a:effectLst/>
                <a:uLnTx/>
                <a:uFillTx/>
                <a:ea typeface="MetLife Circular Normal" charset="0"/>
                <a:cs typeface="Arial"/>
              </a:rPr>
              <a:t>Caption:</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1100" b="0" i="0" u="none" strike="noStrike" kern="1200" cap="none" spc="0" normalizeH="0" baseline="0" noProof="0" dirty="0">
                <a:ln>
                  <a:noFill/>
                </a:ln>
                <a:effectLst/>
                <a:uLnTx/>
                <a:uFillTx/>
                <a:ea typeface="+mn-ea"/>
                <a:cs typeface="Arial"/>
              </a:rPr>
              <a:t>Talking about personal finances can be difficult. To help employees prepare for a more secure financial future, this taboo needs to be challenged with clear and open communication. </a:t>
            </a:r>
            <a:endParaRPr kumimoji="0" lang="en-US" sz="1100" b="0" i="0" u="none" strike="noStrike" kern="1200" cap="none" spc="0" normalizeH="0" baseline="0" noProof="0" dirty="0">
              <a:ln>
                <a:noFill/>
              </a:ln>
              <a:effectLst/>
              <a:uLnTx/>
              <a:uFillTx/>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1100" b="0" i="0" u="none" strike="noStrike" kern="1200" cap="none" spc="0" normalizeH="0" baseline="0" noProof="0" dirty="0">
                <a:ln>
                  <a:noFill/>
                </a:ln>
                <a:effectLst/>
                <a:uLnTx/>
                <a:uFillTx/>
                <a:ea typeface="+mn-ea"/>
                <a:cs typeface="Arial"/>
              </a:rPr>
              <a:t>In the end, having a financially stable workforce is your ticket to a more productive and profitable future. </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1100" b="0" i="0" u="none" strike="noStrike" kern="1200" cap="none" spc="0" normalizeH="0" baseline="0" noProof="0" dirty="0">
                <a:ln>
                  <a:noFill/>
                </a:ln>
                <a:effectLst/>
                <a:uLnTx/>
                <a:uFillTx/>
                <a:ea typeface="+mn-ea"/>
                <a:cs typeface="Arial"/>
              </a:rPr>
              <a:t>Do you agree?</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sz="1100" dirty="0">
                <a:cs typeface="Arial"/>
              </a:rPr>
              <a:t>#Financialwellbeing #EmployeeBenefits #NavigatingLifeTogether #HR</a:t>
            </a: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US" sz="12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etLife Circular Normal"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etLife Circular Normal" charset="0"/>
              <a:cs typeface="Arial" panose="020B0604020202020204" pitchFamily="34" charset="0"/>
            </a:endParaRPr>
          </a:p>
        </p:txBody>
      </p:sp>
      <p:sp>
        <p:nvSpPr>
          <p:cNvPr id="10" name="Title 2">
            <a:extLst>
              <a:ext uri="{FF2B5EF4-FFF2-40B4-BE49-F238E27FC236}">
                <a16:creationId xmlns:a16="http://schemas.microsoft.com/office/drawing/2014/main" id="{6D8036F3-38B8-4A35-BCE2-A5DBE7EC3767}"/>
              </a:ext>
            </a:extLst>
          </p:cNvPr>
          <p:cNvSpPr txBox="1">
            <a:spLocks/>
          </p:cNvSpPr>
          <p:nvPr/>
        </p:nvSpPr>
        <p:spPr>
          <a:xfrm>
            <a:off x="457992" y="1225249"/>
            <a:ext cx="11276013" cy="457200"/>
          </a:xfrm>
          <a:prstGeom prst="rect">
            <a:avLst/>
          </a:prstGeom>
        </p:spPr>
        <p:txBody>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pPr marL="0" marR="0" lvl="0" indent="0" algn="l" defTabSz="914126" rtl="0" eaLnBrk="1" fontAlgn="auto" latinLnBrk="0" hangingPunct="1">
              <a:lnSpc>
                <a:spcPct val="90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A3CD4D"/>
                </a:solidFill>
                <a:effectLst/>
                <a:uLnTx/>
                <a:uFillTx/>
                <a:latin typeface="Arial" panose="020B0604020202020204" pitchFamily="34" charset="0"/>
                <a:ea typeface="+mj-ea"/>
                <a:cs typeface="Arial" panose="020B0604020202020204" pitchFamily="34" charset="0"/>
              </a:rPr>
              <a:t>Financial wellbeing - EB</a:t>
            </a:r>
            <a:endParaRPr kumimoji="0" lang="ro-RO" sz="1400" b="1" i="0" u="none" strike="noStrike" kern="1200" cap="none" spc="0" normalizeH="0" baseline="0" noProof="0" dirty="0">
              <a:ln>
                <a:noFill/>
              </a:ln>
              <a:solidFill>
                <a:srgbClr val="A3CD4D"/>
              </a:solidFill>
              <a:effectLst/>
              <a:uLnTx/>
              <a:uFillTx/>
              <a:latin typeface="Arial" panose="020B0604020202020204" pitchFamily="34" charset="0"/>
              <a:ea typeface="+mj-ea"/>
              <a:cs typeface="Arial" panose="020B0604020202020204" pitchFamily="34" charset="0"/>
            </a:endParaRPr>
          </a:p>
        </p:txBody>
      </p:sp>
      <p:pic>
        <p:nvPicPr>
          <p:cNvPr id="8" name="Picture 8">
            <a:extLst>
              <a:ext uri="{FF2B5EF4-FFF2-40B4-BE49-F238E27FC236}">
                <a16:creationId xmlns:a16="http://schemas.microsoft.com/office/drawing/2014/main" id="{AC522D2F-1C33-43F8-8597-FA9E24A8DE5E}"/>
              </a:ext>
            </a:extLst>
          </p:cNvPr>
          <p:cNvPicPr>
            <a:picLocks noChangeAspect="1"/>
          </p:cNvPicPr>
          <p:nvPr/>
        </p:nvPicPr>
        <p:blipFill>
          <a:blip r:embed="rId3"/>
          <a:stretch>
            <a:fillRect/>
          </a:stretch>
        </p:blipFill>
        <p:spPr>
          <a:xfrm>
            <a:off x="6707989" y="948580"/>
            <a:ext cx="3645380" cy="4561217"/>
          </a:xfrm>
          <a:prstGeom prst="rect">
            <a:avLst/>
          </a:prstGeom>
        </p:spPr>
      </p:pic>
    </p:spTree>
    <p:extLst>
      <p:ext uri="{BB962C8B-B14F-4D97-AF65-F5344CB8AC3E}">
        <p14:creationId xmlns:p14="http://schemas.microsoft.com/office/powerpoint/2010/main" val="3202906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8CBD14-136A-E448-AF7A-C12197803EF9}"/>
              </a:ext>
            </a:extLst>
          </p:cNvPr>
          <p:cNvSpPr/>
          <p:nvPr/>
        </p:nvSpPr>
        <p:spPr>
          <a:xfrm>
            <a:off x="0" y="0"/>
            <a:ext cx="12192000" cy="694082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sz="2000">
              <a:solidFill>
                <a:schemeClr val="bg1"/>
              </a:solidFill>
              <a:cs typeface="Open Sans Bold"/>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88360" b="8978"/>
          <a:stretch/>
        </p:blipFill>
        <p:spPr>
          <a:xfrm>
            <a:off x="-9296" y="6132944"/>
            <a:ext cx="12201296" cy="184729"/>
          </a:xfrm>
          <a:prstGeom prst="rect">
            <a:avLst/>
          </a:prstGeom>
        </p:spPr>
      </p:pic>
      <p:graphicFrame>
        <p:nvGraphicFramePr>
          <p:cNvPr id="7" name="Table 6">
            <a:extLst>
              <a:ext uri="{FF2B5EF4-FFF2-40B4-BE49-F238E27FC236}">
                <a16:creationId xmlns:a16="http://schemas.microsoft.com/office/drawing/2014/main" id="{E8B5DEF4-5174-3205-1844-782404C2DC36}"/>
              </a:ext>
            </a:extLst>
          </p:cNvPr>
          <p:cNvGraphicFramePr>
            <a:graphicFrameLocks noGrp="1"/>
          </p:cNvGraphicFramePr>
          <p:nvPr>
            <p:extLst>
              <p:ext uri="{D42A27DB-BD31-4B8C-83A1-F6EECF244321}">
                <p14:modId xmlns:p14="http://schemas.microsoft.com/office/powerpoint/2010/main" val="2942147727"/>
              </p:ext>
            </p:extLst>
          </p:nvPr>
        </p:nvGraphicFramePr>
        <p:xfrm>
          <a:off x="702590" y="264655"/>
          <a:ext cx="10786818" cy="5738362"/>
        </p:xfrm>
        <a:graphic>
          <a:graphicData uri="http://schemas.openxmlformats.org/drawingml/2006/table">
            <a:tbl>
              <a:tblPr firstRow="1" bandRow="1">
                <a:tableStyleId>{E8B1032C-EA38-4F05-BA0D-38AFFFC7BED3}</a:tableStyleId>
              </a:tblPr>
              <a:tblGrid>
                <a:gridCol w="1540974">
                  <a:extLst>
                    <a:ext uri="{9D8B030D-6E8A-4147-A177-3AD203B41FA5}">
                      <a16:colId xmlns:a16="http://schemas.microsoft.com/office/drawing/2014/main" val="1056261598"/>
                    </a:ext>
                  </a:extLst>
                </a:gridCol>
                <a:gridCol w="1540974">
                  <a:extLst>
                    <a:ext uri="{9D8B030D-6E8A-4147-A177-3AD203B41FA5}">
                      <a16:colId xmlns:a16="http://schemas.microsoft.com/office/drawing/2014/main" val="1911662230"/>
                    </a:ext>
                  </a:extLst>
                </a:gridCol>
                <a:gridCol w="1540974">
                  <a:extLst>
                    <a:ext uri="{9D8B030D-6E8A-4147-A177-3AD203B41FA5}">
                      <a16:colId xmlns:a16="http://schemas.microsoft.com/office/drawing/2014/main" val="3886948948"/>
                    </a:ext>
                  </a:extLst>
                </a:gridCol>
                <a:gridCol w="1540974">
                  <a:extLst>
                    <a:ext uri="{9D8B030D-6E8A-4147-A177-3AD203B41FA5}">
                      <a16:colId xmlns:a16="http://schemas.microsoft.com/office/drawing/2014/main" val="1658580128"/>
                    </a:ext>
                  </a:extLst>
                </a:gridCol>
                <a:gridCol w="1540974">
                  <a:extLst>
                    <a:ext uri="{9D8B030D-6E8A-4147-A177-3AD203B41FA5}">
                      <a16:colId xmlns:a16="http://schemas.microsoft.com/office/drawing/2014/main" val="1424071072"/>
                    </a:ext>
                  </a:extLst>
                </a:gridCol>
                <a:gridCol w="1540974">
                  <a:extLst>
                    <a:ext uri="{9D8B030D-6E8A-4147-A177-3AD203B41FA5}">
                      <a16:colId xmlns:a16="http://schemas.microsoft.com/office/drawing/2014/main" val="3769870897"/>
                    </a:ext>
                  </a:extLst>
                </a:gridCol>
                <a:gridCol w="1540974">
                  <a:extLst>
                    <a:ext uri="{9D8B030D-6E8A-4147-A177-3AD203B41FA5}">
                      <a16:colId xmlns:a16="http://schemas.microsoft.com/office/drawing/2014/main" val="505635739"/>
                    </a:ext>
                  </a:extLst>
                </a:gridCol>
              </a:tblGrid>
              <a:tr h="938506">
                <a:tc gridSpan="7">
                  <a:txBody>
                    <a:bodyPr/>
                    <a:lstStyle/>
                    <a:p>
                      <a:pPr algn="ctr" fontAlgn="base"/>
                      <a:r>
                        <a:rPr lang="en-US" sz="3600" dirty="0">
                          <a:effectLst/>
                        </a:rPr>
                        <a:t>May</a:t>
                      </a:r>
                      <a:r>
                        <a:rPr lang="ro-RO" sz="3600" dirty="0">
                          <a:effectLst/>
                        </a:rPr>
                        <a:t> 202</a:t>
                      </a:r>
                      <a:r>
                        <a:rPr lang="en-US" sz="3600" dirty="0">
                          <a:effectLst/>
                        </a:rPr>
                        <a:t>3</a:t>
                      </a:r>
                      <a:r>
                        <a:rPr lang="ro-RO" sz="3600" dirty="0">
                          <a:effectLst/>
                        </a:rPr>
                        <a:t>​ LinkedIn – Social Selling</a:t>
                      </a:r>
                    </a:p>
                  </a:txBody>
                  <a:tcPr/>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3868990496"/>
                  </a:ext>
                </a:extLst>
              </a:tr>
              <a:tr h="384091">
                <a:tc>
                  <a:txBody>
                    <a:bodyPr/>
                    <a:lstStyle/>
                    <a:p>
                      <a:pPr algn="ctr" fontAlgn="base"/>
                      <a:r>
                        <a:rPr lang="en-US" sz="1200">
                          <a:effectLst/>
                        </a:rPr>
                        <a:t>Monday</a:t>
                      </a:r>
                    </a:p>
                  </a:txBody>
                  <a:tcPr/>
                </a:tc>
                <a:tc>
                  <a:txBody>
                    <a:bodyPr/>
                    <a:lstStyle/>
                    <a:p>
                      <a:pPr algn="ctr" fontAlgn="base"/>
                      <a:r>
                        <a:rPr lang="en-US" sz="1200">
                          <a:effectLst/>
                        </a:rPr>
                        <a:t>Tuesday</a:t>
                      </a:r>
                    </a:p>
                  </a:txBody>
                  <a:tcPr/>
                </a:tc>
                <a:tc>
                  <a:txBody>
                    <a:bodyPr/>
                    <a:lstStyle/>
                    <a:p>
                      <a:pPr algn="ctr" fontAlgn="base"/>
                      <a:r>
                        <a:rPr lang="en-US" sz="1200">
                          <a:effectLst/>
                        </a:rPr>
                        <a:t>Wednesday</a:t>
                      </a:r>
                    </a:p>
                  </a:txBody>
                  <a:tcPr/>
                </a:tc>
                <a:tc>
                  <a:txBody>
                    <a:bodyPr/>
                    <a:lstStyle/>
                    <a:p>
                      <a:pPr algn="ctr" fontAlgn="base"/>
                      <a:r>
                        <a:rPr lang="en-US" sz="1200">
                          <a:effectLst/>
                        </a:rPr>
                        <a:t>Thursday</a:t>
                      </a:r>
                    </a:p>
                  </a:txBody>
                  <a:tcPr/>
                </a:tc>
                <a:tc>
                  <a:txBody>
                    <a:bodyPr/>
                    <a:lstStyle/>
                    <a:p>
                      <a:pPr algn="ctr" fontAlgn="base"/>
                      <a:r>
                        <a:rPr lang="en-US" sz="1200">
                          <a:effectLst/>
                        </a:rPr>
                        <a:t>Friday</a:t>
                      </a:r>
                    </a:p>
                  </a:txBody>
                  <a:tcPr/>
                </a:tc>
                <a:tc>
                  <a:txBody>
                    <a:bodyPr/>
                    <a:lstStyle/>
                    <a:p>
                      <a:pPr lvl="0" algn="ctr">
                        <a:buNone/>
                      </a:pPr>
                      <a:r>
                        <a:rPr lang="en-US" sz="1200">
                          <a:effectLst/>
                        </a:rPr>
                        <a:t>Saturday</a:t>
                      </a:r>
                    </a:p>
                  </a:txBody>
                  <a:tcPr/>
                </a:tc>
                <a:tc>
                  <a:txBody>
                    <a:bodyPr/>
                    <a:lstStyle/>
                    <a:p>
                      <a:pPr algn="ctr" fontAlgn="base"/>
                      <a:r>
                        <a:rPr lang="en-US" sz="1200">
                          <a:effectLst/>
                        </a:rPr>
                        <a:t>Sunday</a:t>
                      </a:r>
                    </a:p>
                  </a:txBody>
                  <a:tcPr/>
                </a:tc>
                <a:extLst>
                  <a:ext uri="{0D108BD9-81ED-4DB2-BD59-A6C34878D82A}">
                    <a16:rowId xmlns:a16="http://schemas.microsoft.com/office/drawing/2014/main" val="65026113"/>
                  </a:ext>
                </a:extLst>
              </a:tr>
              <a:tr h="664774">
                <a:tc>
                  <a:txBody>
                    <a:bodyPr/>
                    <a:lstStyle/>
                    <a:p>
                      <a:pPr fontAlgn="base"/>
                      <a:r>
                        <a:rPr lang="en-US" sz="1200" b="0" i="0" dirty="0">
                          <a:effectLst/>
                        </a:rPr>
                        <a:t>1</a:t>
                      </a:r>
                    </a:p>
                    <a:p>
                      <a:pPr fontAlgn="base"/>
                      <a:r>
                        <a:rPr lang="en-US" sz="1200" b="0" i="0" dirty="0">
                          <a:effectLst/>
                        </a:rPr>
                        <a:t>Labor Day</a:t>
                      </a:r>
                      <a:endParaRPr lang="ro-RO" sz="1200" b="0" i="0" dirty="0">
                        <a:effectLst/>
                      </a:endParaRPr>
                    </a:p>
                  </a:txBody>
                  <a:tcPr>
                    <a:solidFill>
                      <a:schemeClr val="bg1"/>
                    </a:solidFill>
                  </a:tcPr>
                </a:tc>
                <a:tc>
                  <a:txBody>
                    <a:bodyPr/>
                    <a:lstStyle/>
                    <a:p>
                      <a:pPr marL="0" algn="l" defTabSz="914400" rtl="0" eaLnBrk="1" fontAlgn="base" latinLnBrk="0" hangingPunct="1"/>
                      <a:r>
                        <a:rPr lang="en-US" sz="1200" b="0" i="0" dirty="0">
                          <a:effectLst/>
                        </a:rPr>
                        <a:t>2</a:t>
                      </a:r>
                    </a:p>
                  </a:txBody>
                  <a:tcPr>
                    <a:solidFill>
                      <a:schemeClr val="bg1"/>
                    </a:solidFill>
                  </a:tcPr>
                </a:tc>
                <a:tc>
                  <a:txBody>
                    <a:bodyPr/>
                    <a:lstStyle/>
                    <a:p>
                      <a:pPr marL="0" algn="l" defTabSz="914400" rtl="0" eaLnBrk="1" fontAlgn="base" latinLnBrk="0" hangingPunct="1"/>
                      <a:r>
                        <a:rPr lang="en-US" sz="1200" b="0" i="0" dirty="0">
                          <a:effectLst/>
                        </a:rPr>
                        <a:t>3</a:t>
                      </a:r>
                    </a:p>
                  </a:txBody>
                  <a:tcPr>
                    <a:solidFill>
                      <a:schemeClr val="bg1"/>
                    </a:solidFill>
                  </a:tcPr>
                </a:tc>
                <a:tc>
                  <a:txBody>
                    <a:bodyPr/>
                    <a:lstStyle/>
                    <a:p>
                      <a:pPr fontAlgn="base"/>
                      <a:r>
                        <a:rPr lang="en-US" sz="1200" b="0" i="0" dirty="0">
                          <a:effectLst/>
                        </a:rPr>
                        <a:t>4</a:t>
                      </a:r>
                    </a:p>
                  </a:txBody>
                  <a:tcPr>
                    <a:solidFill>
                      <a:schemeClr val="bg1"/>
                    </a:solidFill>
                  </a:tcPr>
                </a:tc>
                <a:tc>
                  <a:txBody>
                    <a:bodyPr/>
                    <a:lstStyle/>
                    <a:p>
                      <a:pPr fontAlgn="base"/>
                      <a:r>
                        <a:rPr lang="en-US" sz="1200" b="0" i="0" dirty="0">
                          <a:effectLst/>
                        </a:rPr>
                        <a:t>5</a:t>
                      </a:r>
                    </a:p>
                  </a:txBody>
                  <a:tcPr>
                    <a:solidFill>
                      <a:schemeClr val="bg1"/>
                    </a:solidFill>
                  </a:tcPr>
                </a:tc>
                <a:tc>
                  <a:txBody>
                    <a:bodyPr/>
                    <a:lstStyle/>
                    <a:p>
                      <a:pPr fontAlgn="base"/>
                      <a:r>
                        <a:rPr lang="en-US" sz="1200" b="0" i="0" dirty="0">
                          <a:effectLst/>
                        </a:rPr>
                        <a:t>6</a:t>
                      </a:r>
                    </a:p>
                  </a:txBody>
                  <a:tcPr>
                    <a:solidFill>
                      <a:schemeClr val="bg1"/>
                    </a:solidFill>
                  </a:tcPr>
                </a:tc>
                <a:tc>
                  <a:txBody>
                    <a:bodyPr/>
                    <a:lstStyle/>
                    <a:p>
                      <a:pPr fontAlgn="base"/>
                      <a:r>
                        <a:rPr lang="en-US" sz="1200" b="0" i="0" dirty="0">
                          <a:effectLst/>
                        </a:rPr>
                        <a:t>7</a:t>
                      </a:r>
                    </a:p>
                  </a:txBody>
                  <a:tcPr>
                    <a:solidFill>
                      <a:schemeClr val="bg1"/>
                    </a:solidFill>
                  </a:tcPr>
                </a:tc>
                <a:extLst>
                  <a:ext uri="{0D108BD9-81ED-4DB2-BD59-A6C34878D82A}">
                    <a16:rowId xmlns:a16="http://schemas.microsoft.com/office/drawing/2014/main" val="2105150800"/>
                  </a:ext>
                </a:extLst>
              </a:tr>
              <a:tr h="815390">
                <a:tc>
                  <a:txBody>
                    <a:bodyPr/>
                    <a:lstStyle/>
                    <a:p>
                      <a:pPr marL="0" algn="l" defTabSz="914400" rtl="0" eaLnBrk="1" fontAlgn="base" latinLnBrk="0" hangingPunct="1"/>
                      <a:r>
                        <a:rPr lang="en-US" sz="1200" b="0" i="0" kern="1200" dirty="0">
                          <a:solidFill>
                            <a:schemeClr val="tx1"/>
                          </a:solidFill>
                          <a:effectLst/>
                          <a:latin typeface="+mn-lt"/>
                          <a:ea typeface="+mn-ea"/>
                          <a:cs typeface="+mn-cs"/>
                        </a:rPr>
                        <a:t>8</a:t>
                      </a:r>
                    </a:p>
                    <a:p>
                      <a:pPr marL="0" algn="l" defTabSz="914400" rtl="0" eaLnBrk="1" fontAlgn="base" latinLnBrk="0" hangingPunct="1"/>
                      <a:endParaRPr lang="en-US" sz="1200" b="0" i="0" kern="1200" dirty="0">
                        <a:solidFill>
                          <a:schemeClr val="tx1"/>
                        </a:solidFill>
                        <a:effectLst/>
                        <a:latin typeface="+mn-lt"/>
                        <a:ea typeface="+mn-ea"/>
                        <a:cs typeface="+mn-cs"/>
                      </a:endParaRPr>
                    </a:p>
                  </a:txBody>
                  <a:tcPr>
                    <a:solidFill>
                      <a:srgbClr val="E2F0D9"/>
                    </a:solidFill>
                  </a:tcPr>
                </a:tc>
                <a:tc>
                  <a:txBody>
                    <a:bodyPr/>
                    <a:lstStyle/>
                    <a:p>
                      <a:pPr marL="0" algn="l" defTabSz="914400" rtl="0" eaLnBrk="1" fontAlgn="base" latinLnBrk="0" hangingPunct="1"/>
                      <a:r>
                        <a:rPr lang="en-US" sz="1200" b="0" i="0" kern="1200" dirty="0">
                          <a:solidFill>
                            <a:schemeClr val="tx1"/>
                          </a:solidFill>
                          <a:effectLst/>
                          <a:latin typeface="+mn-lt"/>
                          <a:ea typeface="+mn-ea"/>
                          <a:cs typeface="+mn-cs"/>
                        </a:rPr>
                        <a:t>9</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Small acts make a big difference </a:t>
                      </a:r>
                    </a:p>
                    <a:p>
                      <a:pPr marL="0" algn="l" defTabSz="914400" rtl="0" eaLnBrk="1" fontAlgn="base" latinLnBrk="0" hangingPunct="1"/>
                      <a:endParaRPr lang="en-US" sz="1200" b="0" i="0" kern="1200" dirty="0">
                        <a:solidFill>
                          <a:schemeClr val="tx1"/>
                        </a:solidFill>
                        <a:effectLst/>
                        <a:latin typeface="+mn-lt"/>
                        <a:ea typeface="+mn-ea"/>
                        <a:cs typeface="+mn-cs"/>
                      </a:endParaRPr>
                    </a:p>
                  </a:txBody>
                  <a:tcPr>
                    <a:solidFill>
                      <a:srgbClr val="E2F0D9"/>
                    </a:solidFill>
                  </a:tcPr>
                </a:tc>
                <a:tc>
                  <a:txBody>
                    <a:bodyPr/>
                    <a:lstStyle/>
                    <a:p>
                      <a:pPr marL="0" algn="l" defTabSz="914400" rtl="0" eaLnBrk="1" fontAlgn="base" latinLnBrk="0" hangingPunct="1"/>
                      <a:r>
                        <a:rPr lang="en-US" sz="1200" b="0" i="0" kern="1200" dirty="0">
                          <a:solidFill>
                            <a:schemeClr val="tx1"/>
                          </a:solidFill>
                          <a:effectLst/>
                          <a:latin typeface="+mn-lt"/>
                          <a:ea typeface="+mn-ea"/>
                          <a:cs typeface="+mn-cs"/>
                        </a:rPr>
                        <a:t>10</a:t>
                      </a:r>
                    </a:p>
                    <a:p>
                      <a:pPr marL="0" algn="l" defTabSz="914400" rtl="0" eaLnBrk="1" fontAlgn="base" latinLnBrk="0" hangingPunct="1"/>
                      <a:endParaRPr lang="en-US" sz="1200" b="0" i="0" kern="1200" dirty="0">
                        <a:solidFill>
                          <a:schemeClr val="tx1"/>
                        </a:solidFill>
                        <a:effectLst/>
                        <a:latin typeface="+mn-lt"/>
                        <a:ea typeface="+mn-ea"/>
                        <a:cs typeface="+mn-cs"/>
                      </a:endParaRPr>
                    </a:p>
                  </a:txBody>
                  <a:tcPr>
                    <a:solidFill>
                      <a:srgbClr val="E2F0D9"/>
                    </a:solidFill>
                  </a:tcPr>
                </a:tc>
                <a:tc>
                  <a:txBody>
                    <a:bodyPr/>
                    <a:lstStyle/>
                    <a:p>
                      <a:pPr marL="0" algn="l" rtl="0" eaLnBrk="1" fontAlgn="base" latinLnBrk="0" hangingPunct="1"/>
                      <a:r>
                        <a:rPr lang="en-US" sz="1200" b="0" i="0" kern="1200" dirty="0">
                          <a:solidFill>
                            <a:schemeClr val="tx1"/>
                          </a:solidFill>
                          <a:effectLst/>
                          <a:latin typeface="+mn-lt"/>
                          <a:ea typeface="+mn-ea"/>
                          <a:cs typeface="+mn-cs"/>
                        </a:rPr>
                        <a:t>11</a:t>
                      </a:r>
                    </a:p>
                  </a:txBody>
                  <a:tcPr>
                    <a:solidFill>
                      <a:srgbClr val="E2F0D9"/>
                    </a:solidFill>
                  </a:tcPr>
                </a:tc>
                <a:tc>
                  <a:txBody>
                    <a:bodyPr/>
                    <a:lstStyle/>
                    <a:p>
                      <a:pPr fontAlgn="base"/>
                      <a:r>
                        <a:rPr lang="en-US" sz="1200" b="0" i="0" dirty="0">
                          <a:effectLst/>
                        </a:rPr>
                        <a:t>12</a:t>
                      </a:r>
                    </a:p>
                  </a:txBody>
                  <a:tcPr>
                    <a:solidFill>
                      <a:srgbClr val="E2F0D9"/>
                    </a:solidFill>
                  </a:tcPr>
                </a:tc>
                <a:tc>
                  <a:txBody>
                    <a:bodyPr/>
                    <a:lstStyle/>
                    <a:p>
                      <a:pPr fontAlgn="base"/>
                      <a:r>
                        <a:rPr lang="en-US" sz="1200" b="0" i="0" kern="1200" dirty="0">
                          <a:solidFill>
                            <a:schemeClr val="tx1"/>
                          </a:solidFill>
                          <a:effectLst/>
                          <a:latin typeface="+mn-lt"/>
                          <a:ea typeface="+mn-ea"/>
                          <a:cs typeface="+mn-cs"/>
                        </a:rPr>
                        <a:t>13</a:t>
                      </a:r>
                    </a:p>
                  </a:txBody>
                  <a:tcPr>
                    <a:solidFill>
                      <a:srgbClr val="E2F0D9"/>
                    </a:solidFill>
                  </a:tcPr>
                </a:tc>
                <a:tc>
                  <a:txBody>
                    <a:bodyPr/>
                    <a:lstStyle/>
                    <a:p>
                      <a:pPr lvl="0">
                        <a:buNone/>
                      </a:pPr>
                      <a:r>
                        <a:rPr lang="en-US" sz="1200" b="0" i="0" kern="1200" noProof="0" dirty="0">
                          <a:solidFill>
                            <a:schemeClr val="tx1"/>
                          </a:solidFill>
                          <a:effectLst/>
                          <a:latin typeface="+mn-lt"/>
                          <a:ea typeface="+mn-ea"/>
                          <a:cs typeface="+mn-cs"/>
                        </a:rPr>
                        <a:t>14</a:t>
                      </a:r>
                    </a:p>
                  </a:txBody>
                  <a:tcPr/>
                </a:tc>
                <a:extLst>
                  <a:ext uri="{0D108BD9-81ED-4DB2-BD59-A6C34878D82A}">
                    <a16:rowId xmlns:a16="http://schemas.microsoft.com/office/drawing/2014/main" val="1929781804"/>
                  </a:ext>
                </a:extLst>
              </a:tr>
              <a:tr h="1010102">
                <a:tc>
                  <a:txBody>
                    <a:bodyPr/>
                    <a:lstStyle/>
                    <a:p>
                      <a:pPr fontAlgn="base"/>
                      <a:r>
                        <a:rPr lang="en-US" sz="1200" b="0" i="0" kern="1200" dirty="0">
                          <a:solidFill>
                            <a:schemeClr val="tx1"/>
                          </a:solidFill>
                          <a:effectLst/>
                          <a:latin typeface="+mn-lt"/>
                          <a:ea typeface="+mn-ea"/>
                          <a:cs typeface="+mn-cs"/>
                        </a:rPr>
                        <a:t>15</a:t>
                      </a:r>
                    </a:p>
                  </a:txBody>
                  <a:tcPr>
                    <a:solidFill>
                      <a:schemeClr val="bg1"/>
                    </a:solidFill>
                  </a:tcPr>
                </a:tc>
                <a:tc>
                  <a:txBody>
                    <a:bodyPr/>
                    <a:lstStyle/>
                    <a:p>
                      <a:pPr fontAlgn="base"/>
                      <a:r>
                        <a:rPr lang="en-US" sz="1200" b="0" i="0" kern="1200" dirty="0">
                          <a:solidFill>
                            <a:schemeClr val="tx1"/>
                          </a:solidFill>
                          <a:effectLst/>
                          <a:latin typeface="+mn-lt"/>
                          <a:ea typeface="+mn-ea"/>
                          <a:cs typeface="+mn-cs"/>
                        </a:rPr>
                        <a:t>16</a:t>
                      </a:r>
                    </a:p>
                  </a:txBody>
                  <a:tcPr>
                    <a:solidFill>
                      <a:schemeClr val="bg1"/>
                    </a:solidFill>
                  </a:tcPr>
                </a:tc>
                <a:tc>
                  <a:txBody>
                    <a:bodyPr/>
                    <a:lstStyle/>
                    <a:p>
                      <a:pPr fontAlgn="base"/>
                      <a:r>
                        <a:rPr lang="en-US" sz="1200" b="0" i="0" kern="1200" dirty="0">
                          <a:solidFill>
                            <a:schemeClr val="tx1"/>
                          </a:solidFill>
                          <a:effectLst/>
                          <a:latin typeface="+mn-lt"/>
                          <a:ea typeface="+mn-ea"/>
                          <a:cs typeface="+mn-cs"/>
                        </a:rPr>
                        <a:t>17</a:t>
                      </a:r>
                    </a:p>
                    <a:p>
                      <a:pPr lvl="0">
                        <a:buNone/>
                      </a:pPr>
                      <a:endParaRPr lang="en-US" sz="1200" b="0" i="0" kern="1200" dirty="0">
                        <a:solidFill>
                          <a:schemeClr val="tx1"/>
                        </a:solidFill>
                        <a:effectLst/>
                        <a:latin typeface="+mn-lt"/>
                        <a:ea typeface="+mn-ea"/>
                        <a:cs typeface="+mn-cs"/>
                      </a:endParaRPr>
                    </a:p>
                  </a:txBody>
                  <a:tcPr>
                    <a:solidFill>
                      <a:schemeClr val="bg1"/>
                    </a:solidFill>
                  </a:tcPr>
                </a:tc>
                <a:tc>
                  <a:txBody>
                    <a:bodyPr/>
                    <a:lstStyle/>
                    <a:p>
                      <a:pPr fontAlgn="base"/>
                      <a:r>
                        <a:rPr lang="en-US" sz="1200" b="0" i="0" kern="1200" dirty="0">
                          <a:solidFill>
                            <a:schemeClr val="tx1"/>
                          </a:solidFill>
                          <a:effectLst/>
                          <a:latin typeface="+mn-lt"/>
                          <a:ea typeface="+mn-ea"/>
                          <a:cs typeface="+mn-cs"/>
                        </a:rPr>
                        <a:t>18</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noProof="0" dirty="0">
                          <a:solidFill>
                            <a:schemeClr val="tx1"/>
                          </a:solidFill>
                          <a:effectLst/>
                          <a:latin typeface="+mn-lt"/>
                          <a:ea typeface="+mn-ea"/>
                          <a:cs typeface="+mn-cs"/>
                        </a:rPr>
                        <a:t>Your life as an agent pillar </a:t>
                      </a:r>
                      <a:endParaRPr lang="en-US" sz="1200" b="0" i="0"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a:txBody>
                  <a:tcPr>
                    <a:solidFill>
                      <a:schemeClr val="bg1"/>
                    </a:solidFill>
                  </a:tcPr>
                </a:tc>
                <a:tc>
                  <a:txBody>
                    <a:bodyPr/>
                    <a:lstStyle/>
                    <a:p>
                      <a:pPr fontAlgn="base"/>
                      <a:r>
                        <a:rPr lang="en-US" sz="1200" b="0" i="0" kern="1200" dirty="0">
                          <a:solidFill>
                            <a:schemeClr val="tx1"/>
                          </a:solidFill>
                          <a:effectLst/>
                          <a:latin typeface="+mn-lt"/>
                          <a:ea typeface="+mn-ea"/>
                          <a:cs typeface="+mn-cs"/>
                        </a:rPr>
                        <a:t>19</a:t>
                      </a:r>
                    </a:p>
                  </a:txBody>
                  <a:tcPr>
                    <a:solidFill>
                      <a:schemeClr val="bg1"/>
                    </a:solidFill>
                  </a:tcPr>
                </a:tc>
                <a:tc>
                  <a:txBody>
                    <a:bodyPr/>
                    <a:lstStyle/>
                    <a:p>
                      <a:pPr fontAlgn="base"/>
                      <a:r>
                        <a:rPr lang="en-US" sz="1200" b="0" i="0" kern="1200" dirty="0">
                          <a:solidFill>
                            <a:schemeClr val="tx1"/>
                          </a:solidFill>
                          <a:effectLst/>
                          <a:latin typeface="+mn-lt"/>
                          <a:ea typeface="+mn-ea"/>
                          <a:cs typeface="+mn-cs"/>
                        </a:rPr>
                        <a:t>20</a:t>
                      </a:r>
                    </a:p>
                  </a:txBody>
                  <a:tcPr>
                    <a:solidFill>
                      <a:schemeClr val="bg1"/>
                    </a:solidFill>
                  </a:tcPr>
                </a:tc>
                <a:tc>
                  <a:txBody>
                    <a:bodyPr/>
                    <a:lstStyle/>
                    <a:p>
                      <a:pPr lvl="0">
                        <a:buNone/>
                      </a:pPr>
                      <a:r>
                        <a:rPr lang="en-US" sz="1200" b="0" i="0" kern="1200" dirty="0">
                          <a:solidFill>
                            <a:schemeClr val="tx1"/>
                          </a:solidFill>
                          <a:effectLst/>
                          <a:latin typeface="+mn-lt"/>
                          <a:ea typeface="+mn-ea"/>
                          <a:cs typeface="+mn-cs"/>
                        </a:rPr>
                        <a:t>21</a:t>
                      </a:r>
                    </a:p>
                  </a:txBody>
                  <a:tcPr>
                    <a:solidFill>
                      <a:schemeClr val="bg1"/>
                    </a:solidFill>
                  </a:tcPr>
                </a:tc>
                <a:extLst>
                  <a:ext uri="{0D108BD9-81ED-4DB2-BD59-A6C34878D82A}">
                    <a16:rowId xmlns:a16="http://schemas.microsoft.com/office/drawing/2014/main" val="878657719"/>
                  </a:ext>
                </a:extLst>
              </a:tr>
              <a:tr h="972475">
                <a:tc>
                  <a:txBody>
                    <a:bodyPr/>
                    <a:lstStyle/>
                    <a:p>
                      <a:pPr fontAlgn="base"/>
                      <a:r>
                        <a:rPr lang="en-US" sz="1200" b="0" i="0" kern="1200" dirty="0">
                          <a:solidFill>
                            <a:schemeClr val="tx1"/>
                          </a:solidFill>
                          <a:effectLst/>
                          <a:latin typeface="+mn-lt"/>
                          <a:ea typeface="+mn-ea"/>
                          <a:cs typeface="+mn-cs"/>
                        </a:rPr>
                        <a:t>22</a:t>
                      </a:r>
                    </a:p>
                  </a:txBody>
                  <a:tcPr>
                    <a:solidFill>
                      <a:srgbClr val="E2EFDA"/>
                    </a:solidFill>
                  </a:tcPr>
                </a:tc>
                <a:tc>
                  <a:txBody>
                    <a:bodyPr/>
                    <a:lstStyle/>
                    <a:p>
                      <a:pPr fontAlgn="base"/>
                      <a:r>
                        <a:rPr lang="en-US" sz="1200" b="0" i="0" kern="1200" dirty="0">
                          <a:solidFill>
                            <a:schemeClr val="tx1"/>
                          </a:solidFill>
                          <a:effectLst/>
                          <a:latin typeface="+mn-lt"/>
                          <a:ea typeface="+mn-ea"/>
                          <a:cs typeface="+mn-cs"/>
                        </a:rPr>
                        <a:t>23</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Company Reputation – EB - VIDEO</a:t>
                      </a:r>
                      <a:endParaRPr lang="ro-RO" sz="1200" b="0" i="0"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a:txBody>
                  <a:tcPr>
                    <a:solidFill>
                      <a:srgbClr val="E2EFDA"/>
                    </a:solidFill>
                  </a:tcPr>
                </a:tc>
                <a:tc>
                  <a:txBody>
                    <a:bodyPr/>
                    <a:lstStyle/>
                    <a:p>
                      <a:pPr fontAlgn="base"/>
                      <a:r>
                        <a:rPr lang="en-US" sz="1200" b="0" i="0" kern="1200" dirty="0">
                          <a:solidFill>
                            <a:schemeClr val="tx1"/>
                          </a:solidFill>
                          <a:effectLst/>
                          <a:latin typeface="+mn-lt"/>
                          <a:ea typeface="+mn-ea"/>
                          <a:cs typeface="+mn-cs"/>
                        </a:rPr>
                        <a:t>24</a:t>
                      </a:r>
                    </a:p>
                    <a:p>
                      <a:pPr fontAlgn="base"/>
                      <a:endParaRPr lang="en-US" sz="1200" b="0" i="0" kern="1200" dirty="0">
                        <a:solidFill>
                          <a:schemeClr val="tx1"/>
                        </a:solidFill>
                        <a:effectLst/>
                        <a:latin typeface="+mn-lt"/>
                        <a:ea typeface="+mn-ea"/>
                        <a:cs typeface="+mn-cs"/>
                      </a:endParaRPr>
                    </a:p>
                  </a:txBody>
                  <a:tcPr>
                    <a:solidFill>
                      <a:srgbClr val="E2EFDA"/>
                    </a:solidFill>
                  </a:tcPr>
                </a:tc>
                <a:tc>
                  <a:txBody>
                    <a:bodyPr/>
                    <a:lstStyle/>
                    <a:p>
                      <a:pPr fontAlgn="base"/>
                      <a:r>
                        <a:rPr lang="en-US" sz="1200" b="0" i="0" kern="1200" dirty="0">
                          <a:solidFill>
                            <a:schemeClr val="tx1"/>
                          </a:solidFill>
                          <a:effectLst/>
                          <a:latin typeface="+mn-lt"/>
                          <a:ea typeface="+mn-ea"/>
                          <a:cs typeface="+mn-cs"/>
                        </a:rPr>
                        <a:t>25</a:t>
                      </a:r>
                    </a:p>
                  </a:txBody>
                  <a:tcPr>
                    <a:solidFill>
                      <a:srgbClr val="E2EFDA"/>
                    </a:solidFill>
                  </a:tcPr>
                </a:tc>
                <a:tc>
                  <a:txBody>
                    <a:bodyPr/>
                    <a:lstStyle/>
                    <a:p>
                      <a:pPr lvl="0">
                        <a:buNone/>
                      </a:pPr>
                      <a:r>
                        <a:rPr lang="en-US" sz="1200" b="0" i="0" kern="1200" dirty="0">
                          <a:solidFill>
                            <a:schemeClr val="tx1"/>
                          </a:solidFill>
                          <a:effectLst/>
                          <a:latin typeface="+mn-lt"/>
                          <a:ea typeface="+mn-ea"/>
                          <a:cs typeface="+mn-cs"/>
                        </a:rPr>
                        <a:t>26</a:t>
                      </a:r>
                    </a:p>
                  </a:txBody>
                  <a:tcPr>
                    <a:solidFill>
                      <a:schemeClr val="accent6">
                        <a:lumMod val="20000"/>
                        <a:lumOff val="80000"/>
                      </a:schemeClr>
                    </a:solidFill>
                  </a:tcPr>
                </a:tc>
                <a:tc>
                  <a:txBody>
                    <a:bodyPr/>
                    <a:lstStyle/>
                    <a:p>
                      <a:pPr fontAlgn="base"/>
                      <a:r>
                        <a:rPr lang="en-US" sz="1200" b="0" i="0" kern="1200" dirty="0">
                          <a:solidFill>
                            <a:schemeClr val="tx1"/>
                          </a:solidFill>
                          <a:effectLst/>
                          <a:latin typeface="+mn-lt"/>
                          <a:ea typeface="+mn-ea"/>
                          <a:cs typeface="+mn-cs"/>
                        </a:rPr>
                        <a:t>27</a:t>
                      </a:r>
                    </a:p>
                  </a:txBody>
                  <a:tcPr/>
                </a:tc>
                <a:tc>
                  <a:txBody>
                    <a:bodyPr/>
                    <a:lstStyle/>
                    <a:p>
                      <a:pPr fontAlgn="base"/>
                      <a:r>
                        <a:rPr lang="en-US" sz="1200" b="0" i="0" kern="1200" dirty="0">
                          <a:solidFill>
                            <a:schemeClr val="tx1"/>
                          </a:solidFill>
                          <a:effectLst/>
                          <a:latin typeface="+mn-lt"/>
                          <a:ea typeface="+mn-ea"/>
                          <a:cs typeface="+mn-cs"/>
                        </a:rPr>
                        <a:t>28</a:t>
                      </a:r>
                    </a:p>
                  </a:txBody>
                  <a:tcPr>
                    <a:solidFill>
                      <a:schemeClr val="accent6">
                        <a:lumMod val="75000"/>
                        <a:alpha val="20000"/>
                      </a:schemeClr>
                    </a:solidFill>
                  </a:tcPr>
                </a:tc>
                <a:extLst>
                  <a:ext uri="{0D108BD9-81ED-4DB2-BD59-A6C34878D82A}">
                    <a16:rowId xmlns:a16="http://schemas.microsoft.com/office/drawing/2014/main" val="1247748771"/>
                  </a:ext>
                </a:extLst>
              </a:tr>
              <a:tr h="945454">
                <a:tc>
                  <a:txBody>
                    <a:bodyPr/>
                    <a:lstStyle/>
                    <a:p>
                      <a:pPr fontAlgn="base"/>
                      <a:r>
                        <a:rPr lang="en-US" sz="1200" b="0" i="0" kern="1200" dirty="0">
                          <a:solidFill>
                            <a:schemeClr val="tx1"/>
                          </a:solidFill>
                          <a:effectLst/>
                          <a:latin typeface="+mn-lt"/>
                          <a:ea typeface="+mn-ea"/>
                          <a:cs typeface="+mn-cs"/>
                        </a:rPr>
                        <a:t>29</a:t>
                      </a:r>
                    </a:p>
                    <a:p>
                      <a:pPr lvl="0">
                        <a:buNone/>
                      </a:pPr>
                      <a:endParaRPr lang="en-US" sz="1200" b="0" i="0" kern="1200" dirty="0">
                        <a:solidFill>
                          <a:schemeClr val="tx1"/>
                        </a:solidFill>
                        <a:effectLst/>
                        <a:latin typeface="+mn-lt"/>
                        <a:ea typeface="+mn-ea"/>
                        <a:cs typeface="+mn-cs"/>
                      </a:endParaRPr>
                    </a:p>
                  </a:txBody>
                  <a:tcPr>
                    <a:noFill/>
                  </a:tcPr>
                </a:tc>
                <a:tc>
                  <a:txBody>
                    <a:bodyPr/>
                    <a:lstStyle/>
                    <a:p>
                      <a:pPr lvl="0">
                        <a:buNone/>
                      </a:pPr>
                      <a:r>
                        <a:rPr lang="en-US" sz="1200" b="0" i="0" kern="1200" dirty="0">
                          <a:solidFill>
                            <a:schemeClr val="tx1"/>
                          </a:solidFill>
                          <a:effectLst/>
                          <a:latin typeface="+mn-lt"/>
                          <a:ea typeface="+mn-ea"/>
                          <a:cs typeface="+mn-cs"/>
                        </a:rPr>
                        <a:t>30</a:t>
                      </a:r>
                    </a:p>
                    <a:p>
                      <a:pPr lvl="0">
                        <a:buNone/>
                      </a:pPr>
                      <a:endParaRPr lang="en-US" sz="1200" b="0" i="0" kern="1200" dirty="0">
                        <a:solidFill>
                          <a:schemeClr val="tx1"/>
                        </a:solidFill>
                        <a:effectLst/>
                        <a:latin typeface="+mn-lt"/>
                        <a:ea typeface="+mn-ea"/>
                        <a:cs typeface="+mn-cs"/>
                      </a:endParaRPr>
                    </a:p>
                  </a:txBody>
                  <a:tcPr>
                    <a:noFill/>
                  </a:tcPr>
                </a:tc>
                <a:tc>
                  <a:txBody>
                    <a:bodyPr/>
                    <a:lstStyle/>
                    <a:p>
                      <a:pPr fontAlgn="auto"/>
                      <a:r>
                        <a:rPr lang="en-US" sz="1200" b="0" i="0" kern="1200" dirty="0">
                          <a:solidFill>
                            <a:schemeClr val="tx1"/>
                          </a:solidFill>
                          <a:effectLst/>
                          <a:latin typeface="+mn-lt"/>
                          <a:ea typeface="+mn-ea"/>
                          <a:cs typeface="+mn-cs"/>
                        </a:rPr>
                        <a:t>31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noProof="0" dirty="0">
                          <a:solidFill>
                            <a:schemeClr val="tx1"/>
                          </a:solidFill>
                          <a:effectLst/>
                          <a:latin typeface="+mn-lt"/>
                          <a:ea typeface="+mn-ea"/>
                          <a:cs typeface="+mn-cs"/>
                        </a:rPr>
                        <a:t>Financial wellbeing - EB</a:t>
                      </a:r>
                      <a:endParaRPr lang="ro-RO" sz="1200" b="0" i="0" kern="1200" noProof="0" dirty="0">
                        <a:solidFill>
                          <a:schemeClr val="tx1"/>
                        </a:solidFill>
                        <a:effectLst/>
                        <a:latin typeface="+mn-lt"/>
                        <a:ea typeface="+mn-ea"/>
                        <a:cs typeface="+mn-cs"/>
                      </a:endParaRPr>
                    </a:p>
                    <a:p>
                      <a:pPr fontAlgn="auto"/>
                      <a:endParaRPr lang="ro-RO" sz="1200" b="0" i="0" kern="1200" dirty="0">
                        <a:solidFill>
                          <a:schemeClr val="tx1"/>
                        </a:solidFill>
                        <a:effectLst/>
                        <a:latin typeface="+mn-lt"/>
                        <a:ea typeface="+mn-ea"/>
                        <a:cs typeface="+mn-cs"/>
                      </a:endParaRPr>
                    </a:p>
                  </a:txBody>
                  <a:tcPr>
                    <a:noFill/>
                  </a:tcPr>
                </a:tc>
                <a:tc>
                  <a:txBody>
                    <a:bodyPr/>
                    <a:lstStyle/>
                    <a:p>
                      <a:pPr fontAlgn="auto"/>
                      <a:endParaRPr lang="en-US" dirty="0"/>
                    </a:p>
                  </a:txBody>
                  <a:tcPr>
                    <a:noFill/>
                  </a:tcPr>
                </a:tc>
                <a:tc>
                  <a:txBody>
                    <a:bodyPr/>
                    <a:lstStyle/>
                    <a:p>
                      <a:pPr fontAlgn="auto"/>
                      <a:endParaRPr lang="ro-RO" sz="1200" b="0" i="0" kern="1200" dirty="0">
                        <a:solidFill>
                          <a:schemeClr val="tx1"/>
                        </a:solidFill>
                        <a:effectLst/>
                        <a:latin typeface="+mn-lt"/>
                        <a:ea typeface="+mn-ea"/>
                        <a:cs typeface="+mn-cs"/>
                      </a:endParaRPr>
                    </a:p>
                  </a:txBody>
                  <a:tcPr>
                    <a:noFill/>
                  </a:tcPr>
                </a:tc>
                <a:tc>
                  <a:txBody>
                    <a:bodyPr/>
                    <a:lstStyle/>
                    <a:p>
                      <a:pPr fontAlgn="auto"/>
                      <a:endParaRPr lang="ro-RO" sz="1200" b="0" i="0" kern="1200" dirty="0">
                        <a:solidFill>
                          <a:schemeClr val="tx1"/>
                        </a:solidFill>
                        <a:effectLst/>
                        <a:latin typeface="+mn-lt"/>
                        <a:ea typeface="+mn-ea"/>
                        <a:cs typeface="+mn-cs"/>
                      </a:endParaRPr>
                    </a:p>
                  </a:txBody>
                  <a:tcPr>
                    <a:noFill/>
                  </a:tcPr>
                </a:tc>
                <a:tc>
                  <a:txBody>
                    <a:bodyPr/>
                    <a:lstStyle/>
                    <a:p>
                      <a:pPr fontAlgn="auto"/>
                      <a:endParaRPr lang="en-US" sz="1200" b="0" i="0" kern="1200" dirty="0">
                        <a:solidFill>
                          <a:schemeClr val="tx1"/>
                        </a:solidFill>
                        <a:effectLst/>
                        <a:latin typeface="+mn-lt"/>
                        <a:ea typeface="+mn-ea"/>
                        <a:cs typeface="+mn-cs"/>
                      </a:endParaRPr>
                    </a:p>
                  </a:txBody>
                  <a:tcPr>
                    <a:noFill/>
                  </a:tcPr>
                </a:tc>
                <a:extLst>
                  <a:ext uri="{0D108BD9-81ED-4DB2-BD59-A6C34878D82A}">
                    <a16:rowId xmlns:a16="http://schemas.microsoft.com/office/drawing/2014/main" val="3775006276"/>
                  </a:ext>
                </a:extLst>
              </a:tr>
            </a:tbl>
          </a:graphicData>
        </a:graphic>
      </p:graphicFrame>
    </p:spTree>
    <p:extLst>
      <p:ext uri="{BB962C8B-B14F-4D97-AF65-F5344CB8AC3E}">
        <p14:creationId xmlns:p14="http://schemas.microsoft.com/office/powerpoint/2010/main" val="7724089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4284FA4BF600643BA0750819A114ABC" ma:contentTypeVersion="14" ma:contentTypeDescription="Create a new document." ma:contentTypeScope="" ma:versionID="6222707ba84b0aef5f92082fd7fd96a5">
  <xsd:schema xmlns:xsd="http://www.w3.org/2001/XMLSchema" xmlns:xs="http://www.w3.org/2001/XMLSchema" xmlns:p="http://schemas.microsoft.com/office/2006/metadata/properties" xmlns:ns3="8a3aa049-ad11-48f9-abbd-1307056262ec" xmlns:ns4="cf042b0f-fef1-4d8e-b81c-0f9464940658" targetNamespace="http://schemas.microsoft.com/office/2006/metadata/properties" ma:root="true" ma:fieldsID="f7285f036a879cd101c0260f5715aa06" ns3:_="" ns4:_="">
    <xsd:import namespace="8a3aa049-ad11-48f9-abbd-1307056262ec"/>
    <xsd:import namespace="cf042b0f-fef1-4d8e-b81c-0f946494065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3aa049-ad11-48f9-abbd-1307056262e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042b0f-fef1-4d8e-b81c-0f946494065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FC2171-1712-4CA0-8590-44CB30729C98}">
  <ds:schemaRefs>
    <ds:schemaRef ds:uri="http://schemas.openxmlformats.org/package/2006/metadata/core-properties"/>
    <ds:schemaRef ds:uri="http://purl.org/dc/terms/"/>
    <ds:schemaRef ds:uri="http://schemas.microsoft.com/office/2006/metadata/properties"/>
    <ds:schemaRef ds:uri="http://schemas.microsoft.com/office/2006/documentManagement/types"/>
    <ds:schemaRef ds:uri="http://purl.org/dc/elements/1.1/"/>
    <ds:schemaRef ds:uri="http://purl.org/dc/dcmitype/"/>
    <ds:schemaRef ds:uri="http://www.w3.org/XML/1998/namespace"/>
    <ds:schemaRef ds:uri="http://schemas.microsoft.com/office/infopath/2007/PartnerControls"/>
    <ds:schemaRef ds:uri="cf042b0f-fef1-4d8e-b81c-0f9464940658"/>
    <ds:schemaRef ds:uri="8a3aa049-ad11-48f9-abbd-1307056262ec"/>
  </ds:schemaRefs>
</ds:datastoreItem>
</file>

<file path=customXml/itemProps2.xml><?xml version="1.0" encoding="utf-8"?>
<ds:datastoreItem xmlns:ds="http://schemas.openxmlformats.org/officeDocument/2006/customXml" ds:itemID="{C1F6741A-6A10-46DD-A386-734254BA0D80}">
  <ds:schemaRefs>
    <ds:schemaRef ds:uri="8a3aa049-ad11-48f9-abbd-1307056262ec"/>
    <ds:schemaRef ds:uri="cf042b0f-fef1-4d8e-b81c-0f946494065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15E0332-758C-4233-A248-77F93BAABD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1760</TotalTime>
  <Words>1070</Words>
  <Application>Microsoft Office PowerPoint</Application>
  <PresentationFormat>Widescreen</PresentationFormat>
  <Paragraphs>192</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Interpublic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Dumitrescu, Ana (BCH-MRM)</dc:creator>
  <cp:lastModifiedBy>Beckdash, Hiba</cp:lastModifiedBy>
  <cp:revision>140</cp:revision>
  <cp:lastPrinted>2018-10-05T09:30:52Z</cp:lastPrinted>
  <dcterms:created xsi:type="dcterms:W3CDTF">2018-04-30T09:03:05Z</dcterms:created>
  <dcterms:modified xsi:type="dcterms:W3CDTF">2023-04-28T11:15:39Z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0x010100F4284FA4BF600643BA0750819A114ABC</vt:lpwstr>
  </property>
</Properties>
</file>