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80" r:id="rId7"/>
    <p:sldId id="4884" r:id="rId8"/>
    <p:sldId id="4905" r:id="rId9"/>
    <p:sldId id="272" r:id="rId10"/>
    <p:sldId id="262" r:id="rId11"/>
    <p:sldId id="4904" r:id="rId12"/>
    <p:sldId id="4919" r:id="rId13"/>
    <p:sldId id="274" r:id="rId14"/>
    <p:sldId id="4918" r:id="rId15"/>
    <p:sldId id="4897" r:id="rId16"/>
    <p:sldId id="4908" r:id="rId17"/>
    <p:sldId id="4910" r:id="rId18"/>
    <p:sldId id="4911" r:id="rId19"/>
    <p:sldId id="4920" r:id="rId20"/>
    <p:sldId id="4896" r:id="rId21"/>
    <p:sldId id="4917" r:id="rId22"/>
    <p:sldId id="4916"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da, Maria (BCH-MRM)" initials="DM(" lastIdx="9" clrIdx="0">
    <p:extLst>
      <p:ext uri="{19B8F6BF-5375-455C-9EA6-DF929625EA0E}">
        <p15:presenceInfo xmlns:p15="http://schemas.microsoft.com/office/powerpoint/2012/main" userId="S::maria.doda@mrm.com::af72d5ff-5fc7-4a84-8188-3c234f3d5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17A2E0-450E-4720-9C40-D4F53E55D7DF}"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149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62332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83098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6540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17A2E0-450E-4720-9C40-D4F53E55D7DF}"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0528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17A2E0-450E-4720-9C40-D4F53E55D7DF}"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78750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7A2E0-450E-4720-9C40-D4F53E55D7DF}" type="datetimeFigureOut">
              <a:rPr lang="en-US" smtClean="0"/>
              <a:t>5/29/2023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55679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17A2E0-450E-4720-9C40-D4F53E55D7DF}" type="datetimeFigureOut">
              <a:rPr lang="en-US" smtClean="0"/>
              <a:t>5/29/2023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27357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7A2E0-450E-4720-9C40-D4F53E55D7DF}" type="datetimeFigureOut">
              <a:rPr lang="en-US" smtClean="0"/>
              <a:t>5/29/2023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03388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665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8796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7A2E0-450E-4720-9C40-D4F53E55D7DF}" type="datetimeFigureOut">
              <a:rPr lang="en-US" smtClean="0"/>
              <a:t>5/29/2023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488B7-427C-4F16-A250-AC50746EA249}" type="slidenum">
              <a:rPr lang="en-US" smtClean="0"/>
              <a:t>‹#›</a:t>
            </a:fld>
            <a:endParaRPr lang="en-US"/>
          </a:p>
        </p:txBody>
      </p:sp>
    </p:spTree>
    <p:extLst>
      <p:ext uri="{BB962C8B-B14F-4D97-AF65-F5344CB8AC3E}">
        <p14:creationId xmlns:p14="http://schemas.microsoft.com/office/powerpoint/2010/main" val="392210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metlife.ae/financialwellness/money/you-should-talk-about-money-heres-how/"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3FD95-EF3F-644A-9EC3-C0D96E011CDD}"/>
              </a:ext>
            </a:extLst>
          </p:cNvPr>
          <p:cNvPicPr>
            <a:picLocks noChangeAspect="1"/>
          </p:cNvPicPr>
          <p:nvPr/>
        </p:nvPicPr>
        <p:blipFill>
          <a:blip r:embed="rId2"/>
          <a:stretch>
            <a:fillRect/>
          </a:stretch>
        </p:blipFill>
        <p:spPr>
          <a:xfrm>
            <a:off x="0" y="0"/>
            <a:ext cx="12201062" cy="6938962"/>
          </a:xfrm>
          <a:prstGeom prst="rect">
            <a:avLst/>
          </a:prstGeom>
        </p:spPr>
      </p:pic>
      <p:sp>
        <p:nvSpPr>
          <p:cNvPr id="5" name="Title 1">
            <a:extLst>
              <a:ext uri="{FF2B5EF4-FFF2-40B4-BE49-F238E27FC236}">
                <a16:creationId xmlns:a16="http://schemas.microsoft.com/office/drawing/2014/main" id="{9AD1DA6E-F930-F144-A429-2739518F8068}"/>
              </a:ext>
            </a:extLst>
          </p:cNvPr>
          <p:cNvSpPr txBox="1">
            <a:spLocks/>
          </p:cNvSpPr>
          <p:nvPr/>
        </p:nvSpPr>
        <p:spPr>
          <a:xfrm>
            <a:off x="650461" y="698500"/>
            <a:ext cx="4391439" cy="3886199"/>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700" dirty="0">
                <a:solidFill>
                  <a:schemeClr val="bg1"/>
                </a:solidFill>
                <a:latin typeface="Georgia"/>
                <a:ea typeface="Utopia Semibold" charset="0"/>
                <a:cs typeface="Arial"/>
              </a:rPr>
              <a:t>MetLife </a:t>
            </a:r>
            <a:br>
              <a:rPr lang="en-US" sz="7700" dirty="0">
                <a:latin typeface="Georgia" panose="02040502050405020303" pitchFamily="18" charset="0"/>
                <a:ea typeface="Utopia Semibold" charset="0"/>
                <a:cs typeface="Arial" panose="020B0604020202020204" pitchFamily="34" charset="0"/>
              </a:rPr>
            </a:br>
            <a:r>
              <a:rPr lang="en-US" sz="7700" dirty="0">
                <a:solidFill>
                  <a:schemeClr val="bg1"/>
                </a:solidFill>
                <a:latin typeface="Georgia"/>
                <a:ea typeface="Utopia Semibold" charset="0"/>
                <a:cs typeface="Arial"/>
              </a:rPr>
              <a:t>Social</a:t>
            </a:r>
            <a:br>
              <a:rPr lang="en-US" sz="7700" dirty="0">
                <a:latin typeface="Georgia" panose="02040502050405020303" pitchFamily="18" charset="0"/>
                <a:ea typeface="Utopia Semibold" charset="0"/>
                <a:cs typeface="Arial" panose="020B0604020202020204" pitchFamily="34" charset="0"/>
              </a:rPr>
            </a:br>
            <a:r>
              <a:rPr lang="en-US" sz="7700" dirty="0">
                <a:solidFill>
                  <a:schemeClr val="bg1"/>
                </a:solidFill>
                <a:latin typeface="Georgia"/>
                <a:ea typeface="Utopia Semibold" charset="0"/>
                <a:cs typeface="Arial"/>
              </a:rPr>
              <a:t>Matters</a:t>
            </a:r>
            <a:br>
              <a:rPr lang="en-US" sz="7700" dirty="0">
                <a:latin typeface="Georgia" panose="02040502050405020303" pitchFamily="18" charset="0"/>
                <a:ea typeface="Utopia Semibold" charset="0"/>
                <a:cs typeface="Arial" panose="020B0604020202020204" pitchFamily="34" charset="0"/>
              </a:rPr>
            </a:br>
            <a:br>
              <a:rPr lang="en-US" sz="4800" b="1" dirty="0">
                <a:latin typeface="Arial" panose="020B0604020202020204" pitchFamily="34" charset="0"/>
                <a:ea typeface="Utopia Semibold" charset="0"/>
                <a:cs typeface="Arial" panose="020B0604020202020204" pitchFamily="34" charset="0"/>
              </a:rPr>
            </a:br>
            <a:r>
              <a:rPr lang="ro-RO" sz="2400" b="1" dirty="0">
                <a:solidFill>
                  <a:schemeClr val="bg1"/>
                </a:solidFill>
                <a:latin typeface="Arial"/>
                <a:ea typeface="Utopia Semibold" charset="0"/>
                <a:cs typeface="Arial"/>
              </a:rPr>
              <a:t>Content Calendar</a:t>
            </a:r>
            <a:endParaRPr lang="en-US" sz="2400" b="1" dirty="0">
              <a:solidFill>
                <a:schemeClr val="bg1"/>
              </a:solidFill>
              <a:latin typeface="Arial"/>
              <a:ea typeface="Utopia Semibold" charset="0"/>
              <a:cs typeface="Arial"/>
            </a:endParaRPr>
          </a:p>
          <a:p>
            <a:pPr algn="l"/>
            <a:r>
              <a:rPr lang="en-US" sz="2400" b="1" dirty="0">
                <a:solidFill>
                  <a:schemeClr val="bg1"/>
                </a:solidFill>
                <a:latin typeface="Arial"/>
                <a:ea typeface="Utopia Semibold" charset="0"/>
                <a:cs typeface="Arial"/>
              </a:rPr>
              <a:t>June 2023</a:t>
            </a:r>
            <a:endParaRPr lang="en-US" sz="2100" dirty="0">
              <a:solidFill>
                <a:schemeClr val="bg1"/>
              </a:solidFill>
              <a:latin typeface="Arial" panose="020B0604020202020204" pitchFamily="34" charset="0"/>
              <a:ea typeface="Utopia Semibold" charset="0"/>
              <a:cs typeface="Arial" panose="020B0604020202020204" pitchFamily="34" charset="0"/>
            </a:endParaRPr>
          </a:p>
        </p:txBody>
      </p:sp>
    </p:spTree>
    <p:extLst>
      <p:ext uri="{BB962C8B-B14F-4D97-AF65-F5344CB8AC3E}">
        <p14:creationId xmlns:p14="http://schemas.microsoft.com/office/powerpoint/2010/main" val="257150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04"/>
            <a:ext cx="12191999" cy="6933808"/>
          </a:xfrm>
          <a:prstGeom prst="rect">
            <a:avLst/>
          </a:prstGeom>
        </p:spPr>
      </p:pic>
      <p:sp>
        <p:nvSpPr>
          <p:cNvPr id="3" name="Subtitle 2"/>
          <p:cNvSpPr>
            <a:spLocks noGrp="1"/>
          </p:cNvSpPr>
          <p:nvPr>
            <p:ph type="subTitle" idx="1"/>
          </p:nvPr>
        </p:nvSpPr>
        <p:spPr>
          <a:xfrm>
            <a:off x="7564582" y="3059349"/>
            <a:ext cx="3865122" cy="1641028"/>
          </a:xfrm>
        </p:spPr>
        <p:txBody>
          <a:bodyPr>
            <a:noAutofit/>
          </a:bodyPr>
          <a:lstStyle/>
          <a:p>
            <a:pPr algn="r"/>
            <a:r>
              <a:rPr lang="ro-RO" sz="4000">
                <a:solidFill>
                  <a:schemeClr val="tx1">
                    <a:lumMod val="50000"/>
                    <a:lumOff val="50000"/>
                  </a:schemeClr>
                </a:solidFill>
                <a:latin typeface="Georgia" panose="02040502050405020303" pitchFamily="18" charset="0"/>
                <a:ea typeface="MetLife Circular Normal" charset="0"/>
                <a:cs typeface="MetLife Circular Normal" charset="0"/>
              </a:rPr>
              <a:t>LinkedIn posts</a:t>
            </a:r>
            <a:endParaRPr lang="en-US" sz="4000">
              <a:solidFill>
                <a:schemeClr val="tx1">
                  <a:lumMod val="50000"/>
                  <a:lumOff val="50000"/>
                </a:schemeClr>
              </a:solidFill>
              <a:latin typeface="Georgia" panose="02040502050405020303" pitchFamily="18" charset="0"/>
              <a:ea typeface="MetLife Circular Normal" charset="0"/>
              <a:cs typeface="MetLife Circular Normal" charset="0"/>
            </a:endParaRPr>
          </a:p>
        </p:txBody>
      </p:sp>
    </p:spTree>
    <p:extLst>
      <p:ext uri="{BB962C8B-B14F-4D97-AF65-F5344CB8AC3E}">
        <p14:creationId xmlns:p14="http://schemas.microsoft.com/office/powerpoint/2010/main" val="48411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graphicFrame>
        <p:nvGraphicFramePr>
          <p:cNvPr id="7" name="Table 6">
            <a:extLst>
              <a:ext uri="{FF2B5EF4-FFF2-40B4-BE49-F238E27FC236}">
                <a16:creationId xmlns:a16="http://schemas.microsoft.com/office/drawing/2014/main" id="{E8B5DEF4-5174-3205-1844-782404C2DC36}"/>
              </a:ext>
            </a:extLst>
          </p:cNvPr>
          <p:cNvGraphicFramePr>
            <a:graphicFrameLocks noGrp="1"/>
          </p:cNvGraphicFramePr>
          <p:nvPr>
            <p:extLst>
              <p:ext uri="{D42A27DB-BD31-4B8C-83A1-F6EECF244321}">
                <p14:modId xmlns:p14="http://schemas.microsoft.com/office/powerpoint/2010/main" val="3333992356"/>
              </p:ext>
            </p:extLst>
          </p:nvPr>
        </p:nvGraphicFramePr>
        <p:xfrm>
          <a:off x="702590" y="264655"/>
          <a:ext cx="10786818" cy="5730792"/>
        </p:xfrm>
        <a:graphic>
          <a:graphicData uri="http://schemas.openxmlformats.org/drawingml/2006/table">
            <a:tbl>
              <a:tblPr firstRow="1" bandRow="1">
                <a:tableStyleId>{E8B1032C-EA38-4F05-BA0D-38AFFFC7BED3}</a:tableStyleId>
              </a:tblPr>
              <a:tblGrid>
                <a:gridCol w="1540974">
                  <a:extLst>
                    <a:ext uri="{9D8B030D-6E8A-4147-A177-3AD203B41FA5}">
                      <a16:colId xmlns:a16="http://schemas.microsoft.com/office/drawing/2014/main" val="1056261598"/>
                    </a:ext>
                  </a:extLst>
                </a:gridCol>
                <a:gridCol w="1540974">
                  <a:extLst>
                    <a:ext uri="{9D8B030D-6E8A-4147-A177-3AD203B41FA5}">
                      <a16:colId xmlns:a16="http://schemas.microsoft.com/office/drawing/2014/main" val="1911662230"/>
                    </a:ext>
                  </a:extLst>
                </a:gridCol>
                <a:gridCol w="1540974">
                  <a:extLst>
                    <a:ext uri="{9D8B030D-6E8A-4147-A177-3AD203B41FA5}">
                      <a16:colId xmlns:a16="http://schemas.microsoft.com/office/drawing/2014/main" val="3886948948"/>
                    </a:ext>
                  </a:extLst>
                </a:gridCol>
                <a:gridCol w="1540974">
                  <a:extLst>
                    <a:ext uri="{9D8B030D-6E8A-4147-A177-3AD203B41FA5}">
                      <a16:colId xmlns:a16="http://schemas.microsoft.com/office/drawing/2014/main" val="1658580128"/>
                    </a:ext>
                  </a:extLst>
                </a:gridCol>
                <a:gridCol w="1540974">
                  <a:extLst>
                    <a:ext uri="{9D8B030D-6E8A-4147-A177-3AD203B41FA5}">
                      <a16:colId xmlns:a16="http://schemas.microsoft.com/office/drawing/2014/main" val="1424071072"/>
                    </a:ext>
                  </a:extLst>
                </a:gridCol>
                <a:gridCol w="1540974">
                  <a:extLst>
                    <a:ext uri="{9D8B030D-6E8A-4147-A177-3AD203B41FA5}">
                      <a16:colId xmlns:a16="http://schemas.microsoft.com/office/drawing/2014/main" val="3769870897"/>
                    </a:ext>
                  </a:extLst>
                </a:gridCol>
                <a:gridCol w="1540974">
                  <a:extLst>
                    <a:ext uri="{9D8B030D-6E8A-4147-A177-3AD203B41FA5}">
                      <a16:colId xmlns:a16="http://schemas.microsoft.com/office/drawing/2014/main" val="505635739"/>
                    </a:ext>
                  </a:extLst>
                </a:gridCol>
              </a:tblGrid>
              <a:tr h="938506">
                <a:tc gridSpan="7">
                  <a:txBody>
                    <a:bodyPr/>
                    <a:lstStyle/>
                    <a:p>
                      <a:pPr algn="ctr" fontAlgn="base"/>
                      <a:r>
                        <a:rPr lang="en-US" sz="3600" dirty="0">
                          <a:effectLst/>
                        </a:rPr>
                        <a:t>June</a:t>
                      </a:r>
                      <a:r>
                        <a:rPr lang="ro-RO" sz="3600" dirty="0">
                          <a:effectLst/>
                        </a:rPr>
                        <a:t> 202</a:t>
                      </a:r>
                      <a:r>
                        <a:rPr lang="en-US" sz="3600" dirty="0">
                          <a:effectLst/>
                        </a:rPr>
                        <a:t>3</a:t>
                      </a:r>
                      <a:r>
                        <a:rPr lang="ro-RO" sz="3600" dirty="0">
                          <a:effectLst/>
                        </a:rPr>
                        <a:t>​ FACEBOOK – Social Selling</a:t>
                      </a:r>
                    </a:p>
                  </a:txBody>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868990496"/>
                  </a:ext>
                </a:extLst>
              </a:tr>
              <a:tr h="384091">
                <a:tc>
                  <a:txBody>
                    <a:bodyPr/>
                    <a:lstStyle/>
                    <a:p>
                      <a:pPr algn="ctr" fontAlgn="base"/>
                      <a:r>
                        <a:rPr lang="en-US" sz="1200">
                          <a:effectLst/>
                        </a:rPr>
                        <a:t>Monday</a:t>
                      </a:r>
                    </a:p>
                  </a:txBody>
                  <a:tcPr/>
                </a:tc>
                <a:tc>
                  <a:txBody>
                    <a:bodyPr/>
                    <a:lstStyle/>
                    <a:p>
                      <a:pPr algn="ctr" fontAlgn="base"/>
                      <a:r>
                        <a:rPr lang="en-US" sz="1200">
                          <a:effectLst/>
                        </a:rPr>
                        <a:t>Tuesday</a:t>
                      </a:r>
                    </a:p>
                  </a:txBody>
                  <a:tcPr/>
                </a:tc>
                <a:tc>
                  <a:txBody>
                    <a:bodyPr/>
                    <a:lstStyle/>
                    <a:p>
                      <a:pPr algn="ctr" fontAlgn="base"/>
                      <a:r>
                        <a:rPr lang="en-US" sz="1200">
                          <a:effectLst/>
                        </a:rPr>
                        <a:t>Wednesday</a:t>
                      </a:r>
                    </a:p>
                  </a:txBody>
                  <a:tcPr/>
                </a:tc>
                <a:tc>
                  <a:txBody>
                    <a:bodyPr/>
                    <a:lstStyle/>
                    <a:p>
                      <a:pPr algn="ctr" fontAlgn="base"/>
                      <a:r>
                        <a:rPr lang="en-US" sz="1200">
                          <a:effectLst/>
                        </a:rPr>
                        <a:t>Thursday</a:t>
                      </a:r>
                    </a:p>
                  </a:txBody>
                  <a:tcPr/>
                </a:tc>
                <a:tc>
                  <a:txBody>
                    <a:bodyPr/>
                    <a:lstStyle/>
                    <a:p>
                      <a:pPr algn="ctr" fontAlgn="base"/>
                      <a:r>
                        <a:rPr lang="en-US" sz="1200">
                          <a:effectLst/>
                        </a:rPr>
                        <a:t>Friday</a:t>
                      </a:r>
                    </a:p>
                  </a:txBody>
                  <a:tcPr/>
                </a:tc>
                <a:tc>
                  <a:txBody>
                    <a:bodyPr/>
                    <a:lstStyle/>
                    <a:p>
                      <a:pPr lvl="0" algn="ctr">
                        <a:buNone/>
                      </a:pPr>
                      <a:r>
                        <a:rPr lang="en-US" sz="1200">
                          <a:effectLst/>
                        </a:rPr>
                        <a:t>Saturday</a:t>
                      </a:r>
                    </a:p>
                  </a:txBody>
                  <a:tcPr/>
                </a:tc>
                <a:tc>
                  <a:txBody>
                    <a:bodyPr/>
                    <a:lstStyle/>
                    <a:p>
                      <a:pPr algn="ctr" fontAlgn="base"/>
                      <a:r>
                        <a:rPr lang="en-US" sz="1200">
                          <a:effectLst/>
                        </a:rPr>
                        <a:t>Sunday</a:t>
                      </a:r>
                    </a:p>
                  </a:txBody>
                  <a:tcPr/>
                </a:tc>
                <a:extLst>
                  <a:ext uri="{0D108BD9-81ED-4DB2-BD59-A6C34878D82A}">
                    <a16:rowId xmlns:a16="http://schemas.microsoft.com/office/drawing/2014/main" val="65026113"/>
                  </a:ext>
                </a:extLst>
              </a:tr>
              <a:tr h="664774">
                <a:tc>
                  <a:txBody>
                    <a:bodyPr/>
                    <a:lstStyle/>
                    <a:p>
                      <a:pPr fontAlgn="base"/>
                      <a:endParaRPr lang="ro-RO" sz="1200" b="0" i="0" dirty="0">
                        <a:effectLst/>
                      </a:endParaRPr>
                    </a:p>
                  </a:txBody>
                  <a:tcPr>
                    <a:solidFill>
                      <a:schemeClr val="bg1"/>
                    </a:solidFill>
                  </a:tcPr>
                </a:tc>
                <a:tc>
                  <a:txBody>
                    <a:bodyPr/>
                    <a:lstStyle/>
                    <a:p>
                      <a:pPr marL="0" algn="l" defTabSz="914400" rtl="0" eaLnBrk="1" fontAlgn="base" latinLnBrk="0" hangingPunct="1"/>
                      <a:endParaRPr lang="ro-RO" sz="1200" b="0" i="0" dirty="0">
                        <a:effectLst/>
                      </a:endParaRPr>
                    </a:p>
                  </a:txBody>
                  <a:tcPr>
                    <a:solidFill>
                      <a:schemeClr val="bg1"/>
                    </a:solidFill>
                  </a:tcPr>
                </a:tc>
                <a:tc>
                  <a:txBody>
                    <a:bodyPr/>
                    <a:lstStyle/>
                    <a:p>
                      <a:pPr marL="0" algn="l" defTabSz="914400" rtl="0" eaLnBrk="1" fontAlgn="base" latinLnBrk="0" hangingPunct="1"/>
                      <a:endParaRPr lang="en-US" sz="1200" b="0" i="0" dirty="0">
                        <a:effectLst/>
                      </a:endParaRPr>
                    </a:p>
                  </a:txBody>
                  <a:tcPr>
                    <a:solidFill>
                      <a:schemeClr val="bg1"/>
                    </a:solidFill>
                  </a:tcPr>
                </a:tc>
                <a:tc>
                  <a:txBody>
                    <a:bodyPr/>
                    <a:lstStyle/>
                    <a:p>
                      <a:pPr fontAlgn="base"/>
                      <a:r>
                        <a:rPr lang="en-US" sz="1200" b="0" i="0" dirty="0">
                          <a:effectLst/>
                        </a:rPr>
                        <a:t>1</a:t>
                      </a:r>
                    </a:p>
                    <a:p>
                      <a:pPr fontAlgn="base"/>
                      <a:r>
                        <a:rPr lang="en-US" sz="1200" b="0" i="0" dirty="0">
                          <a:effectLst/>
                        </a:rPr>
                        <a:t>A&amp;H solutions</a:t>
                      </a:r>
                    </a:p>
                  </a:txBody>
                  <a:tcPr>
                    <a:solidFill>
                      <a:schemeClr val="bg1"/>
                    </a:solidFill>
                  </a:tcPr>
                </a:tc>
                <a:tc>
                  <a:txBody>
                    <a:bodyPr/>
                    <a:lstStyle/>
                    <a:p>
                      <a:pPr fontAlgn="base"/>
                      <a:r>
                        <a:rPr lang="en-US" sz="1200" b="0" i="0" dirty="0">
                          <a:effectLst/>
                        </a:rPr>
                        <a:t>2</a:t>
                      </a:r>
                    </a:p>
                  </a:txBody>
                  <a:tcPr>
                    <a:solidFill>
                      <a:schemeClr val="bg1"/>
                    </a:solidFill>
                  </a:tcPr>
                </a:tc>
                <a:tc>
                  <a:txBody>
                    <a:bodyPr/>
                    <a:lstStyle/>
                    <a:p>
                      <a:pPr fontAlgn="base"/>
                      <a:r>
                        <a:rPr lang="en-US" sz="1200" b="0" i="0" dirty="0">
                          <a:effectLst/>
                        </a:rPr>
                        <a:t>3</a:t>
                      </a:r>
                    </a:p>
                  </a:txBody>
                  <a:tcPr>
                    <a:solidFill>
                      <a:schemeClr val="bg1"/>
                    </a:solidFill>
                  </a:tcPr>
                </a:tc>
                <a:tc>
                  <a:txBody>
                    <a:bodyPr/>
                    <a:lstStyle/>
                    <a:p>
                      <a:pPr fontAlgn="base"/>
                      <a:r>
                        <a:rPr lang="en-US" sz="1200" b="0" i="0" dirty="0">
                          <a:effectLst/>
                        </a:rPr>
                        <a:t>4</a:t>
                      </a:r>
                    </a:p>
                  </a:txBody>
                  <a:tcPr>
                    <a:solidFill>
                      <a:schemeClr val="bg1"/>
                    </a:solidFill>
                  </a:tcPr>
                </a:tc>
                <a:extLst>
                  <a:ext uri="{0D108BD9-81ED-4DB2-BD59-A6C34878D82A}">
                    <a16:rowId xmlns:a16="http://schemas.microsoft.com/office/drawing/2014/main" val="2105150800"/>
                  </a:ext>
                </a:extLst>
              </a:tr>
              <a:tr h="815390">
                <a:tc>
                  <a:txBody>
                    <a:bodyPr/>
                    <a:lstStyle/>
                    <a:p>
                      <a:pPr marL="0" algn="l" defTabSz="914400" rtl="0" eaLnBrk="1" fontAlgn="base" latinLnBrk="0" hangingPunct="1"/>
                      <a:r>
                        <a:rPr lang="en-US" sz="1200" b="0" i="0" kern="1200" dirty="0">
                          <a:solidFill>
                            <a:schemeClr val="tx1"/>
                          </a:solidFill>
                          <a:effectLst/>
                          <a:latin typeface="+mn-lt"/>
                          <a:ea typeface="+mn-ea"/>
                          <a:cs typeface="+mn-cs"/>
                        </a:rPr>
                        <a:t>5</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Poll 1</a:t>
                      </a:r>
                    </a:p>
                    <a:p>
                      <a:pPr marL="0" algn="l" defTabSz="914400" rtl="0" eaLnBrk="1" fontAlgn="base" latinLnBrk="0" hangingPunct="1"/>
                      <a:endParaRPr lang="en-US" sz="1200" b="0" i="0" kern="1200" dirty="0">
                        <a:solidFill>
                          <a:schemeClr val="tx1"/>
                        </a:solidFill>
                        <a:effectLst/>
                        <a:latin typeface="+mn-lt"/>
                        <a:ea typeface="+mn-ea"/>
                        <a:cs typeface="+mn-cs"/>
                      </a:endParaRPr>
                    </a:p>
                  </a:txBody>
                  <a:tcPr>
                    <a:solidFill>
                      <a:srgbClr val="E2F0D9"/>
                    </a:solidFill>
                  </a:tcPr>
                </a:tc>
                <a:tc>
                  <a:txBody>
                    <a:bodyPr/>
                    <a:lstStyle/>
                    <a:p>
                      <a:pPr marL="0" algn="l" defTabSz="914400" rtl="0" eaLnBrk="1" fontAlgn="base" latinLnBrk="0" hangingPunct="1"/>
                      <a:r>
                        <a:rPr lang="en-US" sz="1200" b="0" i="0" kern="1200" dirty="0">
                          <a:solidFill>
                            <a:schemeClr val="tx1"/>
                          </a:solidFill>
                          <a:effectLst/>
                          <a:latin typeface="+mn-lt"/>
                          <a:ea typeface="+mn-ea"/>
                          <a:cs typeface="+mn-cs"/>
                        </a:rPr>
                        <a:t>6</a:t>
                      </a:r>
                    </a:p>
                  </a:txBody>
                  <a:tcPr>
                    <a:solidFill>
                      <a:srgbClr val="E2F0D9"/>
                    </a:solidFill>
                  </a:tcPr>
                </a:tc>
                <a:tc>
                  <a:txBody>
                    <a:bodyPr/>
                    <a:lstStyle/>
                    <a:p>
                      <a:pPr marL="0" algn="l" defTabSz="914400" rtl="0" eaLnBrk="1" fontAlgn="base" latinLnBrk="0" hangingPunct="1"/>
                      <a:r>
                        <a:rPr lang="en-US" sz="1200" b="0" i="0" kern="1200" dirty="0">
                          <a:solidFill>
                            <a:schemeClr val="tx1"/>
                          </a:solidFill>
                          <a:effectLst/>
                          <a:latin typeface="+mn-lt"/>
                          <a:ea typeface="+mn-ea"/>
                          <a:cs typeface="+mn-cs"/>
                        </a:rPr>
                        <a:t>7</a:t>
                      </a:r>
                    </a:p>
                  </a:txBody>
                  <a:tcPr>
                    <a:solidFill>
                      <a:srgbClr val="E2F0D9"/>
                    </a:solidFill>
                  </a:tcPr>
                </a:tc>
                <a:tc>
                  <a:txBody>
                    <a:bodyPr/>
                    <a:lstStyle/>
                    <a:p>
                      <a:pPr marL="0" algn="l" rtl="0" eaLnBrk="1" fontAlgn="base" latinLnBrk="0" hangingPunct="1"/>
                      <a:r>
                        <a:rPr lang="en-US" sz="1200" b="0" i="0" kern="1200" dirty="0">
                          <a:solidFill>
                            <a:schemeClr val="tx1"/>
                          </a:solidFill>
                          <a:effectLst/>
                          <a:latin typeface="+mn-lt"/>
                          <a:ea typeface="+mn-ea"/>
                          <a:cs typeface="+mn-cs"/>
                        </a:rPr>
                        <a:t>8</a:t>
                      </a:r>
                    </a:p>
                    <a:p>
                      <a:pPr marL="0" algn="l" rtl="0" eaLnBrk="1" fontAlgn="base" latinLnBrk="0" hangingPunct="1"/>
                      <a:r>
                        <a:rPr lang="en-US" sz="1200" b="0" i="0" kern="1200" dirty="0">
                          <a:solidFill>
                            <a:schemeClr val="tx1"/>
                          </a:solidFill>
                          <a:effectLst/>
                          <a:latin typeface="+mn-lt"/>
                          <a:ea typeface="+mn-ea"/>
                          <a:cs typeface="+mn-cs"/>
                        </a:rPr>
                        <a:t>Retirement planning</a:t>
                      </a:r>
                    </a:p>
                  </a:txBody>
                  <a:tcPr>
                    <a:solidFill>
                      <a:srgbClr val="E2F0D9"/>
                    </a:solidFill>
                  </a:tcPr>
                </a:tc>
                <a:tc>
                  <a:txBody>
                    <a:bodyPr/>
                    <a:lstStyle/>
                    <a:p>
                      <a:pPr fontAlgn="base"/>
                      <a:r>
                        <a:rPr lang="en-US" sz="1200" b="0" i="0" dirty="0">
                          <a:effectLst/>
                        </a:rPr>
                        <a:t>9</a:t>
                      </a:r>
                    </a:p>
                  </a:txBody>
                  <a:tcPr>
                    <a:solidFill>
                      <a:srgbClr val="E2F0D9"/>
                    </a:solidFill>
                  </a:tcPr>
                </a:tc>
                <a:tc>
                  <a:txBody>
                    <a:bodyPr/>
                    <a:lstStyle/>
                    <a:p>
                      <a:pPr fontAlgn="base"/>
                      <a:r>
                        <a:rPr lang="en-US" sz="1200" b="0" i="0" kern="1200" dirty="0">
                          <a:solidFill>
                            <a:schemeClr val="tx1"/>
                          </a:solidFill>
                          <a:effectLst/>
                          <a:latin typeface="+mn-lt"/>
                          <a:ea typeface="+mn-ea"/>
                          <a:cs typeface="+mn-cs"/>
                        </a:rPr>
                        <a:t>10</a:t>
                      </a:r>
                    </a:p>
                  </a:txBody>
                  <a:tcPr>
                    <a:solidFill>
                      <a:srgbClr val="E2F0D9"/>
                    </a:solidFill>
                  </a:tcPr>
                </a:tc>
                <a:tc>
                  <a:txBody>
                    <a:bodyPr/>
                    <a:lstStyle/>
                    <a:p>
                      <a:pPr lvl="0">
                        <a:buNone/>
                      </a:pPr>
                      <a:r>
                        <a:rPr lang="en-US" sz="1200" b="0" i="0" kern="1200" noProof="0" dirty="0">
                          <a:solidFill>
                            <a:schemeClr val="tx1"/>
                          </a:solidFill>
                          <a:effectLst/>
                          <a:latin typeface="+mn-lt"/>
                          <a:ea typeface="+mn-ea"/>
                          <a:cs typeface="+mn-cs"/>
                        </a:rPr>
                        <a:t>11</a:t>
                      </a:r>
                    </a:p>
                  </a:txBody>
                  <a:tcPr/>
                </a:tc>
                <a:extLst>
                  <a:ext uri="{0D108BD9-81ED-4DB2-BD59-A6C34878D82A}">
                    <a16:rowId xmlns:a16="http://schemas.microsoft.com/office/drawing/2014/main" val="1929781804"/>
                  </a:ext>
                </a:extLst>
              </a:tr>
              <a:tr h="1010102">
                <a:tc>
                  <a:txBody>
                    <a:bodyPr/>
                    <a:lstStyle/>
                    <a:p>
                      <a:pPr fontAlgn="base"/>
                      <a:r>
                        <a:rPr lang="en-US" sz="1200" b="0" i="0" kern="1200" dirty="0">
                          <a:solidFill>
                            <a:schemeClr val="tx1"/>
                          </a:solidFill>
                          <a:effectLst/>
                          <a:latin typeface="+mn-lt"/>
                          <a:ea typeface="+mn-ea"/>
                          <a:cs typeface="+mn-cs"/>
                        </a:rPr>
                        <a:t>12</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13</a:t>
                      </a:r>
                    </a:p>
                  </a:txBody>
                  <a:tcPr>
                    <a:solidFill>
                      <a:schemeClr val="bg1"/>
                    </a:solidFill>
                  </a:tcPr>
                </a:tc>
                <a:tc>
                  <a:txBody>
                    <a:bodyPr/>
                    <a:lstStyle/>
                    <a:p>
                      <a:pPr lvl="0">
                        <a:buNone/>
                      </a:pPr>
                      <a:r>
                        <a:rPr lang="en-US" sz="1200" b="0" i="0" kern="1200" dirty="0">
                          <a:solidFill>
                            <a:schemeClr val="tx1"/>
                          </a:solidFill>
                          <a:effectLst/>
                          <a:latin typeface="+mn-lt"/>
                          <a:ea typeface="+mn-ea"/>
                          <a:cs typeface="+mn-cs"/>
                        </a:rPr>
                        <a:t>14</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15</a:t>
                      </a:r>
                    </a:p>
                    <a:p>
                      <a:pPr fontAlgn="base"/>
                      <a:r>
                        <a:rPr lang="en-US" sz="1200" b="0" i="0" kern="1200" dirty="0">
                          <a:solidFill>
                            <a:schemeClr val="tx1"/>
                          </a:solidFill>
                          <a:effectLst/>
                          <a:latin typeface="+mn-lt"/>
                          <a:ea typeface="+mn-ea"/>
                          <a:cs typeface="+mn-cs"/>
                        </a:rPr>
                        <a:t>Poll 2</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16</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17</a:t>
                      </a:r>
                    </a:p>
                  </a:txBody>
                  <a:tcPr>
                    <a:solidFill>
                      <a:schemeClr val="bg1"/>
                    </a:solidFill>
                  </a:tcPr>
                </a:tc>
                <a:tc>
                  <a:txBody>
                    <a:bodyPr/>
                    <a:lstStyle/>
                    <a:p>
                      <a:pPr lvl="0">
                        <a:buNone/>
                      </a:pPr>
                      <a:r>
                        <a:rPr lang="en-US" sz="1200" b="0" i="0" kern="1200" dirty="0">
                          <a:solidFill>
                            <a:schemeClr val="tx1"/>
                          </a:solidFill>
                          <a:effectLst/>
                          <a:latin typeface="+mn-lt"/>
                          <a:ea typeface="+mn-ea"/>
                          <a:cs typeface="+mn-cs"/>
                        </a:rPr>
                        <a:t>18</a:t>
                      </a:r>
                    </a:p>
                  </a:txBody>
                  <a:tcPr>
                    <a:solidFill>
                      <a:schemeClr val="bg1"/>
                    </a:solidFill>
                  </a:tcPr>
                </a:tc>
                <a:extLst>
                  <a:ext uri="{0D108BD9-81ED-4DB2-BD59-A6C34878D82A}">
                    <a16:rowId xmlns:a16="http://schemas.microsoft.com/office/drawing/2014/main" val="878657719"/>
                  </a:ext>
                </a:extLst>
              </a:tr>
              <a:tr h="972475">
                <a:tc>
                  <a:txBody>
                    <a:bodyPr/>
                    <a:lstStyle/>
                    <a:p>
                      <a:pPr fontAlgn="base"/>
                      <a:r>
                        <a:rPr lang="en-US" sz="1200" b="0" i="0" kern="1200" dirty="0">
                          <a:solidFill>
                            <a:schemeClr val="tx1"/>
                          </a:solidFill>
                          <a:effectLst/>
                          <a:latin typeface="+mn-lt"/>
                          <a:ea typeface="+mn-ea"/>
                          <a:cs typeface="+mn-cs"/>
                        </a:rPr>
                        <a:t>19</a:t>
                      </a: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20</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Life insurance</a:t>
                      </a:r>
                    </a:p>
                    <a:p>
                      <a:pPr fontAlgn="base"/>
                      <a:endParaRPr lang="en-US" sz="1200" b="0" i="0" kern="1200" dirty="0">
                        <a:solidFill>
                          <a:schemeClr val="tx1"/>
                        </a:solidFill>
                        <a:effectLst/>
                        <a:latin typeface="+mn-lt"/>
                        <a:ea typeface="+mn-ea"/>
                        <a:cs typeface="+mn-cs"/>
                      </a:endParaRP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21</a:t>
                      </a: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22</a:t>
                      </a:r>
                    </a:p>
                  </a:txBody>
                  <a:tcPr>
                    <a:solidFill>
                      <a:srgbClr val="E2EFDA"/>
                    </a:solidFill>
                  </a:tcPr>
                </a:tc>
                <a:tc>
                  <a:txBody>
                    <a:bodyPr/>
                    <a:lstStyle/>
                    <a:p>
                      <a:pPr lvl="0">
                        <a:buNone/>
                      </a:pPr>
                      <a:r>
                        <a:rPr lang="en-US" sz="1200" b="0" i="0" kern="1200" dirty="0">
                          <a:solidFill>
                            <a:schemeClr val="tx1"/>
                          </a:solidFill>
                          <a:effectLst/>
                          <a:latin typeface="+mn-lt"/>
                          <a:ea typeface="+mn-ea"/>
                          <a:cs typeface="+mn-cs"/>
                        </a:rPr>
                        <a:t>23</a:t>
                      </a:r>
                    </a:p>
                    <a:p>
                      <a:pPr lvl="0">
                        <a:buNone/>
                      </a:pPr>
                      <a:r>
                        <a:rPr lang="en-US" sz="1200" b="0" i="0" kern="1200" dirty="0">
                          <a:solidFill>
                            <a:schemeClr val="tx1"/>
                          </a:solidFill>
                          <a:effectLst/>
                          <a:latin typeface="+mn-lt"/>
                          <a:ea typeface="+mn-ea"/>
                          <a:cs typeface="+mn-cs"/>
                        </a:rPr>
                        <a:t>Poll 2</a:t>
                      </a:r>
                    </a:p>
                  </a:txBody>
                  <a:tcPr>
                    <a:solidFill>
                      <a:schemeClr val="accent6">
                        <a:lumMod val="20000"/>
                        <a:lumOff val="80000"/>
                      </a:schemeClr>
                    </a:solidFill>
                  </a:tcPr>
                </a:tc>
                <a:tc>
                  <a:txBody>
                    <a:bodyPr/>
                    <a:lstStyle/>
                    <a:p>
                      <a:pPr fontAlgn="base"/>
                      <a:r>
                        <a:rPr lang="en-US" sz="1200" b="0" i="0" kern="1200" dirty="0">
                          <a:solidFill>
                            <a:schemeClr val="tx1"/>
                          </a:solidFill>
                          <a:effectLst/>
                          <a:latin typeface="+mn-lt"/>
                          <a:ea typeface="+mn-ea"/>
                          <a:cs typeface="+mn-cs"/>
                        </a:rPr>
                        <a:t>24</a:t>
                      </a:r>
                    </a:p>
                  </a:txBody>
                  <a:tcPr/>
                </a:tc>
                <a:tc>
                  <a:txBody>
                    <a:bodyPr/>
                    <a:lstStyle/>
                    <a:p>
                      <a:pPr fontAlgn="base"/>
                      <a:r>
                        <a:rPr lang="en-US" sz="1200" b="0" i="0" kern="1200" dirty="0">
                          <a:solidFill>
                            <a:schemeClr val="tx1"/>
                          </a:solidFill>
                          <a:effectLst/>
                          <a:latin typeface="+mn-lt"/>
                          <a:ea typeface="+mn-ea"/>
                          <a:cs typeface="+mn-cs"/>
                        </a:rPr>
                        <a:t>25</a:t>
                      </a:r>
                    </a:p>
                  </a:txBody>
                  <a:tcPr>
                    <a:solidFill>
                      <a:schemeClr val="accent6">
                        <a:lumMod val="75000"/>
                        <a:alpha val="20000"/>
                      </a:schemeClr>
                    </a:solidFill>
                  </a:tcPr>
                </a:tc>
                <a:extLst>
                  <a:ext uri="{0D108BD9-81ED-4DB2-BD59-A6C34878D82A}">
                    <a16:rowId xmlns:a16="http://schemas.microsoft.com/office/drawing/2014/main" val="1247748771"/>
                  </a:ext>
                </a:extLst>
              </a:tr>
              <a:tr h="945454">
                <a:tc>
                  <a:txBody>
                    <a:bodyPr/>
                    <a:lstStyle/>
                    <a:p>
                      <a:pPr lvl="0">
                        <a:buNone/>
                      </a:pPr>
                      <a:r>
                        <a:rPr lang="en-US" sz="1200" b="0" i="0" kern="1200" dirty="0">
                          <a:solidFill>
                            <a:schemeClr val="tx1"/>
                          </a:solidFill>
                          <a:effectLst/>
                          <a:latin typeface="+mn-lt"/>
                          <a:ea typeface="+mn-ea"/>
                          <a:cs typeface="+mn-cs"/>
                        </a:rPr>
                        <a:t>26</a:t>
                      </a:r>
                    </a:p>
                  </a:txBody>
                  <a:tcPr>
                    <a:noFill/>
                  </a:tcPr>
                </a:tc>
                <a:tc>
                  <a:txBody>
                    <a:bodyPr/>
                    <a:lstStyle/>
                    <a:p>
                      <a:pPr lvl="0">
                        <a:buNone/>
                      </a:pPr>
                      <a:r>
                        <a:rPr lang="en-US" sz="1200" b="0" i="0" kern="1200" dirty="0">
                          <a:solidFill>
                            <a:schemeClr val="tx1"/>
                          </a:solidFill>
                          <a:effectLst/>
                          <a:latin typeface="+mn-lt"/>
                          <a:ea typeface="+mn-ea"/>
                          <a:cs typeface="+mn-cs"/>
                        </a:rPr>
                        <a:t>27</a:t>
                      </a:r>
                    </a:p>
                  </a:txBody>
                  <a:tcPr>
                    <a:noFill/>
                  </a:tcPr>
                </a:tc>
                <a:tc>
                  <a:txBody>
                    <a:bodyPr/>
                    <a:lstStyle/>
                    <a:p>
                      <a:pPr fontAlgn="auto"/>
                      <a:r>
                        <a:rPr lang="en-US" sz="1200" b="0" i="0" kern="1200" dirty="0">
                          <a:solidFill>
                            <a:schemeClr val="tx1"/>
                          </a:solidFill>
                          <a:effectLst/>
                          <a:latin typeface="+mn-lt"/>
                          <a:ea typeface="+mn-ea"/>
                          <a:cs typeface="+mn-cs"/>
                        </a:rPr>
                        <a:t>28</a:t>
                      </a:r>
                      <a:endParaRPr lang="ro-RO" sz="1200" b="0" i="0" kern="1200" dirty="0">
                        <a:solidFill>
                          <a:schemeClr val="tx1"/>
                        </a:solidFill>
                        <a:effectLst/>
                        <a:latin typeface="+mn-lt"/>
                        <a:ea typeface="+mn-ea"/>
                        <a:cs typeface="+mn-cs"/>
                      </a:endParaRPr>
                    </a:p>
                  </a:txBody>
                  <a:tcPr>
                    <a:noFill/>
                  </a:tcPr>
                </a:tc>
                <a:tc>
                  <a:txBody>
                    <a:bodyPr/>
                    <a:lstStyle/>
                    <a:p>
                      <a:pPr marL="0" algn="l" defTabSz="914400" rtl="0" eaLnBrk="1" fontAlgn="auto" latinLnBrk="0" hangingPunct="1"/>
                      <a:r>
                        <a:rPr lang="en-US" sz="1200" b="0" i="0" kern="1200" dirty="0">
                          <a:solidFill>
                            <a:schemeClr val="tx1"/>
                          </a:solidFill>
                          <a:effectLst/>
                          <a:latin typeface="+mn-lt"/>
                          <a:ea typeface="+mn-ea"/>
                          <a:cs typeface="+mn-cs"/>
                        </a:rPr>
                        <a:t>29</a:t>
                      </a:r>
                    </a:p>
                    <a:p>
                      <a:pPr marL="0" algn="l" defTabSz="914400" rtl="0" eaLnBrk="1" fontAlgn="auto" latinLnBrk="0" hangingPunct="1"/>
                      <a:r>
                        <a:rPr lang="en-US" sz="1200" b="0" i="0" kern="1200" dirty="0">
                          <a:solidFill>
                            <a:schemeClr val="tx1"/>
                          </a:solidFill>
                          <a:effectLst/>
                          <a:latin typeface="+mn-lt"/>
                          <a:ea typeface="+mn-ea"/>
                          <a:cs typeface="+mn-cs"/>
                        </a:rPr>
                        <a:t>Education planning</a:t>
                      </a:r>
                    </a:p>
                  </a:txBody>
                  <a:tcPr>
                    <a:noFill/>
                  </a:tcPr>
                </a:tc>
                <a:tc>
                  <a:txBody>
                    <a:bodyPr/>
                    <a:lstStyle/>
                    <a:p>
                      <a:pPr fontAlgn="auto"/>
                      <a:r>
                        <a:rPr lang="en-US" sz="1200" b="0" i="0" kern="1200" dirty="0">
                          <a:solidFill>
                            <a:schemeClr val="tx1"/>
                          </a:solidFill>
                          <a:effectLst/>
                          <a:latin typeface="+mn-lt"/>
                          <a:ea typeface="+mn-ea"/>
                          <a:cs typeface="+mn-cs"/>
                        </a:rPr>
                        <a:t>30</a:t>
                      </a:r>
                      <a:endParaRPr lang="ro-RO" sz="1200" b="0" i="0" kern="1200" dirty="0">
                        <a:solidFill>
                          <a:schemeClr val="tx1"/>
                        </a:solidFill>
                        <a:effectLst/>
                        <a:latin typeface="+mn-lt"/>
                        <a:ea typeface="+mn-ea"/>
                        <a:cs typeface="+mn-cs"/>
                      </a:endParaRPr>
                    </a:p>
                  </a:txBody>
                  <a:tcPr>
                    <a:noFill/>
                  </a:tcPr>
                </a:tc>
                <a:tc>
                  <a:txBody>
                    <a:bodyPr/>
                    <a:lstStyle/>
                    <a:p>
                      <a:pPr fontAlgn="auto"/>
                      <a:endParaRPr lang="ro-RO" sz="1200" b="0" i="0" kern="1200" dirty="0">
                        <a:solidFill>
                          <a:schemeClr val="tx1"/>
                        </a:solidFill>
                        <a:effectLst/>
                        <a:latin typeface="+mn-lt"/>
                        <a:ea typeface="+mn-ea"/>
                        <a:cs typeface="+mn-cs"/>
                      </a:endParaRPr>
                    </a:p>
                  </a:txBody>
                  <a:tcPr>
                    <a:noFill/>
                  </a:tcPr>
                </a:tc>
                <a:tc>
                  <a:txBody>
                    <a:bodyPr/>
                    <a:lstStyle/>
                    <a:p>
                      <a:pPr fontAlgn="auto"/>
                      <a:endParaRPr lang="en-US" sz="1200" b="0" i="0"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775006276"/>
                  </a:ext>
                </a:extLst>
              </a:tr>
            </a:tbl>
          </a:graphicData>
        </a:graphic>
      </p:graphicFrame>
    </p:spTree>
    <p:extLst>
      <p:ext uri="{BB962C8B-B14F-4D97-AF65-F5344CB8AC3E}">
        <p14:creationId xmlns:p14="http://schemas.microsoft.com/office/powerpoint/2010/main" val="302238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panose="020B0604020202020204" pitchFamily="34" charset="0"/>
                <a:cs typeface="Arial" panose="020B0604020202020204" pitchFamily="34" charset="0"/>
              </a:rPr>
              <a:t>LinkedIn post </a:t>
            </a:r>
            <a:r>
              <a:rPr lang="en-US" sz="3200" b="1">
                <a:solidFill>
                  <a:srgbClr val="298DCD"/>
                </a:solidFill>
                <a:latin typeface="Arial" panose="020B0604020202020204" pitchFamily="34" charset="0"/>
                <a:cs typeface="Arial" panose="020B0604020202020204" pitchFamily="34" charset="0"/>
              </a:rPr>
              <a:t>1</a:t>
            </a: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95000"/>
                    <a:lumOff val="5000"/>
                  </a:schemeClr>
                </a:solidFill>
                <a:latin typeface="Arial"/>
                <a:cs typeface="Arial"/>
              </a:rPr>
              <a:t>Caption:</a:t>
            </a:r>
            <a:endParaRPr lang="en-US" sz="1200" dirty="0">
              <a:solidFill>
                <a:schemeClr val="tx1">
                  <a:lumMod val="95000"/>
                  <a:lumOff val="5000"/>
                </a:schemeClr>
              </a:solidFill>
              <a:latin typeface="Calibri"/>
              <a:cs typeface="Calibri"/>
            </a:endParaRPr>
          </a:p>
          <a:p>
            <a:pPr algn="l"/>
            <a:r>
              <a:rPr lang="en-US" sz="1200" dirty="0">
                <a:solidFill>
                  <a:schemeClr val="tx1">
                    <a:lumMod val="75000"/>
                    <a:lumOff val="25000"/>
                  </a:schemeClr>
                </a:solidFill>
                <a:latin typeface="Arial"/>
                <a:cs typeface="Arial"/>
              </a:rPr>
              <a:t>Life is not accident-proof, and sometimes, </a:t>
            </a:r>
            <a:r>
              <a:rPr lang="en-US" sz="1200" dirty="0">
                <a:solidFill>
                  <a:srgbClr val="0070C0"/>
                </a:solidFill>
                <a:latin typeface="Arial"/>
                <a:cs typeface="Arial"/>
              </a:rPr>
              <a:t>#ItsNotYourFault</a:t>
            </a:r>
            <a:r>
              <a:rPr lang="en-US" sz="1200" dirty="0">
                <a:solidFill>
                  <a:schemeClr val="tx1">
                    <a:lumMod val="75000"/>
                    <a:lumOff val="25000"/>
                  </a:schemeClr>
                </a:solidFill>
                <a:latin typeface="Arial"/>
                <a:cs typeface="Arial"/>
              </a:rPr>
              <a:t>. When you've got insurance coverage, you can have 99 problems, but accident won't be one with our Accident &amp; Health solutions. </a:t>
            </a:r>
          </a:p>
          <a:p>
            <a:pPr algn="l"/>
            <a:r>
              <a:rPr lang="en-US" sz="1200" dirty="0">
                <a:solidFill>
                  <a:schemeClr val="tx1">
                    <a:lumMod val="75000"/>
                    <a:lumOff val="25000"/>
                  </a:schemeClr>
                </a:solidFill>
                <a:latin typeface="Arial"/>
                <a:cs typeface="Arial"/>
              </a:rPr>
              <a:t>Live your life to the fullest without worries and safeguard all tomorrows to come. Tell me in the comments below what's your favorite way to stay active. :)</a:t>
            </a:r>
          </a:p>
          <a:p>
            <a:pPr algn="l"/>
            <a:r>
              <a:rPr lang="en-US" sz="1200" dirty="0">
                <a:solidFill>
                  <a:schemeClr val="tx1">
                    <a:lumMod val="75000"/>
                    <a:lumOff val="25000"/>
                  </a:schemeClr>
                </a:solidFill>
                <a:latin typeface="Arial"/>
                <a:cs typeface="Arial"/>
              </a:rPr>
              <a:t>#AccidentandHealth #Protection #NavigatingLifeTogether</a:t>
            </a: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p:txBody>
      </p:sp>
      <p:pic>
        <p:nvPicPr>
          <p:cNvPr id="7" name="Linkedin Post 8 BUN" descr="Linkedin Post 8 BUN">
            <a:hlinkClick r:id="" action="ppaction://media"/>
            <a:extLst>
              <a:ext uri="{FF2B5EF4-FFF2-40B4-BE49-F238E27FC236}">
                <a16:creationId xmlns:a16="http://schemas.microsoft.com/office/drawing/2014/main" id="{568F8CBD-1CBC-1945-8D17-49167979F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570" y="2392135"/>
            <a:ext cx="3641501" cy="1902779"/>
          </a:xfrm>
          <a:prstGeom prst="rect">
            <a:avLst/>
          </a:prstGeom>
        </p:spPr>
      </p:pic>
    </p:spTree>
    <p:extLst>
      <p:ext uri="{BB962C8B-B14F-4D97-AF65-F5344CB8AC3E}">
        <p14:creationId xmlns:p14="http://schemas.microsoft.com/office/powerpoint/2010/main" val="159029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 </a:t>
            </a:r>
            <a:r>
              <a:rPr lang="en-US" sz="3200" b="1">
                <a:solidFill>
                  <a:srgbClr val="298DCD"/>
                </a:solidFill>
                <a:latin typeface="Arial"/>
                <a:cs typeface="Arial"/>
              </a:rPr>
              <a:t>2</a:t>
            </a:r>
            <a:endParaRPr lang="en-US" sz="3200" b="1">
              <a:solidFill>
                <a:srgbClr val="298DCD"/>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95000"/>
                    <a:lumOff val="5000"/>
                  </a:schemeClr>
                </a:solidFill>
                <a:latin typeface="Arial"/>
                <a:ea typeface="MetLife Circular Normal" charset="0"/>
                <a:cs typeface="Arial"/>
              </a:rPr>
              <a:t>Caption:</a:t>
            </a:r>
            <a:endParaRPr lang="en-US" sz="1200" dirty="0">
              <a:solidFill>
                <a:schemeClr val="tx1">
                  <a:lumMod val="95000"/>
                  <a:lumOff val="5000"/>
                </a:schemeClr>
              </a:solidFill>
              <a:ea typeface="+mn-lt"/>
              <a:cs typeface="+mn-lt"/>
            </a:endParaRPr>
          </a:p>
          <a:p>
            <a:pPr algn="l"/>
            <a:r>
              <a:rPr lang="en-US" sz="1200" dirty="0">
                <a:solidFill>
                  <a:schemeClr val="tx1">
                    <a:lumMod val="75000"/>
                    <a:lumOff val="25000"/>
                  </a:schemeClr>
                </a:solidFill>
                <a:latin typeface="Arial"/>
                <a:cs typeface="Arial"/>
              </a:rPr>
              <a:t>You’ve worked hard and saved for retirement, but how do you know your savings will last?</a:t>
            </a:r>
          </a:p>
          <a:p>
            <a:pPr algn="l"/>
            <a:r>
              <a:rPr lang="en-US" sz="1200" dirty="0">
                <a:solidFill>
                  <a:schemeClr val="tx1">
                    <a:lumMod val="75000"/>
                    <a:lumOff val="25000"/>
                  </a:schemeClr>
                </a:solidFill>
                <a:latin typeface="Arial"/>
                <a:cs typeface="Arial"/>
              </a:rPr>
              <a:t>You need to identify what expenses you need to consider to satisfy both your needs and your desires. I'm here to talk about solutions that can help you make sure your money will last as long as you need it. </a:t>
            </a:r>
          </a:p>
          <a:p>
            <a:pPr algn="l"/>
            <a:r>
              <a:rPr lang="en-US" sz="1200" dirty="0">
                <a:solidFill>
                  <a:schemeClr val="tx1">
                    <a:lumMod val="75000"/>
                    <a:lumOff val="25000"/>
                  </a:schemeClr>
                </a:solidFill>
                <a:latin typeface="Arial"/>
                <a:cs typeface="Arial"/>
              </a:rPr>
              <a:t>Let’s put a personalized plan in action today.</a:t>
            </a:r>
          </a:p>
          <a:p>
            <a:pPr algn="l"/>
            <a:r>
              <a:rPr lang="en-US" sz="1200" dirty="0">
                <a:solidFill>
                  <a:schemeClr val="tx1">
                    <a:lumMod val="75000"/>
                    <a:lumOff val="25000"/>
                  </a:schemeClr>
                </a:solidFill>
                <a:latin typeface="Arial"/>
                <a:cs typeface="Arial"/>
              </a:rPr>
              <a:t>#Retirement #Insurance #Savings</a:t>
            </a:r>
            <a:endParaRPr lang="en-US" sz="1200" dirty="0">
              <a:ea typeface="+mn-lt"/>
              <a:cs typeface="+mn-lt"/>
            </a:endParaRPr>
          </a:p>
          <a:p>
            <a:pPr algn="l"/>
            <a:endParaRPr lang="en-US" sz="1200" dirty="0">
              <a:ea typeface="+mn-lt"/>
              <a:cs typeface="+mn-lt"/>
            </a:endParaRPr>
          </a:p>
          <a:p>
            <a:pPr algn="l"/>
            <a:r>
              <a:rPr lang="en-US" sz="1200" dirty="0">
                <a:solidFill>
                  <a:schemeClr val="tx1">
                    <a:lumMod val="65000"/>
                    <a:lumOff val="35000"/>
                  </a:schemeClr>
                </a:solidFill>
                <a:latin typeface="Arial"/>
                <a:ea typeface="MetLife Circular Normal" charset="0"/>
                <a:cs typeface="Arial"/>
              </a:rPr>
              <a:t>.</a:t>
            </a:r>
            <a:endParaRPr lang="en-US" sz="1200" dirty="0">
              <a:solidFill>
                <a:schemeClr val="tx1">
                  <a:lumMod val="65000"/>
                  <a:lumOff val="35000"/>
                </a:schemeClr>
              </a:solidFill>
              <a:ea typeface="+mn-lt"/>
              <a:cs typeface="+mn-lt"/>
            </a:endParaRPr>
          </a:p>
          <a:p>
            <a:pPr algn="l"/>
            <a:endParaRPr lang="en-US" sz="1200" dirty="0">
              <a:solidFill>
                <a:schemeClr val="tx1">
                  <a:lumMod val="65000"/>
                  <a:lumOff val="35000"/>
                </a:schemeClr>
              </a:solidFill>
              <a:latin typeface="Arial"/>
              <a:ea typeface="+mn-lt"/>
              <a:cs typeface="Arial"/>
            </a:endParaRPr>
          </a:p>
          <a:p>
            <a:pPr algn="l"/>
            <a:endParaRPr lang="ro-RO" sz="1200" b="1" dirty="0">
              <a:solidFill>
                <a:schemeClr val="tx1">
                  <a:lumMod val="95000"/>
                  <a:lumOff val="5000"/>
                </a:schemeClr>
              </a:solidFill>
              <a:latin typeface="Arial"/>
              <a:cs typeface="Arial"/>
            </a:endParaRPr>
          </a:p>
          <a:p>
            <a:pPr algn="l"/>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9" descr="Two people&#10;&#10;Description automatically generated with low confidence">
            <a:extLst>
              <a:ext uri="{FF2B5EF4-FFF2-40B4-BE49-F238E27FC236}">
                <a16:creationId xmlns:a16="http://schemas.microsoft.com/office/drawing/2014/main" id="{BD1EE321-7E4A-8345-B242-DD1D2714A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139" y="2383974"/>
            <a:ext cx="3641534" cy="1902702"/>
          </a:xfrm>
          <a:prstGeom prst="rect">
            <a:avLst/>
          </a:prstGeom>
        </p:spPr>
      </p:pic>
    </p:spTree>
    <p:extLst>
      <p:ext uri="{BB962C8B-B14F-4D97-AF65-F5344CB8AC3E}">
        <p14:creationId xmlns:p14="http://schemas.microsoft.com/office/powerpoint/2010/main" val="8706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a:cs typeface="Arial"/>
              </a:rPr>
              <a:t>3</a:t>
            </a:r>
            <a:endParaRPr lang="en-US" sz="3200" b="1" dirty="0">
              <a:solidFill>
                <a:srgbClr val="298DCD"/>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endParaRPr lang="en-US" sz="1200" dirty="0">
              <a:solidFill>
                <a:schemeClr val="tx1">
                  <a:lumMod val="65000"/>
                  <a:lumOff val="35000"/>
                </a:schemeClr>
              </a:solidFill>
              <a:ea typeface="+mn-lt"/>
              <a:cs typeface="+mn-lt"/>
            </a:endParaRPr>
          </a:p>
          <a:p>
            <a:pPr algn="l"/>
            <a:r>
              <a:rPr lang="en-US" sz="1200" dirty="0">
                <a:solidFill>
                  <a:schemeClr val="tx1">
                    <a:lumMod val="75000"/>
                    <a:lumOff val="25000"/>
                  </a:schemeClr>
                </a:solidFill>
                <a:latin typeface="Arial"/>
                <a:cs typeface="Arial"/>
              </a:rPr>
              <a:t>Challenging negative thoughts with positivity can help keep your life on track. You shouldn't have to feel worried about protecting your future. </a:t>
            </a:r>
          </a:p>
          <a:p>
            <a:pPr algn="l"/>
            <a:r>
              <a:rPr lang="en-US" sz="1200" dirty="0">
                <a:solidFill>
                  <a:schemeClr val="tx1">
                    <a:lumMod val="75000"/>
                    <a:lumOff val="25000"/>
                  </a:schemeClr>
                </a:solidFill>
                <a:latin typeface="Arial"/>
                <a:cs typeface="Arial"/>
              </a:rPr>
              <a:t>Here are five reasons why you might consider life insurance. Message me to walk through every detail of your customized insurance plan. </a:t>
            </a:r>
          </a:p>
          <a:p>
            <a:pPr algn="l"/>
            <a:endParaRPr lang="en-US" sz="1200" dirty="0">
              <a:solidFill>
                <a:schemeClr val="tx1">
                  <a:lumMod val="75000"/>
                  <a:lumOff val="25000"/>
                </a:schemeClr>
              </a:solidFill>
              <a:latin typeface="Arial"/>
              <a:cs typeface="Arial"/>
            </a:endParaRPr>
          </a:p>
          <a:p>
            <a:pPr algn="l"/>
            <a:r>
              <a:rPr lang="en-US" sz="1200" dirty="0">
                <a:solidFill>
                  <a:schemeClr val="tx1">
                    <a:lumMod val="75000"/>
                    <a:lumOff val="25000"/>
                  </a:schemeClr>
                </a:solidFill>
                <a:latin typeface="Arial"/>
                <a:cs typeface="Arial"/>
              </a:rPr>
              <a:t>#ProtectYourLovedOnes  #FamilyProtection #InsuranceSolutions #MetLifeLebanon</a:t>
            </a: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a:p>
            <a:pPr algn="l"/>
            <a:endParaRPr lang="ro-RO" sz="1200" dirty="0">
              <a:ea typeface="+mn-lt"/>
              <a:cs typeface="+mn-lt"/>
            </a:endParaRPr>
          </a:p>
          <a:p>
            <a:pPr algn="l"/>
            <a:endParaRPr lang="en-US" sz="1200" dirty="0">
              <a:ea typeface="+mn-lt"/>
              <a:cs typeface="+mn-lt"/>
            </a:endParaRPr>
          </a:p>
          <a:p>
            <a:pPr algn="l"/>
            <a:endParaRPr lang="ro-RO" sz="1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Linkedin Post 11 ENG" descr="Linkedin Post 11 ENG">
            <a:hlinkClick r:id="" action="ppaction://media"/>
            <a:extLst>
              <a:ext uri="{FF2B5EF4-FFF2-40B4-BE49-F238E27FC236}">
                <a16:creationId xmlns:a16="http://schemas.microsoft.com/office/drawing/2014/main" id="{EF5BB799-B658-554E-A823-321D33876B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40139" y="2393330"/>
            <a:ext cx="3639215" cy="1901584"/>
          </a:xfrm>
          <a:prstGeom prst="rect">
            <a:avLst/>
          </a:prstGeom>
        </p:spPr>
      </p:pic>
    </p:spTree>
    <p:extLst>
      <p:ext uri="{BB962C8B-B14F-4D97-AF65-F5344CB8AC3E}">
        <p14:creationId xmlns:p14="http://schemas.microsoft.com/office/powerpoint/2010/main" val="365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a:cs typeface="Arial"/>
              </a:rPr>
              <a:t>4 – Option 1</a:t>
            </a:r>
            <a:endParaRPr lang="en-US" sz="3200" b="1" dirty="0">
              <a:solidFill>
                <a:srgbClr val="298DCD"/>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endParaRPr lang="en-US" sz="1200" dirty="0">
              <a:solidFill>
                <a:schemeClr val="tx1">
                  <a:lumMod val="65000"/>
                  <a:lumOff val="35000"/>
                </a:schemeClr>
              </a:solidFill>
              <a:ea typeface="+mn-lt"/>
              <a:cs typeface="+mn-lt"/>
            </a:endParaRPr>
          </a:p>
          <a:p>
            <a:pPr algn="l"/>
            <a:r>
              <a:rPr lang="en-US" sz="1200" dirty="0">
                <a:solidFill>
                  <a:schemeClr val="tx1">
                    <a:lumMod val="75000"/>
                    <a:lumOff val="25000"/>
                  </a:schemeClr>
                </a:solidFill>
                <a:latin typeface="Arial"/>
                <a:cs typeface="Arial"/>
              </a:rPr>
              <a:t>Even it was a tough period, your child's education cannot be compromised. I'm sure you want your child to receive the best opportunities, but this involves costs that are always rising. </a:t>
            </a:r>
          </a:p>
          <a:p>
            <a:pPr algn="l"/>
            <a:r>
              <a:rPr lang="en-US" sz="1200" dirty="0">
                <a:solidFill>
                  <a:schemeClr val="tx1">
                    <a:lumMod val="75000"/>
                    <a:lumOff val="25000"/>
                  </a:schemeClr>
                </a:solidFill>
                <a:latin typeface="Arial"/>
                <a:cs typeface="Arial"/>
              </a:rPr>
              <a:t>What if he or she wants to become a doctor? Can you help them achieve their desire?</a:t>
            </a:r>
          </a:p>
          <a:p>
            <a:pPr algn="l"/>
            <a:r>
              <a:rPr lang="en-US" sz="1200" dirty="0">
                <a:solidFill>
                  <a:schemeClr val="tx1">
                    <a:lumMod val="75000"/>
                    <a:lumOff val="25000"/>
                  </a:schemeClr>
                </a:solidFill>
                <a:latin typeface="Arial"/>
                <a:cs typeface="Arial"/>
              </a:rPr>
              <a:t>Let's do some education planning and make sure your child achieve their true potential in life. :)</a:t>
            </a:r>
          </a:p>
          <a:p>
            <a:pPr algn="l"/>
            <a:r>
              <a:rPr lang="en-US" sz="1200" dirty="0">
                <a:solidFill>
                  <a:schemeClr val="tx1">
                    <a:lumMod val="75000"/>
                    <a:lumOff val="25000"/>
                  </a:schemeClr>
                </a:solidFill>
                <a:latin typeface="Arial"/>
                <a:cs typeface="Arial"/>
              </a:rPr>
              <a:t>#Education #Savings #NavigatingLifeTogether</a:t>
            </a: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p:txBody>
      </p:sp>
      <p:pic>
        <p:nvPicPr>
          <p:cNvPr id="10" name="Picture 9" descr="A person and person walking down a sidewalk holding a baby&#10;&#10;Description automatically generated with low confidence">
            <a:extLst>
              <a:ext uri="{FF2B5EF4-FFF2-40B4-BE49-F238E27FC236}">
                <a16:creationId xmlns:a16="http://schemas.microsoft.com/office/drawing/2014/main" id="{A90100A1-4267-8A46-80A8-3625589F9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496" y="2379384"/>
            <a:ext cx="3641501" cy="1902684"/>
          </a:xfrm>
          <a:prstGeom prst="rect">
            <a:avLst/>
          </a:prstGeom>
        </p:spPr>
      </p:pic>
    </p:spTree>
    <p:extLst>
      <p:ext uri="{BB962C8B-B14F-4D97-AF65-F5344CB8AC3E}">
        <p14:creationId xmlns:p14="http://schemas.microsoft.com/office/powerpoint/2010/main" val="46581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a:cs typeface="Arial"/>
              </a:rPr>
              <a:t>4 – Option 2</a:t>
            </a:r>
            <a:endParaRPr lang="en-US" sz="3200" b="1" dirty="0">
              <a:solidFill>
                <a:srgbClr val="298DCD"/>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endParaRPr lang="en-US" sz="1200" dirty="0">
              <a:solidFill>
                <a:schemeClr val="tx1">
                  <a:lumMod val="65000"/>
                  <a:lumOff val="35000"/>
                </a:schemeClr>
              </a:solidFill>
              <a:ea typeface="+mn-lt"/>
              <a:cs typeface="+mn-lt"/>
            </a:endParaRPr>
          </a:p>
          <a:p>
            <a:pPr algn="l"/>
            <a:r>
              <a:rPr lang="en-US" sz="1200" dirty="0">
                <a:solidFill>
                  <a:schemeClr val="tx1">
                    <a:lumMod val="75000"/>
                    <a:lumOff val="25000"/>
                  </a:schemeClr>
                </a:solidFill>
                <a:latin typeface="Arial"/>
                <a:cs typeface="Arial"/>
              </a:rPr>
              <a:t>Even it was a tough period, your child's education cannot be compromised. I'm sure you want your child to receive the best opportunities, but this involves costs that are always rising. </a:t>
            </a:r>
          </a:p>
          <a:p>
            <a:pPr algn="l"/>
            <a:r>
              <a:rPr lang="en-US" sz="1200" dirty="0">
                <a:solidFill>
                  <a:schemeClr val="tx1">
                    <a:lumMod val="75000"/>
                    <a:lumOff val="25000"/>
                  </a:schemeClr>
                </a:solidFill>
                <a:latin typeface="Arial"/>
                <a:cs typeface="Arial"/>
              </a:rPr>
              <a:t>What if he or she wants to become a doctor? Can you help them achieve their desire?</a:t>
            </a:r>
          </a:p>
          <a:p>
            <a:pPr algn="l"/>
            <a:r>
              <a:rPr lang="en-US" sz="1200" dirty="0">
                <a:solidFill>
                  <a:schemeClr val="tx1">
                    <a:lumMod val="75000"/>
                    <a:lumOff val="25000"/>
                  </a:schemeClr>
                </a:solidFill>
                <a:latin typeface="Arial"/>
                <a:cs typeface="Arial"/>
              </a:rPr>
              <a:t>Let's do some education planning and make sure your child achieve their true potential in life. :)</a:t>
            </a:r>
          </a:p>
          <a:p>
            <a:pPr algn="l"/>
            <a:r>
              <a:rPr lang="en-US" sz="1200" dirty="0">
                <a:solidFill>
                  <a:schemeClr val="tx1">
                    <a:lumMod val="75000"/>
                    <a:lumOff val="25000"/>
                  </a:schemeClr>
                </a:solidFill>
                <a:latin typeface="Arial"/>
                <a:cs typeface="Arial"/>
              </a:rPr>
              <a:t>#Education #Savings #NavigatingLifeTogether</a:t>
            </a: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p:txBody>
      </p:sp>
      <p:pic>
        <p:nvPicPr>
          <p:cNvPr id="10" name="Picture 9" descr="A person and person walking down a sidewalk holding a baby&#10;&#10;Description automatically generated with low confidence">
            <a:extLst>
              <a:ext uri="{FF2B5EF4-FFF2-40B4-BE49-F238E27FC236}">
                <a16:creationId xmlns:a16="http://schemas.microsoft.com/office/drawing/2014/main" id="{A90100A1-4267-8A46-80A8-3625589F9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496" y="2379384"/>
            <a:ext cx="3641501" cy="1902684"/>
          </a:xfrm>
          <a:prstGeom prst="rect">
            <a:avLst/>
          </a:prstGeom>
        </p:spPr>
      </p:pic>
    </p:spTree>
    <p:extLst>
      <p:ext uri="{BB962C8B-B14F-4D97-AF65-F5344CB8AC3E}">
        <p14:creationId xmlns:p14="http://schemas.microsoft.com/office/powerpoint/2010/main" val="88104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04"/>
            <a:ext cx="12191999" cy="6933808"/>
          </a:xfrm>
          <a:prstGeom prst="rect">
            <a:avLst/>
          </a:prstGeom>
        </p:spPr>
      </p:pic>
      <p:sp>
        <p:nvSpPr>
          <p:cNvPr id="3" name="Subtitle 2"/>
          <p:cNvSpPr>
            <a:spLocks noGrp="1"/>
          </p:cNvSpPr>
          <p:nvPr>
            <p:ph type="subTitle" idx="1"/>
          </p:nvPr>
        </p:nvSpPr>
        <p:spPr>
          <a:xfrm>
            <a:off x="7564582" y="3059349"/>
            <a:ext cx="3865122" cy="1641028"/>
          </a:xfrm>
        </p:spPr>
        <p:txBody>
          <a:bodyPr vert="horz" lIns="91440" tIns="45720" rIns="91440" bIns="45720" rtlCol="0" anchor="t">
            <a:noAutofit/>
          </a:bodyPr>
          <a:lstStyle/>
          <a:p>
            <a:pPr algn="r"/>
            <a:r>
              <a:rPr lang="ro-RO" sz="4000" err="1">
                <a:solidFill>
                  <a:schemeClr val="tx1">
                    <a:lumMod val="50000"/>
                    <a:lumOff val="50000"/>
                  </a:schemeClr>
                </a:solidFill>
                <a:latin typeface="Georgia"/>
              </a:rPr>
              <a:t>Polls</a:t>
            </a:r>
            <a:endParaRPr lang="en-US" err="1"/>
          </a:p>
        </p:txBody>
      </p:sp>
    </p:spTree>
    <p:extLst>
      <p:ext uri="{BB962C8B-B14F-4D97-AF65-F5344CB8AC3E}">
        <p14:creationId xmlns:p14="http://schemas.microsoft.com/office/powerpoint/2010/main" val="216892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a:t>
            </a:r>
            <a:r>
              <a:rPr lang="en-US" sz="3200" b="1">
                <a:solidFill>
                  <a:srgbClr val="298DCD"/>
                </a:solidFill>
                <a:latin typeface="Arial"/>
                <a:cs typeface="Arial"/>
              </a:rPr>
              <a:t>1</a:t>
            </a:r>
            <a:endParaRPr lang="ro-RO" sz="3200" b="1">
              <a:solidFill>
                <a:srgbClr val="298DCD"/>
              </a:solidFill>
              <a:latin typeface="Arial"/>
              <a:cs typeface="Arial"/>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a:solidFill>
                  <a:schemeClr val="tx1">
                    <a:lumMod val="65000"/>
                    <a:lumOff val="35000"/>
                  </a:schemeClr>
                </a:solidFill>
                <a:latin typeface="Arial"/>
                <a:ea typeface="+mn-lt"/>
                <a:cs typeface="Arial"/>
              </a:rPr>
              <a:t>A financial goal is a target to aim for when managing your money. It can involve saving, spending, earning or even investing. Creating a list of financial goals is vital to creating a budget. Your goal has to be specific, measurable, and time oriented!</a:t>
            </a:r>
          </a:p>
          <a:p>
            <a:pPr algn="l"/>
            <a:endParaRPr lang="en-US" sz="1300">
              <a:solidFill>
                <a:schemeClr val="tx1">
                  <a:lumMod val="65000"/>
                  <a:lumOff val="35000"/>
                </a:schemeClr>
              </a:solidFill>
              <a:latin typeface="Arial"/>
              <a:cs typeface="Arial"/>
            </a:endParaRPr>
          </a:p>
          <a:p>
            <a:pPr algn="l"/>
            <a:endParaRPr lang="en-US" sz="1300">
              <a:solidFill>
                <a:schemeClr val="tx1">
                  <a:lumMod val="65000"/>
                  <a:lumOff val="35000"/>
                </a:schemeClr>
              </a:solidFill>
              <a:latin typeface="Arial"/>
              <a:cs typeface="Arial"/>
            </a:endParaRPr>
          </a:p>
          <a:p>
            <a:pPr algn="l"/>
            <a:r>
              <a:rPr lang="ro-RO" sz="1200" b="1" err="1">
                <a:solidFill>
                  <a:schemeClr val="tx1">
                    <a:lumMod val="65000"/>
                    <a:lumOff val="35000"/>
                  </a:schemeClr>
                </a:solidFill>
                <a:latin typeface="Arial"/>
                <a:ea typeface="MetLife Circular Normal" charset="0"/>
                <a:cs typeface="Arial"/>
              </a:rPr>
              <a:t>Poll</a:t>
            </a:r>
            <a:r>
              <a:rPr lang="ro-RO" sz="1200" b="1">
                <a:solidFill>
                  <a:schemeClr val="tx1">
                    <a:lumMod val="65000"/>
                    <a:lumOff val="35000"/>
                  </a:schemeClr>
                </a:solidFill>
                <a:latin typeface="Arial"/>
                <a:ea typeface="MetLife Circular Normal" charset="0"/>
                <a:cs typeface="Arial"/>
              </a:rPr>
              <a:t> </a:t>
            </a:r>
            <a:r>
              <a:rPr lang="ro-RO" sz="1200" b="1" err="1">
                <a:solidFill>
                  <a:schemeClr val="tx1">
                    <a:lumMod val="65000"/>
                    <a:lumOff val="35000"/>
                  </a:schemeClr>
                </a:solidFill>
                <a:latin typeface="Arial"/>
                <a:ea typeface="MetLife Circular Normal" charset="0"/>
                <a:cs typeface="Arial"/>
              </a:rPr>
              <a:t>question</a:t>
            </a:r>
            <a:r>
              <a:rPr lang="ro-RO" sz="1200" b="1">
                <a:solidFill>
                  <a:schemeClr val="tx1">
                    <a:lumMod val="65000"/>
                    <a:lumOff val="35000"/>
                  </a:schemeClr>
                </a:solidFill>
                <a:latin typeface="Arial"/>
                <a:ea typeface="MetLife Circular Normal" charset="0"/>
                <a:cs typeface="Arial"/>
              </a:rPr>
              <a:t>: </a:t>
            </a:r>
            <a:endParaRPr lang="ro-RO" sz="1200" b="1">
              <a:solidFill>
                <a:schemeClr val="tx1">
                  <a:lumMod val="65000"/>
                  <a:lumOff val="35000"/>
                </a:schemeClr>
              </a:solidFill>
              <a:latin typeface="Arial"/>
              <a:ea typeface="+mn-lt"/>
              <a:cs typeface="Arial"/>
            </a:endParaRPr>
          </a:p>
          <a:p>
            <a:pPr algn="l"/>
            <a:r>
              <a:rPr lang="en-US" sz="1200" b="1">
                <a:solidFill>
                  <a:schemeClr val="tx1">
                    <a:lumMod val="65000"/>
                    <a:lumOff val="35000"/>
                  </a:schemeClr>
                </a:solidFill>
                <a:latin typeface="Arial"/>
                <a:ea typeface="+mn-lt"/>
                <a:cs typeface="Arial"/>
              </a:rPr>
              <a:t>What is your next financial goal?  </a:t>
            </a:r>
          </a:p>
          <a:p>
            <a:pPr algn="l"/>
            <a:r>
              <a:rPr lang="en-US" sz="1200">
                <a:solidFill>
                  <a:schemeClr val="tx1">
                    <a:lumMod val="65000"/>
                    <a:lumOff val="35000"/>
                  </a:schemeClr>
                </a:solidFill>
                <a:latin typeface="Arial"/>
                <a:ea typeface="+mn-lt"/>
                <a:cs typeface="Arial"/>
              </a:rPr>
              <a:t>a. Starting a business</a:t>
            </a:r>
          </a:p>
          <a:p>
            <a:pPr algn="l"/>
            <a:r>
              <a:rPr lang="en-US" sz="1200">
                <a:solidFill>
                  <a:schemeClr val="tx1">
                    <a:lumMod val="65000"/>
                    <a:lumOff val="35000"/>
                  </a:schemeClr>
                </a:solidFill>
                <a:latin typeface="Arial"/>
                <a:ea typeface="+mn-lt"/>
                <a:cs typeface="Arial"/>
              </a:rPr>
              <a:t>b. Retirement Plan</a:t>
            </a:r>
          </a:p>
          <a:p>
            <a:pPr algn="l"/>
            <a:r>
              <a:rPr lang="en-US" sz="1200">
                <a:solidFill>
                  <a:schemeClr val="tx1">
                    <a:lumMod val="65000"/>
                    <a:lumOff val="35000"/>
                  </a:schemeClr>
                </a:solidFill>
                <a:latin typeface="Arial"/>
                <a:ea typeface="+mn-lt"/>
                <a:cs typeface="Arial"/>
              </a:rPr>
              <a:t>c. Buy a car</a:t>
            </a:r>
          </a:p>
          <a:p>
            <a:pPr algn="l"/>
            <a:r>
              <a:rPr lang="en-US" sz="1200">
                <a:solidFill>
                  <a:schemeClr val="tx1">
                    <a:lumMod val="65000"/>
                    <a:lumOff val="35000"/>
                  </a:schemeClr>
                </a:solidFill>
                <a:latin typeface="Arial"/>
                <a:ea typeface="+mn-lt"/>
                <a:cs typeface="Arial"/>
              </a:rPr>
              <a:t>d. Buy a house</a:t>
            </a:r>
          </a:p>
        </p:txBody>
      </p:sp>
    </p:spTree>
    <p:extLst>
      <p:ext uri="{BB962C8B-B14F-4D97-AF65-F5344CB8AC3E}">
        <p14:creationId xmlns:p14="http://schemas.microsoft.com/office/powerpoint/2010/main" val="18682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#2</a:t>
            </a: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725749"/>
            <a:ext cx="5244421" cy="41985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a:solidFill>
                  <a:schemeClr val="tx1">
                    <a:lumMod val="65000"/>
                    <a:lumOff val="35000"/>
                  </a:schemeClr>
                </a:solidFill>
                <a:latin typeface="Arial"/>
                <a:ea typeface="+mn-lt"/>
                <a:cs typeface="Arial"/>
              </a:rPr>
              <a:t>When you are financially independent, you have options. You have the freedom to choose.</a:t>
            </a:r>
          </a:p>
          <a:p>
            <a:pPr algn="l"/>
            <a:r>
              <a:rPr lang="ro-RO" sz="1200" b="1" err="1">
                <a:solidFill>
                  <a:schemeClr val="tx1">
                    <a:lumMod val="65000"/>
                    <a:lumOff val="35000"/>
                  </a:schemeClr>
                </a:solidFill>
                <a:latin typeface="Arial"/>
                <a:ea typeface="MetLife Circular Normal" charset="0"/>
                <a:cs typeface="Arial"/>
              </a:rPr>
              <a:t>Poll</a:t>
            </a:r>
            <a:r>
              <a:rPr lang="ro-RO" sz="1200" b="1">
                <a:solidFill>
                  <a:schemeClr val="tx1">
                    <a:lumMod val="65000"/>
                    <a:lumOff val="35000"/>
                  </a:schemeClr>
                </a:solidFill>
                <a:latin typeface="Arial"/>
                <a:ea typeface="MetLife Circular Normal" charset="0"/>
                <a:cs typeface="Arial"/>
              </a:rPr>
              <a:t> </a:t>
            </a:r>
            <a:r>
              <a:rPr lang="ro-RO" sz="1200" b="1" err="1">
                <a:solidFill>
                  <a:schemeClr val="tx1">
                    <a:lumMod val="65000"/>
                    <a:lumOff val="35000"/>
                  </a:schemeClr>
                </a:solidFill>
                <a:latin typeface="Arial"/>
                <a:ea typeface="MetLife Circular Normal" charset="0"/>
                <a:cs typeface="Arial"/>
              </a:rPr>
              <a:t>question</a:t>
            </a:r>
            <a:r>
              <a:rPr lang="ro-RO" sz="1200" b="1">
                <a:solidFill>
                  <a:schemeClr val="tx1">
                    <a:lumMod val="65000"/>
                    <a:lumOff val="35000"/>
                  </a:schemeClr>
                </a:solidFill>
                <a:latin typeface="Arial"/>
                <a:ea typeface="MetLife Circular Normal" charset="0"/>
                <a:cs typeface="Arial"/>
              </a:rPr>
              <a:t>: </a:t>
            </a:r>
            <a:endParaRPr lang="en-US">
              <a:solidFill>
                <a:schemeClr val="tx1">
                  <a:lumMod val="65000"/>
                  <a:lumOff val="35000"/>
                </a:schemeClr>
              </a:solidFill>
            </a:endParaRPr>
          </a:p>
          <a:p>
            <a:pPr algn="l"/>
            <a:r>
              <a:rPr lang="en-US" sz="1200" b="1">
                <a:solidFill>
                  <a:srgbClr val="000000"/>
                </a:solidFill>
                <a:latin typeface="Calibri" panose="020F0502020204030204"/>
                <a:ea typeface="+mn-lt"/>
                <a:cs typeface="Calibri" panose="020F0502020204030204"/>
              </a:rPr>
              <a:t>What does financial independence look like for you?</a:t>
            </a:r>
            <a:endParaRPr lang="ro-RO" b="1">
              <a:solidFill>
                <a:srgbClr val="000000"/>
              </a:solidFill>
              <a:latin typeface="Calibri" panose="020F0502020204030204"/>
              <a:ea typeface="+mn-lt"/>
              <a:cs typeface="Calibri" panose="020F0502020204030204"/>
            </a:endParaRPr>
          </a:p>
          <a:p>
            <a:pPr algn="l"/>
            <a:endParaRPr lang="en-US" sz="1200">
              <a:solidFill>
                <a:schemeClr val="tx1">
                  <a:lumMod val="65000"/>
                  <a:lumOff val="35000"/>
                </a:schemeClr>
              </a:solidFill>
              <a:latin typeface="Arial"/>
              <a:ea typeface="+mn-lt"/>
              <a:cs typeface="Arial"/>
            </a:endParaRPr>
          </a:p>
          <a:p>
            <a:pPr algn="l"/>
            <a:r>
              <a:rPr lang="en-US" sz="1200">
                <a:solidFill>
                  <a:schemeClr val="tx1">
                    <a:lumMod val="65000"/>
                    <a:lumOff val="35000"/>
                  </a:schemeClr>
                </a:solidFill>
                <a:latin typeface="Arial"/>
                <a:ea typeface="+mn-lt"/>
                <a:cs typeface="Arial"/>
              </a:rPr>
              <a:t>a. Freedom to choose a career you love without worrying about money</a:t>
            </a:r>
          </a:p>
          <a:p>
            <a:pPr algn="l"/>
            <a:r>
              <a:rPr lang="en-US" sz="1200">
                <a:solidFill>
                  <a:schemeClr val="tx1">
                    <a:lumMod val="65000"/>
                    <a:lumOff val="35000"/>
                  </a:schemeClr>
                </a:solidFill>
                <a:latin typeface="Arial"/>
                <a:ea typeface="+mn-lt"/>
                <a:cs typeface="Arial"/>
              </a:rPr>
              <a:t>b. Freedom to take an international trip every year without it straining on your budget</a:t>
            </a:r>
          </a:p>
          <a:p>
            <a:pPr algn="l"/>
            <a:r>
              <a:rPr lang="en-US" sz="1200">
                <a:solidFill>
                  <a:schemeClr val="tx1">
                    <a:lumMod val="65000"/>
                    <a:lumOff val="35000"/>
                  </a:schemeClr>
                </a:solidFill>
                <a:latin typeface="Arial"/>
                <a:ea typeface="+mn-lt"/>
                <a:cs typeface="Arial"/>
              </a:rPr>
              <a:t>c. Freedom to pay cash for a new car</a:t>
            </a:r>
          </a:p>
          <a:p>
            <a:pPr algn="l"/>
            <a:r>
              <a:rPr lang="en-US" sz="1200">
                <a:solidFill>
                  <a:schemeClr val="tx1">
                    <a:lumMod val="65000"/>
                    <a:lumOff val="35000"/>
                  </a:schemeClr>
                </a:solidFill>
                <a:latin typeface="Arial"/>
                <a:ea typeface="+mn-lt"/>
                <a:cs typeface="Arial"/>
              </a:rPr>
              <a:t>d. Freedom to respond to the needs of others with outrageous generosity</a:t>
            </a:r>
          </a:p>
          <a:p>
            <a:pPr algn="l"/>
            <a:r>
              <a:rPr lang="en-US" sz="1200">
                <a:solidFill>
                  <a:schemeClr val="tx1">
                    <a:lumMod val="65000"/>
                    <a:lumOff val="35000"/>
                  </a:schemeClr>
                </a:solidFill>
                <a:latin typeface="Arial"/>
                <a:ea typeface="+mn-lt"/>
                <a:cs typeface="Arial"/>
              </a:rPr>
              <a:t>e. Freedom to retire a whole decade early</a:t>
            </a:r>
          </a:p>
        </p:txBody>
      </p:sp>
    </p:spTree>
    <p:extLst>
      <p:ext uri="{BB962C8B-B14F-4D97-AF65-F5344CB8AC3E}">
        <p14:creationId xmlns:p14="http://schemas.microsoft.com/office/powerpoint/2010/main" val="221781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208753" cy="6943337"/>
          </a:xfrm>
          <a:prstGeom prst="rect">
            <a:avLst/>
          </a:prstGeom>
        </p:spPr>
      </p:pic>
      <p:sp>
        <p:nvSpPr>
          <p:cNvPr id="3" name="Title 1">
            <a:extLst>
              <a:ext uri="{FF2B5EF4-FFF2-40B4-BE49-F238E27FC236}">
                <a16:creationId xmlns:a16="http://schemas.microsoft.com/office/drawing/2014/main" id="{9EDE50D5-F4EF-9441-9F69-A93DB5B078ED}"/>
              </a:ext>
            </a:extLst>
          </p:cNvPr>
          <p:cNvSpPr txBox="1">
            <a:spLocks/>
          </p:cNvSpPr>
          <p:nvPr/>
        </p:nvSpPr>
        <p:spPr>
          <a:xfrm>
            <a:off x="717292" y="2901950"/>
            <a:ext cx="4391439" cy="1054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o-RO" sz="5400">
                <a:solidFill>
                  <a:schemeClr val="tx1">
                    <a:lumMod val="50000"/>
                    <a:lumOff val="50000"/>
                  </a:schemeClr>
                </a:solidFill>
                <a:latin typeface="Georgia" panose="02040502050405020303" pitchFamily="18" charset="0"/>
                <a:ea typeface="Utopia Semibold" charset="0"/>
                <a:cs typeface="Utopia Semibold" charset="0"/>
              </a:rPr>
              <a:t>Facebook posts</a:t>
            </a:r>
            <a:r>
              <a:rPr lang="en-US" sz="5400">
                <a:solidFill>
                  <a:schemeClr val="tx1">
                    <a:lumMod val="50000"/>
                    <a:lumOff val="50000"/>
                  </a:schemeClr>
                </a:solidFill>
                <a:latin typeface="Georgia" panose="02040502050405020303" pitchFamily="18" charset="0"/>
                <a:ea typeface="Utopia Semibold" charset="0"/>
                <a:cs typeface="Utopia Semibold" charset="0"/>
              </a:rPr>
              <a:t>	 </a:t>
            </a:r>
          </a:p>
        </p:txBody>
      </p:sp>
    </p:spTree>
    <p:extLst>
      <p:ext uri="{BB962C8B-B14F-4D97-AF65-F5344CB8AC3E}">
        <p14:creationId xmlns:p14="http://schemas.microsoft.com/office/powerpoint/2010/main" val="1083700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6"/>
            <a:ext cx="12192000" cy="6935533"/>
          </a:xfrm>
          <a:prstGeom prst="rect">
            <a:avLst/>
          </a:prstGeom>
        </p:spPr>
      </p:pic>
      <p:sp>
        <p:nvSpPr>
          <p:cNvPr id="3" name="Title 1"/>
          <p:cNvSpPr>
            <a:spLocks noGrp="1"/>
          </p:cNvSpPr>
          <p:nvPr>
            <p:ph type="ctrTitle"/>
          </p:nvPr>
        </p:nvSpPr>
        <p:spPr>
          <a:xfrm>
            <a:off x="1524000" y="1122363"/>
            <a:ext cx="9144000" cy="2387600"/>
          </a:xfrm>
        </p:spPr>
        <p:txBody>
          <a:bodyPr/>
          <a:lstStyle/>
          <a:p>
            <a:r>
              <a:rPr lang="en-US">
                <a:solidFill>
                  <a:schemeClr val="bg1"/>
                </a:solidFill>
                <a:latin typeface="Arial" panose="020B0604020202020204" pitchFamily="34" charset="0"/>
                <a:ea typeface="Utopia Semibold" charset="0"/>
                <a:cs typeface="Arial" panose="020B0604020202020204" pitchFamily="34" charset="0"/>
              </a:rPr>
              <a:t>Thank you!</a:t>
            </a:r>
          </a:p>
        </p:txBody>
      </p:sp>
    </p:spTree>
    <p:extLst>
      <p:ext uri="{BB962C8B-B14F-4D97-AF65-F5344CB8AC3E}">
        <p14:creationId xmlns:p14="http://schemas.microsoft.com/office/powerpoint/2010/main" val="410954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graphicFrame>
        <p:nvGraphicFramePr>
          <p:cNvPr id="7" name="Table 6">
            <a:extLst>
              <a:ext uri="{FF2B5EF4-FFF2-40B4-BE49-F238E27FC236}">
                <a16:creationId xmlns:a16="http://schemas.microsoft.com/office/drawing/2014/main" id="{E8B5DEF4-5174-3205-1844-782404C2DC36}"/>
              </a:ext>
            </a:extLst>
          </p:cNvPr>
          <p:cNvGraphicFramePr>
            <a:graphicFrameLocks noGrp="1"/>
          </p:cNvGraphicFramePr>
          <p:nvPr>
            <p:extLst>
              <p:ext uri="{D42A27DB-BD31-4B8C-83A1-F6EECF244321}">
                <p14:modId xmlns:p14="http://schemas.microsoft.com/office/powerpoint/2010/main" val="1308866140"/>
              </p:ext>
            </p:extLst>
          </p:nvPr>
        </p:nvGraphicFramePr>
        <p:xfrm>
          <a:off x="702590" y="264655"/>
          <a:ext cx="10786818" cy="5730792"/>
        </p:xfrm>
        <a:graphic>
          <a:graphicData uri="http://schemas.openxmlformats.org/drawingml/2006/table">
            <a:tbl>
              <a:tblPr firstRow="1" bandRow="1">
                <a:tableStyleId>{E8B1032C-EA38-4F05-BA0D-38AFFFC7BED3}</a:tableStyleId>
              </a:tblPr>
              <a:tblGrid>
                <a:gridCol w="1540974">
                  <a:extLst>
                    <a:ext uri="{9D8B030D-6E8A-4147-A177-3AD203B41FA5}">
                      <a16:colId xmlns:a16="http://schemas.microsoft.com/office/drawing/2014/main" val="1056261598"/>
                    </a:ext>
                  </a:extLst>
                </a:gridCol>
                <a:gridCol w="1540974">
                  <a:extLst>
                    <a:ext uri="{9D8B030D-6E8A-4147-A177-3AD203B41FA5}">
                      <a16:colId xmlns:a16="http://schemas.microsoft.com/office/drawing/2014/main" val="1911662230"/>
                    </a:ext>
                  </a:extLst>
                </a:gridCol>
                <a:gridCol w="1540974">
                  <a:extLst>
                    <a:ext uri="{9D8B030D-6E8A-4147-A177-3AD203B41FA5}">
                      <a16:colId xmlns:a16="http://schemas.microsoft.com/office/drawing/2014/main" val="3886948948"/>
                    </a:ext>
                  </a:extLst>
                </a:gridCol>
                <a:gridCol w="1540974">
                  <a:extLst>
                    <a:ext uri="{9D8B030D-6E8A-4147-A177-3AD203B41FA5}">
                      <a16:colId xmlns:a16="http://schemas.microsoft.com/office/drawing/2014/main" val="1658580128"/>
                    </a:ext>
                  </a:extLst>
                </a:gridCol>
                <a:gridCol w="1540974">
                  <a:extLst>
                    <a:ext uri="{9D8B030D-6E8A-4147-A177-3AD203B41FA5}">
                      <a16:colId xmlns:a16="http://schemas.microsoft.com/office/drawing/2014/main" val="1424071072"/>
                    </a:ext>
                  </a:extLst>
                </a:gridCol>
                <a:gridCol w="1540974">
                  <a:extLst>
                    <a:ext uri="{9D8B030D-6E8A-4147-A177-3AD203B41FA5}">
                      <a16:colId xmlns:a16="http://schemas.microsoft.com/office/drawing/2014/main" val="3769870897"/>
                    </a:ext>
                  </a:extLst>
                </a:gridCol>
                <a:gridCol w="1540974">
                  <a:extLst>
                    <a:ext uri="{9D8B030D-6E8A-4147-A177-3AD203B41FA5}">
                      <a16:colId xmlns:a16="http://schemas.microsoft.com/office/drawing/2014/main" val="505635739"/>
                    </a:ext>
                  </a:extLst>
                </a:gridCol>
              </a:tblGrid>
              <a:tr h="938506">
                <a:tc gridSpan="7">
                  <a:txBody>
                    <a:bodyPr/>
                    <a:lstStyle/>
                    <a:p>
                      <a:pPr algn="ctr" fontAlgn="base"/>
                      <a:r>
                        <a:rPr lang="en-US" sz="3600" dirty="0">
                          <a:effectLst/>
                        </a:rPr>
                        <a:t>June</a:t>
                      </a:r>
                      <a:r>
                        <a:rPr lang="ro-RO" sz="3600" dirty="0">
                          <a:effectLst/>
                        </a:rPr>
                        <a:t> 202</a:t>
                      </a:r>
                      <a:r>
                        <a:rPr lang="en-US" sz="3600" dirty="0">
                          <a:effectLst/>
                        </a:rPr>
                        <a:t>3</a:t>
                      </a:r>
                      <a:r>
                        <a:rPr lang="ro-RO" sz="3600" dirty="0">
                          <a:effectLst/>
                        </a:rPr>
                        <a:t>​ FACEBOOK – Social Selling</a:t>
                      </a:r>
                    </a:p>
                  </a:txBody>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868990496"/>
                  </a:ext>
                </a:extLst>
              </a:tr>
              <a:tr h="384091">
                <a:tc>
                  <a:txBody>
                    <a:bodyPr/>
                    <a:lstStyle/>
                    <a:p>
                      <a:pPr algn="ctr" fontAlgn="base"/>
                      <a:r>
                        <a:rPr lang="en-US" sz="1200">
                          <a:effectLst/>
                        </a:rPr>
                        <a:t>Monday</a:t>
                      </a:r>
                    </a:p>
                  </a:txBody>
                  <a:tcPr/>
                </a:tc>
                <a:tc>
                  <a:txBody>
                    <a:bodyPr/>
                    <a:lstStyle/>
                    <a:p>
                      <a:pPr algn="ctr" fontAlgn="base"/>
                      <a:r>
                        <a:rPr lang="en-US" sz="1200">
                          <a:effectLst/>
                        </a:rPr>
                        <a:t>Tuesday</a:t>
                      </a:r>
                    </a:p>
                  </a:txBody>
                  <a:tcPr/>
                </a:tc>
                <a:tc>
                  <a:txBody>
                    <a:bodyPr/>
                    <a:lstStyle/>
                    <a:p>
                      <a:pPr algn="ctr" fontAlgn="base"/>
                      <a:r>
                        <a:rPr lang="en-US" sz="1200">
                          <a:effectLst/>
                        </a:rPr>
                        <a:t>Wednesday</a:t>
                      </a:r>
                    </a:p>
                  </a:txBody>
                  <a:tcPr/>
                </a:tc>
                <a:tc>
                  <a:txBody>
                    <a:bodyPr/>
                    <a:lstStyle/>
                    <a:p>
                      <a:pPr algn="ctr" fontAlgn="base"/>
                      <a:r>
                        <a:rPr lang="en-US" sz="1200">
                          <a:effectLst/>
                        </a:rPr>
                        <a:t>Thursday</a:t>
                      </a:r>
                    </a:p>
                  </a:txBody>
                  <a:tcPr/>
                </a:tc>
                <a:tc>
                  <a:txBody>
                    <a:bodyPr/>
                    <a:lstStyle/>
                    <a:p>
                      <a:pPr algn="ctr" fontAlgn="base"/>
                      <a:r>
                        <a:rPr lang="en-US" sz="1200">
                          <a:effectLst/>
                        </a:rPr>
                        <a:t>Friday</a:t>
                      </a:r>
                    </a:p>
                  </a:txBody>
                  <a:tcPr/>
                </a:tc>
                <a:tc>
                  <a:txBody>
                    <a:bodyPr/>
                    <a:lstStyle/>
                    <a:p>
                      <a:pPr lvl="0" algn="ctr">
                        <a:buNone/>
                      </a:pPr>
                      <a:r>
                        <a:rPr lang="en-US" sz="1200">
                          <a:effectLst/>
                        </a:rPr>
                        <a:t>Saturday</a:t>
                      </a:r>
                    </a:p>
                  </a:txBody>
                  <a:tcPr/>
                </a:tc>
                <a:tc>
                  <a:txBody>
                    <a:bodyPr/>
                    <a:lstStyle/>
                    <a:p>
                      <a:pPr algn="ctr" fontAlgn="base"/>
                      <a:r>
                        <a:rPr lang="en-US" sz="1200">
                          <a:effectLst/>
                        </a:rPr>
                        <a:t>Sunday</a:t>
                      </a:r>
                    </a:p>
                  </a:txBody>
                  <a:tcPr/>
                </a:tc>
                <a:extLst>
                  <a:ext uri="{0D108BD9-81ED-4DB2-BD59-A6C34878D82A}">
                    <a16:rowId xmlns:a16="http://schemas.microsoft.com/office/drawing/2014/main" val="65026113"/>
                  </a:ext>
                </a:extLst>
              </a:tr>
              <a:tr h="664774">
                <a:tc>
                  <a:txBody>
                    <a:bodyPr/>
                    <a:lstStyle/>
                    <a:p>
                      <a:pPr fontAlgn="base"/>
                      <a:endParaRPr lang="ro-RO" sz="1200" b="0" i="0" dirty="0">
                        <a:effectLst/>
                      </a:endParaRPr>
                    </a:p>
                  </a:txBody>
                  <a:tcPr>
                    <a:solidFill>
                      <a:schemeClr val="bg1"/>
                    </a:solidFill>
                  </a:tcPr>
                </a:tc>
                <a:tc>
                  <a:txBody>
                    <a:bodyPr/>
                    <a:lstStyle/>
                    <a:p>
                      <a:pPr marL="0" algn="l" defTabSz="914400" rtl="0" eaLnBrk="1" fontAlgn="base" latinLnBrk="0" hangingPunct="1"/>
                      <a:endParaRPr lang="ro-RO" sz="1200" b="0" i="0" dirty="0">
                        <a:effectLst/>
                      </a:endParaRPr>
                    </a:p>
                  </a:txBody>
                  <a:tcPr>
                    <a:solidFill>
                      <a:schemeClr val="bg1"/>
                    </a:solidFill>
                  </a:tcPr>
                </a:tc>
                <a:tc>
                  <a:txBody>
                    <a:bodyPr/>
                    <a:lstStyle/>
                    <a:p>
                      <a:pPr marL="0" algn="l" defTabSz="914400" rtl="0" eaLnBrk="1" fontAlgn="base" latinLnBrk="0" hangingPunct="1"/>
                      <a:endParaRPr lang="en-US" sz="1200" b="0" i="0" dirty="0">
                        <a:effectLst/>
                      </a:endParaRPr>
                    </a:p>
                  </a:txBody>
                  <a:tcPr>
                    <a:solidFill>
                      <a:schemeClr val="bg1"/>
                    </a:solidFill>
                  </a:tcPr>
                </a:tc>
                <a:tc>
                  <a:txBody>
                    <a:bodyPr/>
                    <a:lstStyle/>
                    <a:p>
                      <a:pPr fontAlgn="base"/>
                      <a:r>
                        <a:rPr lang="en-US" sz="1200" b="0" i="0" dirty="0">
                          <a:effectLst/>
                        </a:rPr>
                        <a:t>1</a:t>
                      </a:r>
                    </a:p>
                    <a:p>
                      <a:pPr fontAlgn="base"/>
                      <a:r>
                        <a:rPr lang="en-US" sz="1200" b="0" i="0" dirty="0">
                          <a:effectLst/>
                        </a:rPr>
                        <a:t>A&amp;H solutions</a:t>
                      </a:r>
                    </a:p>
                  </a:txBody>
                  <a:tcPr>
                    <a:solidFill>
                      <a:schemeClr val="bg1"/>
                    </a:solidFill>
                  </a:tcPr>
                </a:tc>
                <a:tc>
                  <a:txBody>
                    <a:bodyPr/>
                    <a:lstStyle/>
                    <a:p>
                      <a:pPr fontAlgn="base"/>
                      <a:r>
                        <a:rPr lang="en-US" sz="1200" b="0" i="0" dirty="0">
                          <a:effectLst/>
                        </a:rPr>
                        <a:t>2</a:t>
                      </a:r>
                    </a:p>
                  </a:txBody>
                  <a:tcPr>
                    <a:solidFill>
                      <a:schemeClr val="bg1"/>
                    </a:solidFill>
                  </a:tcPr>
                </a:tc>
                <a:tc>
                  <a:txBody>
                    <a:bodyPr/>
                    <a:lstStyle/>
                    <a:p>
                      <a:pPr fontAlgn="base"/>
                      <a:r>
                        <a:rPr lang="en-US" sz="1200" b="0" i="0" dirty="0">
                          <a:effectLst/>
                        </a:rPr>
                        <a:t>3</a:t>
                      </a:r>
                    </a:p>
                  </a:txBody>
                  <a:tcPr>
                    <a:solidFill>
                      <a:schemeClr val="bg1"/>
                    </a:solidFill>
                  </a:tcPr>
                </a:tc>
                <a:tc>
                  <a:txBody>
                    <a:bodyPr/>
                    <a:lstStyle/>
                    <a:p>
                      <a:pPr fontAlgn="base"/>
                      <a:r>
                        <a:rPr lang="en-US" sz="1200" b="0" i="0" dirty="0">
                          <a:effectLst/>
                        </a:rPr>
                        <a:t>4</a:t>
                      </a:r>
                    </a:p>
                  </a:txBody>
                  <a:tcPr>
                    <a:solidFill>
                      <a:schemeClr val="bg1"/>
                    </a:solidFill>
                  </a:tcPr>
                </a:tc>
                <a:extLst>
                  <a:ext uri="{0D108BD9-81ED-4DB2-BD59-A6C34878D82A}">
                    <a16:rowId xmlns:a16="http://schemas.microsoft.com/office/drawing/2014/main" val="2105150800"/>
                  </a:ext>
                </a:extLst>
              </a:tr>
              <a:tr h="815390">
                <a:tc>
                  <a:txBody>
                    <a:bodyPr/>
                    <a:lstStyle/>
                    <a:p>
                      <a:pPr marL="0" algn="l" defTabSz="914400" rtl="0" eaLnBrk="1" fontAlgn="base" latinLnBrk="0" hangingPunct="1"/>
                      <a:r>
                        <a:rPr lang="en-US" sz="1200" b="0" i="0" kern="1200" dirty="0">
                          <a:solidFill>
                            <a:schemeClr val="tx1"/>
                          </a:solidFill>
                          <a:effectLst/>
                          <a:latin typeface="+mn-lt"/>
                          <a:ea typeface="+mn-ea"/>
                          <a:cs typeface="+mn-cs"/>
                        </a:rPr>
                        <a:t>5</a:t>
                      </a:r>
                    </a:p>
                  </a:txBody>
                  <a:tcPr>
                    <a:solidFill>
                      <a:srgbClr val="E2F0D9"/>
                    </a:solidFill>
                  </a:tcPr>
                </a:tc>
                <a:tc>
                  <a:txBody>
                    <a:bodyPr/>
                    <a:lstStyle/>
                    <a:p>
                      <a:pPr marL="0" algn="l" defTabSz="914400" rtl="0" eaLnBrk="1" fontAlgn="base" latinLnBrk="0" hangingPunct="1"/>
                      <a:r>
                        <a:rPr lang="en-US" sz="1200" b="0" i="0" kern="1200" dirty="0">
                          <a:solidFill>
                            <a:schemeClr val="tx1"/>
                          </a:solidFill>
                          <a:effectLst/>
                          <a:latin typeface="+mn-lt"/>
                          <a:ea typeface="+mn-ea"/>
                          <a:cs typeface="+mn-cs"/>
                        </a:rPr>
                        <a:t>6</a:t>
                      </a:r>
                    </a:p>
                    <a:p>
                      <a:pPr marL="0" algn="l" defTabSz="914400" rtl="0" eaLnBrk="1" fontAlgn="base" latinLnBrk="0" hangingPunct="1"/>
                      <a:r>
                        <a:rPr lang="en-US" sz="1200" b="0" i="0" kern="1200" dirty="0">
                          <a:solidFill>
                            <a:schemeClr val="tx1"/>
                          </a:solidFill>
                          <a:effectLst/>
                          <a:latin typeface="+mn-lt"/>
                          <a:ea typeface="+mn-ea"/>
                          <a:cs typeface="+mn-cs"/>
                        </a:rPr>
                        <a:t>Retirement plan</a:t>
                      </a:r>
                    </a:p>
                  </a:txBody>
                  <a:tcPr>
                    <a:solidFill>
                      <a:srgbClr val="E2F0D9"/>
                    </a:solidFill>
                  </a:tcPr>
                </a:tc>
                <a:tc>
                  <a:txBody>
                    <a:bodyPr/>
                    <a:lstStyle/>
                    <a:p>
                      <a:pPr marL="0" algn="l" defTabSz="914400" rtl="0" eaLnBrk="1" fontAlgn="base" latinLnBrk="0" hangingPunct="1"/>
                      <a:r>
                        <a:rPr lang="en-US" sz="1200" b="0" i="0" kern="1200" dirty="0">
                          <a:solidFill>
                            <a:schemeClr val="tx1"/>
                          </a:solidFill>
                          <a:effectLst/>
                          <a:latin typeface="+mn-lt"/>
                          <a:ea typeface="+mn-ea"/>
                          <a:cs typeface="+mn-cs"/>
                        </a:rPr>
                        <a:t>7</a:t>
                      </a:r>
                    </a:p>
                  </a:txBody>
                  <a:tcPr>
                    <a:solidFill>
                      <a:srgbClr val="E2F0D9"/>
                    </a:solidFill>
                  </a:tcPr>
                </a:tc>
                <a:tc>
                  <a:txBody>
                    <a:bodyPr/>
                    <a:lstStyle/>
                    <a:p>
                      <a:pPr marL="0" algn="l" rtl="0" eaLnBrk="1" fontAlgn="base" latinLnBrk="0" hangingPunct="1"/>
                      <a:r>
                        <a:rPr lang="en-US" sz="1200" b="0" i="0" kern="1200" dirty="0">
                          <a:solidFill>
                            <a:schemeClr val="tx1"/>
                          </a:solidFill>
                          <a:effectLst/>
                          <a:latin typeface="+mn-lt"/>
                          <a:ea typeface="+mn-ea"/>
                          <a:cs typeface="+mn-cs"/>
                        </a:rPr>
                        <a:t>8</a:t>
                      </a:r>
                    </a:p>
                  </a:txBody>
                  <a:tcPr>
                    <a:solidFill>
                      <a:srgbClr val="E2F0D9"/>
                    </a:solidFill>
                  </a:tcPr>
                </a:tc>
                <a:tc>
                  <a:txBody>
                    <a:bodyPr/>
                    <a:lstStyle/>
                    <a:p>
                      <a:pPr fontAlgn="base"/>
                      <a:r>
                        <a:rPr lang="en-US" sz="1200" b="0" i="0" dirty="0">
                          <a:effectLst/>
                        </a:rPr>
                        <a:t>9</a:t>
                      </a:r>
                    </a:p>
                  </a:txBody>
                  <a:tcPr>
                    <a:solidFill>
                      <a:srgbClr val="E2F0D9"/>
                    </a:solidFill>
                  </a:tcPr>
                </a:tc>
                <a:tc>
                  <a:txBody>
                    <a:bodyPr/>
                    <a:lstStyle/>
                    <a:p>
                      <a:pPr fontAlgn="base"/>
                      <a:r>
                        <a:rPr lang="en-US" sz="1200" b="0" i="0" kern="1200" dirty="0">
                          <a:solidFill>
                            <a:schemeClr val="tx1"/>
                          </a:solidFill>
                          <a:effectLst/>
                          <a:latin typeface="+mn-lt"/>
                          <a:ea typeface="+mn-ea"/>
                          <a:cs typeface="+mn-cs"/>
                        </a:rPr>
                        <a:t>10</a:t>
                      </a:r>
                    </a:p>
                  </a:txBody>
                  <a:tcPr>
                    <a:solidFill>
                      <a:srgbClr val="E2F0D9"/>
                    </a:solidFill>
                  </a:tcPr>
                </a:tc>
                <a:tc>
                  <a:txBody>
                    <a:bodyPr/>
                    <a:lstStyle/>
                    <a:p>
                      <a:pPr lvl="0">
                        <a:buNone/>
                      </a:pPr>
                      <a:r>
                        <a:rPr lang="en-US" sz="1200" b="0" i="0" kern="1200" noProof="0" dirty="0">
                          <a:solidFill>
                            <a:schemeClr val="tx1"/>
                          </a:solidFill>
                          <a:effectLst/>
                          <a:latin typeface="+mn-lt"/>
                          <a:ea typeface="+mn-ea"/>
                          <a:cs typeface="+mn-cs"/>
                        </a:rPr>
                        <a:t>11</a:t>
                      </a:r>
                    </a:p>
                  </a:txBody>
                  <a:tcPr/>
                </a:tc>
                <a:extLst>
                  <a:ext uri="{0D108BD9-81ED-4DB2-BD59-A6C34878D82A}">
                    <a16:rowId xmlns:a16="http://schemas.microsoft.com/office/drawing/2014/main" val="1929781804"/>
                  </a:ext>
                </a:extLst>
              </a:tr>
              <a:tr h="1010102">
                <a:tc>
                  <a:txBody>
                    <a:bodyPr/>
                    <a:lstStyle/>
                    <a:p>
                      <a:pPr fontAlgn="base"/>
                      <a:r>
                        <a:rPr lang="en-US" sz="1200" b="0" i="0" kern="1200" dirty="0">
                          <a:solidFill>
                            <a:schemeClr val="tx1"/>
                          </a:solidFill>
                          <a:effectLst/>
                          <a:latin typeface="+mn-lt"/>
                          <a:ea typeface="+mn-ea"/>
                          <a:cs typeface="+mn-cs"/>
                        </a:rPr>
                        <a:t>12</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13</a:t>
                      </a:r>
                    </a:p>
                  </a:txBody>
                  <a:tcPr>
                    <a:solidFill>
                      <a:schemeClr val="bg1"/>
                    </a:solidFill>
                  </a:tcPr>
                </a:tc>
                <a:tc>
                  <a:txBody>
                    <a:bodyPr/>
                    <a:lstStyle/>
                    <a:p>
                      <a:pPr lvl="0">
                        <a:buNone/>
                      </a:pPr>
                      <a:r>
                        <a:rPr lang="en-US" sz="1200" b="0" i="0" kern="1200" dirty="0">
                          <a:solidFill>
                            <a:schemeClr val="tx1"/>
                          </a:solidFill>
                          <a:effectLst/>
                          <a:latin typeface="+mn-lt"/>
                          <a:ea typeface="+mn-ea"/>
                          <a:cs typeface="+mn-cs"/>
                        </a:rPr>
                        <a:t>14</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15</a:t>
                      </a:r>
                    </a:p>
                    <a:p>
                      <a:pPr fontAlgn="base"/>
                      <a:r>
                        <a:rPr lang="en-US" sz="1200" b="0" i="0" kern="1200" dirty="0">
                          <a:solidFill>
                            <a:schemeClr val="tx1"/>
                          </a:solidFill>
                          <a:effectLst/>
                          <a:latin typeface="+mn-lt"/>
                          <a:ea typeface="+mn-ea"/>
                          <a:cs typeface="+mn-cs"/>
                        </a:rPr>
                        <a:t>Financial planning</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16</a:t>
                      </a:r>
                    </a:p>
                  </a:txBody>
                  <a:tcPr>
                    <a:solidFill>
                      <a:schemeClr val="bg1"/>
                    </a:solidFill>
                  </a:tcPr>
                </a:tc>
                <a:tc>
                  <a:txBody>
                    <a:bodyPr/>
                    <a:lstStyle/>
                    <a:p>
                      <a:pPr fontAlgn="base"/>
                      <a:r>
                        <a:rPr lang="en-US" sz="1200" b="0" i="0" kern="1200" dirty="0">
                          <a:solidFill>
                            <a:schemeClr val="tx1"/>
                          </a:solidFill>
                          <a:effectLst/>
                          <a:latin typeface="+mn-lt"/>
                          <a:ea typeface="+mn-ea"/>
                          <a:cs typeface="+mn-cs"/>
                        </a:rPr>
                        <a:t>17</a:t>
                      </a:r>
                    </a:p>
                  </a:txBody>
                  <a:tcPr>
                    <a:solidFill>
                      <a:schemeClr val="bg1"/>
                    </a:solidFill>
                  </a:tcPr>
                </a:tc>
                <a:tc>
                  <a:txBody>
                    <a:bodyPr/>
                    <a:lstStyle/>
                    <a:p>
                      <a:pPr lvl="0">
                        <a:buNone/>
                      </a:pPr>
                      <a:r>
                        <a:rPr lang="en-US" sz="1200" b="0" i="0" kern="1200" dirty="0">
                          <a:solidFill>
                            <a:schemeClr val="tx1"/>
                          </a:solidFill>
                          <a:effectLst/>
                          <a:latin typeface="+mn-lt"/>
                          <a:ea typeface="+mn-ea"/>
                          <a:cs typeface="+mn-cs"/>
                        </a:rPr>
                        <a:t>18</a:t>
                      </a:r>
                    </a:p>
                  </a:txBody>
                  <a:tcPr>
                    <a:solidFill>
                      <a:schemeClr val="bg1"/>
                    </a:solidFill>
                  </a:tcPr>
                </a:tc>
                <a:extLst>
                  <a:ext uri="{0D108BD9-81ED-4DB2-BD59-A6C34878D82A}">
                    <a16:rowId xmlns:a16="http://schemas.microsoft.com/office/drawing/2014/main" val="878657719"/>
                  </a:ext>
                </a:extLst>
              </a:tr>
              <a:tr h="972475">
                <a:tc>
                  <a:txBody>
                    <a:bodyPr/>
                    <a:lstStyle/>
                    <a:p>
                      <a:pPr fontAlgn="base"/>
                      <a:r>
                        <a:rPr lang="en-US" sz="1200" b="0" i="0" kern="1200" dirty="0">
                          <a:solidFill>
                            <a:schemeClr val="tx1"/>
                          </a:solidFill>
                          <a:effectLst/>
                          <a:latin typeface="+mn-lt"/>
                          <a:ea typeface="+mn-ea"/>
                          <a:cs typeface="+mn-cs"/>
                        </a:rPr>
                        <a:t>19</a:t>
                      </a: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20</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Life insurance</a:t>
                      </a:r>
                    </a:p>
                    <a:p>
                      <a:pPr fontAlgn="base"/>
                      <a:endParaRPr lang="en-US" sz="1200" b="0" i="0" kern="1200" dirty="0">
                        <a:solidFill>
                          <a:schemeClr val="tx1"/>
                        </a:solidFill>
                        <a:effectLst/>
                        <a:latin typeface="+mn-lt"/>
                        <a:ea typeface="+mn-ea"/>
                        <a:cs typeface="+mn-cs"/>
                      </a:endParaRP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21</a:t>
                      </a:r>
                    </a:p>
                  </a:txBody>
                  <a:tcPr>
                    <a:solidFill>
                      <a:srgbClr val="E2EFDA"/>
                    </a:solidFill>
                  </a:tcPr>
                </a:tc>
                <a:tc>
                  <a:txBody>
                    <a:bodyPr/>
                    <a:lstStyle/>
                    <a:p>
                      <a:pPr fontAlgn="base"/>
                      <a:r>
                        <a:rPr lang="en-US" sz="1200" b="0" i="0" kern="1200" dirty="0">
                          <a:solidFill>
                            <a:schemeClr val="tx1"/>
                          </a:solidFill>
                          <a:effectLst/>
                          <a:latin typeface="+mn-lt"/>
                          <a:ea typeface="+mn-ea"/>
                          <a:cs typeface="+mn-cs"/>
                        </a:rPr>
                        <a:t>22</a:t>
                      </a:r>
                    </a:p>
                  </a:txBody>
                  <a:tcPr>
                    <a:solidFill>
                      <a:srgbClr val="E2EFDA"/>
                    </a:solidFill>
                  </a:tcPr>
                </a:tc>
                <a:tc>
                  <a:txBody>
                    <a:bodyPr/>
                    <a:lstStyle/>
                    <a:p>
                      <a:pPr lvl="0">
                        <a:buNone/>
                      </a:pPr>
                      <a:r>
                        <a:rPr lang="en-US" sz="1200" b="0" i="0" kern="1200" dirty="0">
                          <a:solidFill>
                            <a:schemeClr val="tx1"/>
                          </a:solidFill>
                          <a:effectLst/>
                          <a:latin typeface="+mn-lt"/>
                          <a:ea typeface="+mn-ea"/>
                          <a:cs typeface="+mn-cs"/>
                        </a:rPr>
                        <a:t>23</a:t>
                      </a:r>
                    </a:p>
                  </a:txBody>
                  <a:tcPr>
                    <a:solidFill>
                      <a:schemeClr val="accent6">
                        <a:lumMod val="20000"/>
                        <a:lumOff val="80000"/>
                      </a:schemeClr>
                    </a:solidFill>
                  </a:tcPr>
                </a:tc>
                <a:tc>
                  <a:txBody>
                    <a:bodyPr/>
                    <a:lstStyle/>
                    <a:p>
                      <a:pPr fontAlgn="base"/>
                      <a:r>
                        <a:rPr lang="en-US" sz="1200" b="0" i="0" kern="1200" dirty="0">
                          <a:solidFill>
                            <a:schemeClr val="tx1"/>
                          </a:solidFill>
                          <a:effectLst/>
                          <a:latin typeface="+mn-lt"/>
                          <a:ea typeface="+mn-ea"/>
                          <a:cs typeface="+mn-cs"/>
                        </a:rPr>
                        <a:t>24</a:t>
                      </a:r>
                    </a:p>
                  </a:txBody>
                  <a:tcPr/>
                </a:tc>
                <a:tc>
                  <a:txBody>
                    <a:bodyPr/>
                    <a:lstStyle/>
                    <a:p>
                      <a:pPr fontAlgn="base"/>
                      <a:r>
                        <a:rPr lang="en-US" sz="1200" b="0" i="0" kern="1200" dirty="0">
                          <a:solidFill>
                            <a:schemeClr val="tx1"/>
                          </a:solidFill>
                          <a:effectLst/>
                          <a:latin typeface="+mn-lt"/>
                          <a:ea typeface="+mn-ea"/>
                          <a:cs typeface="+mn-cs"/>
                        </a:rPr>
                        <a:t>25</a:t>
                      </a:r>
                    </a:p>
                  </a:txBody>
                  <a:tcPr>
                    <a:solidFill>
                      <a:schemeClr val="accent6">
                        <a:lumMod val="75000"/>
                        <a:alpha val="20000"/>
                      </a:schemeClr>
                    </a:solidFill>
                  </a:tcPr>
                </a:tc>
                <a:extLst>
                  <a:ext uri="{0D108BD9-81ED-4DB2-BD59-A6C34878D82A}">
                    <a16:rowId xmlns:a16="http://schemas.microsoft.com/office/drawing/2014/main" val="1247748771"/>
                  </a:ext>
                </a:extLst>
              </a:tr>
              <a:tr h="945454">
                <a:tc>
                  <a:txBody>
                    <a:bodyPr/>
                    <a:lstStyle/>
                    <a:p>
                      <a:pPr lvl="0">
                        <a:buNone/>
                      </a:pPr>
                      <a:r>
                        <a:rPr lang="en-US" sz="1200" b="0" i="0" kern="1200" dirty="0">
                          <a:solidFill>
                            <a:schemeClr val="tx1"/>
                          </a:solidFill>
                          <a:effectLst/>
                          <a:latin typeface="+mn-lt"/>
                          <a:ea typeface="+mn-ea"/>
                          <a:cs typeface="+mn-cs"/>
                        </a:rPr>
                        <a:t>26</a:t>
                      </a:r>
                    </a:p>
                  </a:txBody>
                  <a:tcPr>
                    <a:noFill/>
                  </a:tcPr>
                </a:tc>
                <a:tc>
                  <a:txBody>
                    <a:bodyPr/>
                    <a:lstStyle/>
                    <a:p>
                      <a:pPr lvl="0">
                        <a:buNone/>
                      </a:pPr>
                      <a:r>
                        <a:rPr lang="en-US" sz="1200" b="0" i="0" kern="1200" dirty="0">
                          <a:solidFill>
                            <a:schemeClr val="tx1"/>
                          </a:solidFill>
                          <a:effectLst/>
                          <a:latin typeface="+mn-lt"/>
                          <a:ea typeface="+mn-ea"/>
                          <a:cs typeface="+mn-cs"/>
                        </a:rPr>
                        <a:t>27</a:t>
                      </a:r>
                    </a:p>
                  </a:txBody>
                  <a:tcPr>
                    <a:noFill/>
                  </a:tcPr>
                </a:tc>
                <a:tc>
                  <a:txBody>
                    <a:bodyPr/>
                    <a:lstStyle/>
                    <a:p>
                      <a:pPr fontAlgn="auto"/>
                      <a:r>
                        <a:rPr lang="en-US" sz="1200" b="0" i="0" kern="1200" dirty="0">
                          <a:solidFill>
                            <a:schemeClr val="tx1"/>
                          </a:solidFill>
                          <a:effectLst/>
                          <a:latin typeface="+mn-lt"/>
                          <a:ea typeface="+mn-ea"/>
                          <a:cs typeface="+mn-cs"/>
                        </a:rPr>
                        <a:t>28</a:t>
                      </a:r>
                      <a:endParaRPr lang="ro-RO" sz="1200" b="0" i="0" kern="1200" dirty="0">
                        <a:solidFill>
                          <a:schemeClr val="tx1"/>
                        </a:solidFill>
                        <a:effectLst/>
                        <a:latin typeface="+mn-lt"/>
                        <a:ea typeface="+mn-ea"/>
                        <a:cs typeface="+mn-cs"/>
                      </a:endParaRPr>
                    </a:p>
                  </a:txBody>
                  <a:tcPr>
                    <a:noFill/>
                  </a:tcPr>
                </a:tc>
                <a:tc>
                  <a:txBody>
                    <a:bodyPr/>
                    <a:lstStyle/>
                    <a:p>
                      <a:pPr marL="0" algn="l" defTabSz="914400" rtl="0" eaLnBrk="1" fontAlgn="auto" latinLnBrk="0" hangingPunct="1"/>
                      <a:r>
                        <a:rPr lang="en-US" sz="1200" b="0" i="0" kern="1200" dirty="0">
                          <a:solidFill>
                            <a:schemeClr val="tx1"/>
                          </a:solidFill>
                          <a:effectLst/>
                          <a:latin typeface="+mn-lt"/>
                          <a:ea typeface="+mn-ea"/>
                          <a:cs typeface="+mn-cs"/>
                        </a:rPr>
                        <a:t>29</a:t>
                      </a:r>
                    </a:p>
                    <a:p>
                      <a:pPr marL="0" algn="l" defTabSz="914400" rtl="0" eaLnBrk="1" fontAlgn="auto" latinLnBrk="0" hangingPunct="1"/>
                      <a:r>
                        <a:rPr lang="en-US" sz="1200" b="0" i="0" kern="1200" dirty="0">
                          <a:solidFill>
                            <a:schemeClr val="tx1"/>
                          </a:solidFill>
                          <a:effectLst/>
                          <a:latin typeface="+mn-lt"/>
                          <a:ea typeface="+mn-ea"/>
                          <a:cs typeface="+mn-cs"/>
                        </a:rPr>
                        <a:t>Education planning</a:t>
                      </a:r>
                    </a:p>
                  </a:txBody>
                  <a:tcPr>
                    <a:noFill/>
                  </a:tcPr>
                </a:tc>
                <a:tc>
                  <a:txBody>
                    <a:bodyPr/>
                    <a:lstStyle/>
                    <a:p>
                      <a:pPr fontAlgn="auto"/>
                      <a:r>
                        <a:rPr lang="en-US" sz="1200" b="0" i="0" kern="1200" dirty="0">
                          <a:solidFill>
                            <a:schemeClr val="tx1"/>
                          </a:solidFill>
                          <a:effectLst/>
                          <a:latin typeface="+mn-lt"/>
                          <a:ea typeface="+mn-ea"/>
                          <a:cs typeface="+mn-cs"/>
                        </a:rPr>
                        <a:t>30</a:t>
                      </a:r>
                      <a:endParaRPr lang="ro-RO" sz="1200" b="0" i="0" kern="1200" dirty="0">
                        <a:solidFill>
                          <a:schemeClr val="tx1"/>
                        </a:solidFill>
                        <a:effectLst/>
                        <a:latin typeface="+mn-lt"/>
                        <a:ea typeface="+mn-ea"/>
                        <a:cs typeface="+mn-cs"/>
                      </a:endParaRPr>
                    </a:p>
                  </a:txBody>
                  <a:tcPr>
                    <a:noFill/>
                  </a:tcPr>
                </a:tc>
                <a:tc>
                  <a:txBody>
                    <a:bodyPr/>
                    <a:lstStyle/>
                    <a:p>
                      <a:pPr fontAlgn="auto"/>
                      <a:endParaRPr lang="ro-RO" sz="1200" b="0" i="0" kern="1200" dirty="0">
                        <a:solidFill>
                          <a:schemeClr val="tx1"/>
                        </a:solidFill>
                        <a:effectLst/>
                        <a:latin typeface="+mn-lt"/>
                        <a:ea typeface="+mn-ea"/>
                        <a:cs typeface="+mn-cs"/>
                      </a:endParaRPr>
                    </a:p>
                  </a:txBody>
                  <a:tcPr>
                    <a:noFill/>
                  </a:tcPr>
                </a:tc>
                <a:tc>
                  <a:txBody>
                    <a:bodyPr/>
                    <a:lstStyle/>
                    <a:p>
                      <a:pPr fontAlgn="auto"/>
                      <a:endParaRPr lang="en-US" sz="1200" b="0" i="0"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775006276"/>
                  </a:ext>
                </a:extLst>
              </a:tr>
            </a:tbl>
          </a:graphicData>
        </a:graphic>
      </p:graphicFrame>
    </p:spTree>
    <p:extLst>
      <p:ext uri="{BB962C8B-B14F-4D97-AF65-F5344CB8AC3E}">
        <p14:creationId xmlns:p14="http://schemas.microsoft.com/office/powerpoint/2010/main" val="3838284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panose="020B0604020202020204" pitchFamily="34" charset="0"/>
                <a:cs typeface="Arial" panose="020B0604020202020204" pitchFamily="34" charset="0"/>
              </a:rPr>
              <a:t>Facebook post</a:t>
            </a:r>
            <a:r>
              <a:rPr lang="en-US" sz="3200" b="1">
                <a:solidFill>
                  <a:srgbClr val="298DCD"/>
                </a:solidFill>
                <a:latin typeface="Arial" panose="020B0604020202020204" pitchFamily="34" charset="0"/>
                <a:cs typeface="Arial" panose="020B0604020202020204" pitchFamily="34" charset="0"/>
              </a:rPr>
              <a:t> 1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95000"/>
                    <a:lumOff val="5000"/>
                  </a:schemeClr>
                </a:solidFill>
                <a:latin typeface="Arial"/>
                <a:ea typeface="MetLife Circular Normal" charset="0"/>
                <a:cs typeface="Arial"/>
              </a:rPr>
              <a:t>Caption:</a:t>
            </a:r>
            <a:endParaRPr lang="en-US" sz="1200" b="1" dirty="0">
              <a:solidFill>
                <a:schemeClr val="tx1">
                  <a:lumMod val="95000"/>
                  <a:lumOff val="5000"/>
                </a:schemeClr>
              </a:solidFill>
              <a:latin typeface="Arial"/>
              <a:ea typeface="MetLife Circular Normal" charset="0"/>
              <a:cs typeface="Arial"/>
            </a:endParaRPr>
          </a:p>
          <a:p>
            <a:pPr algn="l"/>
            <a:r>
              <a:rPr lang="en-US" sz="1200" dirty="0">
                <a:solidFill>
                  <a:schemeClr val="tx1">
                    <a:lumMod val="75000"/>
                    <a:lumOff val="25000"/>
                  </a:schemeClr>
                </a:solidFill>
                <a:latin typeface="Arial"/>
                <a:cs typeface="Arial"/>
              </a:rPr>
              <a:t>Life is not accident-proof, and sometimes, </a:t>
            </a:r>
            <a:r>
              <a:rPr lang="en-US" sz="1200" dirty="0">
                <a:solidFill>
                  <a:srgbClr val="0070C0"/>
                </a:solidFill>
                <a:latin typeface="Arial"/>
                <a:cs typeface="Arial"/>
              </a:rPr>
              <a:t>#ItsNotYourFault</a:t>
            </a:r>
            <a:r>
              <a:rPr lang="en-US" sz="1200" dirty="0">
                <a:solidFill>
                  <a:schemeClr val="tx1">
                    <a:lumMod val="75000"/>
                    <a:lumOff val="25000"/>
                  </a:schemeClr>
                </a:solidFill>
                <a:latin typeface="Arial"/>
                <a:cs typeface="Arial"/>
              </a:rPr>
              <a:t>. When you've got insurance coverage, you can have 99 problems, but accident won't be one with our Accident &amp; Health solutions. </a:t>
            </a:r>
          </a:p>
          <a:p>
            <a:pPr algn="l"/>
            <a:r>
              <a:rPr lang="en-US" sz="1200" dirty="0">
                <a:solidFill>
                  <a:schemeClr val="tx1">
                    <a:lumMod val="75000"/>
                    <a:lumOff val="25000"/>
                  </a:schemeClr>
                </a:solidFill>
                <a:latin typeface="Arial"/>
                <a:cs typeface="Arial"/>
              </a:rPr>
              <a:t>Live your life to the fullest without worries and safeguard all tomorrows to come. Tell me in the comments below what's your favorite way to stay active. :)</a:t>
            </a:r>
          </a:p>
          <a:p>
            <a:pPr algn="l"/>
            <a:r>
              <a:rPr lang="en-US" sz="1200" dirty="0">
                <a:solidFill>
                  <a:schemeClr val="tx1">
                    <a:lumMod val="75000"/>
                    <a:lumOff val="25000"/>
                  </a:schemeClr>
                </a:solidFill>
                <a:latin typeface="Arial"/>
                <a:cs typeface="Arial"/>
              </a:rPr>
              <a:t>#AccidentandHealth #Protection #NavigatingLifeTogether</a:t>
            </a:r>
          </a:p>
          <a:p>
            <a:pPr algn="l"/>
            <a:endParaRPr lang="en-US" sz="1200" dirty="0">
              <a:solidFill>
                <a:schemeClr val="tx1">
                  <a:lumMod val="95000"/>
                  <a:lumOff val="5000"/>
                </a:schemeClr>
              </a:solidFill>
              <a:latin typeface="Arial" panose="020B0604020202020204" pitchFamily="34" charset="0"/>
              <a:cs typeface="Arial" panose="020B0604020202020204" pitchFamily="34" charset="0"/>
            </a:endParaRPr>
          </a:p>
          <a:p>
            <a:pPr algn="l"/>
            <a:endParaRPr lang="en-US" sz="1200" dirty="0">
              <a:solidFill>
                <a:schemeClr val="tx1">
                  <a:lumMod val="95000"/>
                  <a:lumOff val="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A&amp;H solutions - gif</a:t>
            </a:r>
            <a:endParaRPr lang="en-US" sz="1400" b="1">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2" name="FB POST 8 GOOD" descr="FB POST 8 GOOD">
            <a:hlinkClick r:id="" action="ppaction://media"/>
            <a:extLst>
              <a:ext uri="{FF2B5EF4-FFF2-40B4-BE49-F238E27FC236}">
                <a16:creationId xmlns:a16="http://schemas.microsoft.com/office/drawing/2014/main" id="{6E06643E-332A-8A46-8D1B-DA17C4E435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50411" y="1066239"/>
            <a:ext cx="3653210" cy="4566512"/>
          </a:xfrm>
          <a:prstGeom prst="rect">
            <a:avLst/>
          </a:prstGeom>
        </p:spPr>
      </p:pic>
    </p:spTree>
    <p:extLst>
      <p:ext uri="{BB962C8B-B14F-4D97-AF65-F5344CB8AC3E}">
        <p14:creationId xmlns:p14="http://schemas.microsoft.com/office/powerpoint/2010/main" val="318316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panose="020B0604020202020204" pitchFamily="34" charset="0"/>
                <a:cs typeface="Arial" panose="020B0604020202020204" pitchFamily="34" charset="0"/>
              </a:rPr>
              <a:t>Facebook post</a:t>
            </a:r>
            <a:r>
              <a:rPr lang="en-US" sz="3200" b="1">
                <a:solidFill>
                  <a:srgbClr val="298DCD"/>
                </a:solidFill>
                <a:latin typeface="Arial" panose="020B0604020202020204" pitchFamily="34" charset="0"/>
                <a:cs typeface="Arial" panose="020B0604020202020204" pitchFamily="34" charset="0"/>
              </a:rPr>
              <a:t> 2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95000"/>
                    <a:lumOff val="5000"/>
                  </a:schemeClr>
                </a:solidFill>
                <a:latin typeface="Arial"/>
                <a:ea typeface="MetLife Circular Normal" charset="0"/>
                <a:cs typeface="Arial"/>
              </a:rPr>
              <a:t>Caption:</a:t>
            </a:r>
            <a:endParaRPr lang="en-US" sz="1200" b="1" dirty="0">
              <a:solidFill>
                <a:schemeClr val="tx1">
                  <a:lumMod val="95000"/>
                  <a:lumOff val="5000"/>
                </a:schemeClr>
              </a:solidFill>
              <a:latin typeface="Arial"/>
              <a:ea typeface="MetLife Circular Normal" charset="0"/>
              <a:cs typeface="Arial"/>
            </a:endParaRPr>
          </a:p>
          <a:p>
            <a:pPr algn="l"/>
            <a:r>
              <a:rPr lang="en-US" sz="1200" dirty="0">
                <a:solidFill>
                  <a:schemeClr val="tx1">
                    <a:lumMod val="75000"/>
                    <a:lumOff val="25000"/>
                  </a:schemeClr>
                </a:solidFill>
                <a:latin typeface="Arial"/>
                <a:cs typeface="Arial"/>
              </a:rPr>
              <a:t>You’ve worked hard and saved for retirement, but how do you know your savings will last?</a:t>
            </a:r>
          </a:p>
          <a:p>
            <a:pPr algn="l"/>
            <a:r>
              <a:rPr lang="en-US" sz="1200" dirty="0">
                <a:solidFill>
                  <a:schemeClr val="tx1">
                    <a:lumMod val="75000"/>
                    <a:lumOff val="25000"/>
                  </a:schemeClr>
                </a:solidFill>
                <a:latin typeface="Arial"/>
                <a:cs typeface="Arial"/>
              </a:rPr>
              <a:t>You need to identify what expenses you need to consider to satisfy both your needs and your desires. I'm here to talk about solutions that can help you make sure your money will last as long as you need it. </a:t>
            </a:r>
          </a:p>
          <a:p>
            <a:pPr algn="l"/>
            <a:r>
              <a:rPr lang="en-US" sz="1200" dirty="0">
                <a:solidFill>
                  <a:schemeClr val="tx1">
                    <a:lumMod val="75000"/>
                    <a:lumOff val="25000"/>
                  </a:schemeClr>
                </a:solidFill>
                <a:latin typeface="Arial"/>
                <a:cs typeface="Arial"/>
              </a:rPr>
              <a:t>Let’s put a personalized plan in action today.</a:t>
            </a:r>
          </a:p>
          <a:p>
            <a:pPr algn="l"/>
            <a:r>
              <a:rPr lang="en-US" sz="1200" dirty="0">
                <a:solidFill>
                  <a:schemeClr val="tx1">
                    <a:lumMod val="75000"/>
                    <a:lumOff val="25000"/>
                  </a:schemeClr>
                </a:solidFill>
                <a:latin typeface="Arial"/>
                <a:cs typeface="Arial"/>
              </a:rPr>
              <a:t>#Retirement #Insurance #Savings </a:t>
            </a: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95000"/>
                  <a:lumOff val="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Retirement planning</a:t>
            </a:r>
            <a:endParaRPr lang="en-US" sz="1400" b="1">
              <a:solidFill>
                <a:srgbClr val="A3CD4D"/>
              </a:solidFill>
              <a:latin typeface="Arial" panose="020B0604020202020204" pitchFamily="34" charset="0"/>
              <a:cs typeface="Arial" panose="020B0604020202020204" pitchFamily="34" charset="0"/>
            </a:endParaRPr>
          </a:p>
          <a:p>
            <a:r>
              <a:rPr lang="en-US" sz="1400" b="1">
                <a:solidFill>
                  <a:srgbClr val="A3CD4D"/>
                </a:solidFill>
                <a:latin typeface="Arial"/>
                <a:cs typeface="Arial"/>
              </a:rPr>
              <a:t> </a:t>
            </a:r>
            <a:r>
              <a:rPr lang="en-US" sz="1400" b="1">
                <a:solidFill>
                  <a:srgbClr val="FF0000"/>
                </a:solidFill>
                <a:latin typeface="Arial"/>
                <a:cs typeface="Arial"/>
              </a:rPr>
              <a:t> </a:t>
            </a:r>
            <a:endParaRPr lang="ro-RO" sz="1400" b="1">
              <a:solidFill>
                <a:srgbClr val="FF0000"/>
              </a:solidFill>
              <a:latin typeface="Arial" panose="020B0604020202020204" pitchFamily="34" charset="0"/>
              <a:cs typeface="Arial" panose="020B0604020202020204" pitchFamily="34" charset="0"/>
            </a:endParaRPr>
          </a:p>
        </p:txBody>
      </p:sp>
      <p:pic>
        <p:nvPicPr>
          <p:cNvPr id="11" name="Picture 10" descr="A picture containing text, person, indoor, window&#10;&#10;Description automatically generated">
            <a:extLst>
              <a:ext uri="{FF2B5EF4-FFF2-40B4-BE49-F238E27FC236}">
                <a16:creationId xmlns:a16="http://schemas.microsoft.com/office/drawing/2014/main" id="{6C303F86-3E17-9C4A-9B41-F85F38E15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581" y="978630"/>
            <a:ext cx="3641534" cy="4551917"/>
          </a:xfrm>
          <a:prstGeom prst="rect">
            <a:avLst/>
          </a:prstGeom>
        </p:spPr>
      </p:pic>
    </p:spTree>
    <p:extLst>
      <p:ext uri="{BB962C8B-B14F-4D97-AF65-F5344CB8AC3E}">
        <p14:creationId xmlns:p14="http://schemas.microsoft.com/office/powerpoint/2010/main" val="134665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3</a:t>
            </a:r>
          </a:p>
          <a:p>
            <a:endParaRPr lang="en-US" sz="3200" b="1" dirty="0">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GB" sz="1200" dirty="0">
                <a:solidFill>
                  <a:schemeClr val="tx1">
                    <a:lumMod val="75000"/>
                    <a:lumOff val="25000"/>
                  </a:schemeClr>
                </a:solidFill>
                <a:latin typeface="Arial"/>
                <a:cs typeface="Arial"/>
              </a:rPr>
              <a:t>Confronting stressful situations can have a lasting impact on our financial future</a:t>
            </a:r>
            <a:r>
              <a:rPr lang="en-US" sz="1200" dirty="0">
                <a:solidFill>
                  <a:schemeClr val="tx1">
                    <a:lumMod val="75000"/>
                    <a:lumOff val="25000"/>
                  </a:schemeClr>
                </a:solidFill>
                <a:latin typeface="Arial"/>
                <a:cs typeface="Arial"/>
              </a:rPr>
              <a:t>. But you can take comfort in knowing you're not alone, as we are here every step of the way so you can easily take charge of your finances.</a:t>
            </a:r>
            <a:endParaRPr lang="ro-RO" sz="1200" dirty="0">
              <a:solidFill>
                <a:schemeClr val="tx1">
                  <a:lumMod val="75000"/>
                  <a:lumOff val="25000"/>
                </a:schemeClr>
              </a:solidFill>
              <a:latin typeface="Arial"/>
              <a:cs typeface="Arial"/>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Link:</a:t>
            </a:r>
          </a:p>
          <a:p>
            <a:pPr algn="l"/>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hlinkClick r:id="rId3"/>
              </a:rPr>
              <a:t>https://www.metlife.ae/financialwellness/money/you-should-talk-about-money-heres-how/</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411" y="1410432"/>
            <a:ext cx="3635434" cy="4544292"/>
          </a:xfrm>
          <a:prstGeom prst="rect">
            <a:avLst/>
          </a:prstGeom>
        </p:spPr>
      </p:pic>
      <p:sp>
        <p:nvSpPr>
          <p:cNvPr id="10" name="Title 2">
            <a:extLst>
              <a:ext uri="{FF2B5EF4-FFF2-40B4-BE49-F238E27FC236}">
                <a16:creationId xmlns:a16="http://schemas.microsoft.com/office/drawing/2014/main" id="{55FB0077-8855-DF24-7667-39CEF6F72F29}"/>
              </a:ext>
            </a:extLst>
          </p:cNvPr>
          <p:cNvSpPr txBox="1">
            <a:spLocks/>
          </p:cNvSpPr>
          <p:nvPr/>
        </p:nvSpPr>
        <p:spPr>
          <a:xfrm>
            <a:off x="453345" y="1211243"/>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panose="020B0604020202020204" pitchFamily="34" charset="0"/>
                <a:cs typeface="Arial" panose="020B0604020202020204" pitchFamily="34" charset="0"/>
              </a:rPr>
              <a:t>Employees- financial planning</a:t>
            </a:r>
            <a:endParaRPr lang="ro-RO" sz="1400" b="1" dirty="0">
              <a:solidFill>
                <a:srgbClr val="A3CD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91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panose="020B0604020202020204" pitchFamily="34" charset="0"/>
                <a:cs typeface="Arial" panose="020B0604020202020204" pitchFamily="34" charset="0"/>
              </a:rPr>
              <a:t>Facebook post </a:t>
            </a:r>
            <a:r>
              <a:rPr lang="en-US" sz="3200" b="1">
                <a:solidFill>
                  <a:srgbClr val="298DCD"/>
                </a:solidFill>
                <a:latin typeface="Arial" panose="020B0604020202020204" pitchFamily="34" charset="0"/>
                <a:cs typeface="Arial" panose="020B0604020202020204" pitchFamily="34" charset="0"/>
              </a:rPr>
              <a:t>4</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638008" cy="40698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p>
          <a:p>
            <a:pPr algn="l"/>
            <a:r>
              <a:rPr lang="en-US" sz="1200" dirty="0">
                <a:solidFill>
                  <a:schemeClr val="tx1">
                    <a:lumMod val="75000"/>
                    <a:lumOff val="25000"/>
                  </a:schemeClr>
                </a:solidFill>
                <a:latin typeface="Arial"/>
                <a:cs typeface="Arial"/>
              </a:rPr>
              <a:t>Challenging negative thoughts with positivity can help keep your life on track. You shouldn't have to feel worried about protecting your future. </a:t>
            </a:r>
          </a:p>
          <a:p>
            <a:pPr algn="l"/>
            <a:r>
              <a:rPr lang="en-US" sz="1200" dirty="0">
                <a:solidFill>
                  <a:schemeClr val="tx1">
                    <a:lumMod val="75000"/>
                    <a:lumOff val="25000"/>
                  </a:schemeClr>
                </a:solidFill>
                <a:latin typeface="Arial"/>
                <a:cs typeface="Arial"/>
              </a:rPr>
              <a:t>Here are five reasons why you might consider life insurance. Message me to walk through every detail of your customized insurance plan. </a:t>
            </a:r>
          </a:p>
          <a:p>
            <a:pPr algn="l"/>
            <a:endParaRPr lang="en-US" sz="1200" dirty="0">
              <a:solidFill>
                <a:schemeClr val="tx1">
                  <a:lumMod val="75000"/>
                  <a:lumOff val="25000"/>
                </a:schemeClr>
              </a:solidFill>
              <a:latin typeface="Arial"/>
              <a:cs typeface="Arial"/>
            </a:endParaRPr>
          </a:p>
          <a:p>
            <a:pPr algn="l"/>
            <a:r>
              <a:rPr lang="en-US" sz="1200" dirty="0">
                <a:solidFill>
                  <a:schemeClr val="tx1">
                    <a:lumMod val="75000"/>
                    <a:lumOff val="25000"/>
                  </a:schemeClr>
                </a:solidFill>
                <a:latin typeface="Arial"/>
                <a:cs typeface="Arial"/>
              </a:rPr>
              <a:t>#ProtectYourLovedOnes  #FamilyProtection #InsuranceSolutions #MetLifeLebanon</a:t>
            </a:r>
          </a:p>
          <a:p>
            <a:pPr algn="l"/>
            <a:endParaRPr lang="en-US" sz="1300" dirty="0">
              <a:solidFill>
                <a:schemeClr val="tx1">
                  <a:lumMod val="65000"/>
                  <a:lumOff val="35000"/>
                </a:schemeClr>
              </a:solidFill>
              <a:latin typeface="Arial"/>
              <a:cs typeface="Arial"/>
            </a:endParaRPr>
          </a:p>
          <a:p>
            <a:pPr algn="l"/>
            <a:endPar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3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3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Benefits of Life insurance -&gt; video</a:t>
            </a:r>
            <a:endParaRPr lang="ro-RO" sz="1400" b="1">
              <a:solidFill>
                <a:srgbClr val="A3CD4D"/>
              </a:solidFill>
              <a:latin typeface="Arial"/>
              <a:cs typeface="Arial"/>
            </a:endParaRPr>
          </a:p>
        </p:txBody>
      </p:sp>
      <p:pic>
        <p:nvPicPr>
          <p:cNvPr id="10" name="FB Post 11 ENG" descr="FB Post 11 ENG">
            <a:hlinkClick r:id="" action="ppaction://media"/>
            <a:extLst>
              <a:ext uri="{FF2B5EF4-FFF2-40B4-BE49-F238E27FC236}">
                <a16:creationId xmlns:a16="http://schemas.microsoft.com/office/drawing/2014/main" id="{957FFCE6-0D6C-E942-BE61-ADB97CA4C7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9103" y="1397423"/>
            <a:ext cx="3641534" cy="4551917"/>
          </a:xfrm>
          <a:prstGeom prst="rect">
            <a:avLst/>
          </a:prstGeom>
        </p:spPr>
      </p:pic>
    </p:spTree>
    <p:extLst>
      <p:ext uri="{BB962C8B-B14F-4D97-AF65-F5344CB8AC3E}">
        <p14:creationId xmlns:p14="http://schemas.microsoft.com/office/powerpoint/2010/main" val="39868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5 – OPTION 1</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endParaRPr lang="en-US" sz="1200" b="1" dirty="0">
              <a:solidFill>
                <a:schemeClr val="tx1">
                  <a:lumMod val="65000"/>
                  <a:lumOff val="35000"/>
                </a:schemeClr>
              </a:solidFill>
              <a:latin typeface="Arial"/>
              <a:ea typeface="MetLife Circular Normal" charset="0"/>
              <a:cs typeface="Arial"/>
            </a:endParaRPr>
          </a:p>
          <a:p>
            <a:pPr algn="l"/>
            <a:r>
              <a:rPr lang="en-US" sz="1200" dirty="0">
                <a:solidFill>
                  <a:schemeClr val="tx1">
                    <a:lumMod val="75000"/>
                    <a:lumOff val="25000"/>
                  </a:schemeClr>
                </a:solidFill>
                <a:latin typeface="Arial"/>
                <a:cs typeface="Arial"/>
              </a:rPr>
              <a:t>Even it was a tough period, your child's education cannot be compromised. I'm sure you want your child to receive the best opportunities, but this involves costs that are always rising. </a:t>
            </a:r>
          </a:p>
          <a:p>
            <a:pPr algn="l"/>
            <a:r>
              <a:rPr lang="en-US" sz="1200" dirty="0">
                <a:solidFill>
                  <a:schemeClr val="tx1">
                    <a:lumMod val="75000"/>
                    <a:lumOff val="25000"/>
                  </a:schemeClr>
                </a:solidFill>
                <a:latin typeface="Arial"/>
                <a:cs typeface="Arial"/>
              </a:rPr>
              <a:t>What if he or she wants to become a doctor? Can you help them achieve their desire?</a:t>
            </a:r>
          </a:p>
          <a:p>
            <a:pPr algn="l"/>
            <a:r>
              <a:rPr lang="en-US" sz="1200" dirty="0">
                <a:solidFill>
                  <a:schemeClr val="tx1">
                    <a:lumMod val="75000"/>
                    <a:lumOff val="25000"/>
                  </a:schemeClr>
                </a:solidFill>
                <a:latin typeface="Arial"/>
                <a:cs typeface="Arial"/>
              </a:rPr>
              <a:t>Let's do some education planning and make sure your child achieve their true potential in life. :)</a:t>
            </a:r>
          </a:p>
          <a:p>
            <a:pPr algn="l"/>
            <a:r>
              <a:rPr lang="en-US" sz="1200" dirty="0">
                <a:solidFill>
                  <a:schemeClr val="tx1">
                    <a:lumMod val="75000"/>
                    <a:lumOff val="25000"/>
                  </a:schemeClr>
                </a:solidFill>
                <a:latin typeface="Arial"/>
                <a:cs typeface="Arial"/>
              </a:rPr>
              <a:t>#Education #Savings #NavigatingLifeTogether</a:t>
            </a:r>
          </a:p>
          <a:p>
            <a:pPr algn="l"/>
            <a:endParaRPr lang="en-US" sz="1200" b="1" dirty="0">
              <a:solidFill>
                <a:schemeClr val="tx1">
                  <a:lumMod val="65000"/>
                  <a:lumOff val="35000"/>
                </a:schemeClr>
              </a:solidFill>
              <a:latin typeface="Arial"/>
              <a:ea typeface="MetLife Circular Normal" charset="0"/>
              <a:cs typeface="Arial"/>
            </a:endParaRPr>
          </a:p>
          <a:p>
            <a:pPr algn="l"/>
            <a:endParaRPr lang="en-US" sz="1200" b="1" dirty="0">
              <a:solidFill>
                <a:schemeClr val="tx1">
                  <a:lumMod val="65000"/>
                  <a:lumOff val="35000"/>
                </a:schemeClr>
              </a:solidFill>
              <a:latin typeface="Arial"/>
              <a:ea typeface="MetLife Circular Normal" charset="0"/>
              <a:cs typeface="Arial"/>
            </a:endParaRPr>
          </a:p>
          <a:p>
            <a:pPr algn="l"/>
            <a:endParaRPr lang="en-US" sz="1200" b="1" dirty="0">
              <a:solidFill>
                <a:schemeClr val="tx1">
                  <a:lumMod val="65000"/>
                  <a:lumOff val="35000"/>
                </a:schemeClr>
              </a:solidFill>
              <a:latin typeface="Arial"/>
              <a:ea typeface="MetLife Circular Normal" charset="0"/>
              <a:cs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panose="020B0604020202020204" pitchFamily="34" charset="0"/>
                <a:cs typeface="Arial" panose="020B0604020202020204" pitchFamily="34" charset="0"/>
              </a:rPr>
              <a:t> </a:t>
            </a:r>
            <a:endParaRPr lang="ro-RO" sz="1400" b="1">
              <a:solidFill>
                <a:srgbClr val="A3CD4D"/>
              </a:solidFill>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9A304974-EFD7-41B5-8009-75C96E2A260E}"/>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Education planning </a:t>
            </a:r>
            <a:endParaRPr lang="ro-RO" sz="1400" b="1">
              <a:solidFill>
                <a:srgbClr val="A3CD4D"/>
              </a:solidFill>
              <a:latin typeface="Arial" panose="020B0604020202020204" pitchFamily="34" charset="0"/>
              <a:cs typeface="Arial" panose="020B0604020202020204" pitchFamily="34" charset="0"/>
            </a:endParaRPr>
          </a:p>
        </p:txBody>
      </p:sp>
      <p:pic>
        <p:nvPicPr>
          <p:cNvPr id="10" name="Picture 9" descr="A picture containing text, person, outdoor, road&#10;&#10;Description automatically generated">
            <a:extLst>
              <a:ext uri="{FF2B5EF4-FFF2-40B4-BE49-F238E27FC236}">
                <a16:creationId xmlns:a16="http://schemas.microsoft.com/office/drawing/2014/main" id="{D6C5A19B-BAB6-9046-AAC4-2AC23996A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9325" y="1533724"/>
            <a:ext cx="3644382" cy="4555477"/>
          </a:xfrm>
          <a:prstGeom prst="rect">
            <a:avLst/>
          </a:prstGeom>
        </p:spPr>
      </p:pic>
    </p:spTree>
    <p:extLst>
      <p:ext uri="{BB962C8B-B14F-4D97-AF65-F5344CB8AC3E}">
        <p14:creationId xmlns:p14="http://schemas.microsoft.com/office/powerpoint/2010/main" val="260612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5 – OPTION 2</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endParaRPr lang="en-US" sz="1200" b="1" dirty="0">
              <a:solidFill>
                <a:schemeClr val="tx1">
                  <a:lumMod val="65000"/>
                  <a:lumOff val="35000"/>
                </a:schemeClr>
              </a:solidFill>
              <a:latin typeface="Arial"/>
              <a:ea typeface="MetLife Circular Normal" charset="0"/>
              <a:cs typeface="Arial"/>
            </a:endParaRPr>
          </a:p>
          <a:p>
            <a:pPr algn="l"/>
            <a:r>
              <a:rPr lang="en-US" sz="1200" dirty="0">
                <a:solidFill>
                  <a:schemeClr val="tx1">
                    <a:lumMod val="75000"/>
                    <a:lumOff val="25000"/>
                  </a:schemeClr>
                </a:solidFill>
                <a:latin typeface="Arial"/>
                <a:cs typeface="Arial"/>
              </a:rPr>
              <a:t>Even it was a tough period, your child's education cannot be compromised. I'm sure you want your child to receive the best opportunities, but this involves costs that are always rising. </a:t>
            </a:r>
          </a:p>
          <a:p>
            <a:pPr algn="l"/>
            <a:r>
              <a:rPr lang="en-US" sz="1200" dirty="0">
                <a:solidFill>
                  <a:schemeClr val="tx1">
                    <a:lumMod val="75000"/>
                    <a:lumOff val="25000"/>
                  </a:schemeClr>
                </a:solidFill>
                <a:latin typeface="Arial"/>
                <a:cs typeface="Arial"/>
              </a:rPr>
              <a:t>What if he or she wants to become a doctor? Can you help them achieve their desire?</a:t>
            </a:r>
          </a:p>
          <a:p>
            <a:pPr algn="l"/>
            <a:r>
              <a:rPr lang="en-US" sz="1200" dirty="0">
                <a:solidFill>
                  <a:schemeClr val="tx1">
                    <a:lumMod val="75000"/>
                    <a:lumOff val="25000"/>
                  </a:schemeClr>
                </a:solidFill>
                <a:latin typeface="Arial"/>
                <a:cs typeface="Arial"/>
              </a:rPr>
              <a:t>Let's do some education planning and make sure your child achieve their true potential in life. :)</a:t>
            </a:r>
          </a:p>
          <a:p>
            <a:pPr algn="l"/>
            <a:r>
              <a:rPr lang="en-US" sz="1200" dirty="0">
                <a:solidFill>
                  <a:schemeClr val="tx1">
                    <a:lumMod val="75000"/>
                    <a:lumOff val="25000"/>
                  </a:schemeClr>
                </a:solidFill>
                <a:latin typeface="Arial"/>
                <a:cs typeface="Arial"/>
              </a:rPr>
              <a:t>#Education #Savings #NavigatingLifeTogether</a:t>
            </a:r>
          </a:p>
          <a:p>
            <a:pPr algn="l"/>
            <a:endParaRPr lang="en-US" sz="1200" b="1" dirty="0">
              <a:solidFill>
                <a:schemeClr val="tx1">
                  <a:lumMod val="65000"/>
                  <a:lumOff val="35000"/>
                </a:schemeClr>
              </a:solidFill>
              <a:latin typeface="Arial"/>
              <a:ea typeface="MetLife Circular Normal" charset="0"/>
              <a:cs typeface="Arial"/>
            </a:endParaRPr>
          </a:p>
          <a:p>
            <a:pPr algn="l"/>
            <a:endParaRPr lang="en-US" sz="1200" b="1" dirty="0">
              <a:solidFill>
                <a:schemeClr val="tx1">
                  <a:lumMod val="65000"/>
                  <a:lumOff val="35000"/>
                </a:schemeClr>
              </a:solidFill>
              <a:latin typeface="Arial"/>
              <a:ea typeface="MetLife Circular Normal" charset="0"/>
              <a:cs typeface="Arial"/>
            </a:endParaRPr>
          </a:p>
          <a:p>
            <a:pPr algn="l"/>
            <a:endParaRPr lang="en-US" sz="1200" b="1" dirty="0">
              <a:solidFill>
                <a:schemeClr val="tx1">
                  <a:lumMod val="65000"/>
                  <a:lumOff val="35000"/>
                </a:schemeClr>
              </a:solidFill>
              <a:latin typeface="Arial"/>
              <a:ea typeface="MetLife Circular Normal" charset="0"/>
              <a:cs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panose="020B0604020202020204" pitchFamily="34" charset="0"/>
                <a:cs typeface="Arial" panose="020B0604020202020204" pitchFamily="34" charset="0"/>
              </a:rPr>
              <a:t> </a:t>
            </a:r>
            <a:endParaRPr lang="ro-RO" sz="1400" b="1">
              <a:solidFill>
                <a:srgbClr val="A3CD4D"/>
              </a:solidFill>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9A304974-EFD7-41B5-8009-75C96E2A260E}"/>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Education planning </a:t>
            </a:r>
            <a:endParaRPr lang="ro-RO" sz="1400" b="1">
              <a:solidFill>
                <a:srgbClr val="A3CD4D"/>
              </a:solidFill>
              <a:latin typeface="Arial" panose="020B0604020202020204" pitchFamily="34" charset="0"/>
              <a:cs typeface="Arial" panose="020B0604020202020204" pitchFamily="34" charset="0"/>
            </a:endParaRPr>
          </a:p>
        </p:txBody>
      </p:sp>
      <p:pic>
        <p:nvPicPr>
          <p:cNvPr id="5" name="Picture 4" descr="A person and person kissing a child&#10;&#10;Description automatically generated with medium confidence">
            <a:extLst>
              <a:ext uri="{FF2B5EF4-FFF2-40B4-BE49-F238E27FC236}">
                <a16:creationId xmlns:a16="http://schemas.microsoft.com/office/drawing/2014/main" id="{B639CDAE-4509-29A8-16B9-BAF2AE5FE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8363" y="1131656"/>
            <a:ext cx="3892062" cy="4865078"/>
          </a:xfrm>
          <a:prstGeom prst="rect">
            <a:avLst/>
          </a:prstGeom>
        </p:spPr>
      </p:pic>
    </p:spTree>
    <p:extLst>
      <p:ext uri="{BB962C8B-B14F-4D97-AF65-F5344CB8AC3E}">
        <p14:creationId xmlns:p14="http://schemas.microsoft.com/office/powerpoint/2010/main" val="1156430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284FA4BF600643BA0750819A114ABC" ma:contentTypeVersion="13" ma:contentTypeDescription="Create a new document." ma:contentTypeScope="" ma:versionID="c8f62d331cf06cd75d84c7e393af39f6">
  <xsd:schema xmlns:xsd="http://www.w3.org/2001/XMLSchema" xmlns:xs="http://www.w3.org/2001/XMLSchema" xmlns:p="http://schemas.microsoft.com/office/2006/metadata/properties" xmlns:ns3="8a3aa049-ad11-48f9-abbd-1307056262ec" xmlns:ns4="cf042b0f-fef1-4d8e-b81c-0f9464940658" targetNamespace="http://schemas.microsoft.com/office/2006/metadata/properties" ma:root="true" ma:fieldsID="dd9fbc1b71904b8b0508347f15c73cbd" ns3:_="" ns4:_="">
    <xsd:import namespace="8a3aa049-ad11-48f9-abbd-1307056262ec"/>
    <xsd:import namespace="cf042b0f-fef1-4d8e-b81c-0f946494065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aa049-ad11-48f9-abbd-1307056262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042b0f-fef1-4d8e-b81c-0f946494065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F759FD-B486-4807-92A9-22F64684BC51}">
  <ds:schemaRefs>
    <ds:schemaRef ds:uri="8a3aa049-ad11-48f9-abbd-1307056262ec"/>
    <ds:schemaRef ds:uri="cf042b0f-fef1-4d8e-b81c-0f94649406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E749E0-CDAE-4FA1-8708-82C785F9AC1E}">
  <ds:schemaRefs>
    <ds:schemaRef ds:uri="http://schemas.microsoft.com/sharepoint/v3/contenttype/forms"/>
  </ds:schemaRefs>
</ds:datastoreItem>
</file>

<file path=customXml/itemProps3.xml><?xml version="1.0" encoding="utf-8"?>
<ds:datastoreItem xmlns:ds="http://schemas.openxmlformats.org/officeDocument/2006/customXml" ds:itemID="{0FB332BD-9CBF-4ECE-933A-7DA426A5C4D4}">
  <ds:schemaRefs>
    <ds:schemaRef ds:uri="8a3aa049-ad11-48f9-abbd-1307056262ec"/>
    <ds:schemaRef ds:uri="cf042b0f-fef1-4d8e-b81c-0f94649406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TotalTime>
  <Words>1187</Words>
  <Application>Microsoft Office PowerPoint</Application>
  <PresentationFormat>Widescreen</PresentationFormat>
  <Paragraphs>214</Paragraphs>
  <Slides>20</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Dumitrescu, Ana (BCH-MRM)</dc:creator>
  <cp:lastModifiedBy>Beckdash, Hiba</cp:lastModifiedBy>
  <cp:revision>8</cp:revision>
  <dcterms:created xsi:type="dcterms:W3CDTF">2021-02-23T18:08:01Z</dcterms:created>
  <dcterms:modified xsi:type="dcterms:W3CDTF">2023-05-29T09:23:19Z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0x010100F4284FA4BF600643BA0750819A114ABC</vt:lpwstr>
  </property>
</Properties>
</file>