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4927" r:id="rId6"/>
    <p:sldId id="4928" r:id="rId7"/>
    <p:sldId id="4937" r:id="rId8"/>
    <p:sldId id="4936" r:id="rId9"/>
    <p:sldId id="4905" r:id="rId10"/>
    <p:sldId id="4921" r:id="rId11"/>
    <p:sldId id="4884" r:id="rId12"/>
    <p:sldId id="4935" r:id="rId13"/>
    <p:sldId id="4929" r:id="rId14"/>
    <p:sldId id="4939" r:id="rId15"/>
    <p:sldId id="4920" r:id="rId16"/>
    <p:sldId id="4925" r:id="rId17"/>
    <p:sldId id="4934" r:id="rId18"/>
    <p:sldId id="4940" r:id="rId19"/>
    <p:sldId id="4930" r:id="rId20"/>
    <p:sldId id="4922" r:id="rId21"/>
    <p:sldId id="4917" r:id="rId22"/>
    <p:sldId id="4933" r:id="rId23"/>
    <p:sldId id="4941" r:id="rId24"/>
    <p:sldId id="4931"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da, Maria (BCH-MRM)" initials="DM(" lastIdx="9" clrIdx="0">
    <p:extLst>
      <p:ext uri="{19B8F6BF-5375-455C-9EA6-DF929625EA0E}">
        <p15:presenceInfo xmlns:p15="http://schemas.microsoft.com/office/powerpoint/2012/main" userId="S::maria.doda@mrm.com::af72d5ff-5fc7-4a84-8188-3c234f3d53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5C5C"/>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88335-6836-4DB4-A048-4377CBDD22E3}" v="211" dt="2022-12-16T09:27:41.442"/>
    <p1510:client id="{2626BDA5-7FE5-1748-9A50-FF80EDA2DC2B}" v="5" vWet="9" dt="2022-12-16T12:03:14.743"/>
    <p1510:client id="{B38F9D7A-65FF-932A-C14A-DBF5E5CC55DF}" v="19" dt="2022-12-16T12:59:11.046"/>
    <p1510:client id="{B7019FB3-C4FA-3B19-592A-EB786A4172CD}" v="37" dt="2022-12-16T13:34:17.358"/>
    <p1510:client id="{D1D0670E-374A-D7E5-CE4C-90D8A157BDC1}" v="8" dt="2022-12-16T13:11:39.269"/>
    <p1510:client id="{D25A0963-54E9-3C10-22AB-F4A4DB3D99F7}" v="10" dt="2022-12-16T11:48:40.908"/>
    <p1510:client id="{F94F10CD-4A71-E074-FB5F-43C6F94CCFED}" v="38" dt="2022-12-19T10:45:31.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17A2E0-450E-4720-9C40-D4F53E55D7DF}"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4149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7A2E0-450E-4720-9C40-D4F53E55D7DF}"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62332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7A2E0-450E-4720-9C40-D4F53E55D7DF}"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83098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7A2E0-450E-4720-9C40-D4F53E55D7DF}"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46540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17A2E0-450E-4720-9C40-D4F53E55D7DF}"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05283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17A2E0-450E-4720-9C40-D4F53E55D7DF}"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278750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17A2E0-450E-4720-9C40-D4F53E55D7DF}" type="datetimeFigureOut">
              <a:rPr lang="en-US" smtClean="0"/>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155679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17A2E0-450E-4720-9C40-D4F53E55D7DF}" type="datetimeFigureOut">
              <a:rPr lang="en-US" smtClean="0"/>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327357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7A2E0-450E-4720-9C40-D4F53E55D7DF}" type="datetimeFigureOut">
              <a:rPr lang="en-US" smtClean="0"/>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303388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17A2E0-450E-4720-9C40-D4F53E55D7DF}"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236651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17A2E0-450E-4720-9C40-D4F53E55D7DF}"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488B7-427C-4F16-A250-AC50746EA249}" type="slidenum">
              <a:rPr lang="en-US" smtClean="0"/>
              <a:t>‹#›</a:t>
            </a:fld>
            <a:endParaRPr lang="en-US"/>
          </a:p>
        </p:txBody>
      </p:sp>
    </p:spTree>
    <p:extLst>
      <p:ext uri="{BB962C8B-B14F-4D97-AF65-F5344CB8AC3E}">
        <p14:creationId xmlns:p14="http://schemas.microsoft.com/office/powerpoint/2010/main" val="238796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7A2E0-450E-4720-9C40-D4F53E55D7DF}" type="datetimeFigureOut">
              <a:rPr lang="en-US" smtClean="0"/>
              <a:t>12/19/2022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488B7-427C-4F16-A250-AC50746EA249}" type="slidenum">
              <a:rPr lang="en-US" smtClean="0"/>
              <a:t>‹#›</a:t>
            </a:fld>
            <a:endParaRPr lang="en-US"/>
          </a:p>
        </p:txBody>
      </p:sp>
    </p:spTree>
    <p:extLst>
      <p:ext uri="{BB962C8B-B14F-4D97-AF65-F5344CB8AC3E}">
        <p14:creationId xmlns:p14="http://schemas.microsoft.com/office/powerpoint/2010/main" val="3922107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53FD95-EF3F-644A-9EC3-C0D96E011CDD}"/>
              </a:ext>
            </a:extLst>
          </p:cNvPr>
          <p:cNvPicPr>
            <a:picLocks noChangeAspect="1"/>
          </p:cNvPicPr>
          <p:nvPr/>
        </p:nvPicPr>
        <p:blipFill>
          <a:blip r:embed="rId2"/>
          <a:stretch>
            <a:fillRect/>
          </a:stretch>
        </p:blipFill>
        <p:spPr>
          <a:xfrm>
            <a:off x="0" y="0"/>
            <a:ext cx="12201062" cy="6938962"/>
          </a:xfrm>
          <a:prstGeom prst="rect">
            <a:avLst/>
          </a:prstGeom>
        </p:spPr>
      </p:pic>
      <p:sp>
        <p:nvSpPr>
          <p:cNvPr id="5" name="Title 1">
            <a:extLst>
              <a:ext uri="{FF2B5EF4-FFF2-40B4-BE49-F238E27FC236}">
                <a16:creationId xmlns:a16="http://schemas.microsoft.com/office/drawing/2014/main" id="{9AD1DA6E-F930-F144-A429-2739518F8068}"/>
              </a:ext>
            </a:extLst>
          </p:cNvPr>
          <p:cNvSpPr txBox="1">
            <a:spLocks/>
          </p:cNvSpPr>
          <p:nvPr/>
        </p:nvSpPr>
        <p:spPr>
          <a:xfrm>
            <a:off x="650461" y="698500"/>
            <a:ext cx="4391439" cy="3886199"/>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700">
                <a:solidFill>
                  <a:schemeClr val="bg1"/>
                </a:solidFill>
                <a:latin typeface="Georgia"/>
                <a:ea typeface="Utopia Semibold" charset="0"/>
                <a:cs typeface="Arial"/>
              </a:rPr>
              <a:t>MetLife </a:t>
            </a:r>
            <a:br>
              <a:rPr lang="en-US" sz="7700">
                <a:latin typeface="Georgia" panose="02040502050405020303" pitchFamily="18" charset="0"/>
                <a:ea typeface="Utopia Semibold" charset="0"/>
                <a:cs typeface="Arial" panose="020B0604020202020204" pitchFamily="34" charset="0"/>
              </a:rPr>
            </a:br>
            <a:r>
              <a:rPr lang="en-US" sz="7700">
                <a:solidFill>
                  <a:schemeClr val="bg1"/>
                </a:solidFill>
                <a:latin typeface="Georgia"/>
                <a:ea typeface="Utopia Semibold" charset="0"/>
                <a:cs typeface="Arial"/>
              </a:rPr>
              <a:t>Social</a:t>
            </a:r>
            <a:br>
              <a:rPr lang="en-US" sz="7700">
                <a:latin typeface="Georgia" panose="02040502050405020303" pitchFamily="18" charset="0"/>
                <a:ea typeface="Utopia Semibold" charset="0"/>
                <a:cs typeface="Arial" panose="020B0604020202020204" pitchFamily="34" charset="0"/>
              </a:rPr>
            </a:br>
            <a:r>
              <a:rPr lang="en-US" sz="7700">
                <a:solidFill>
                  <a:schemeClr val="bg1"/>
                </a:solidFill>
                <a:latin typeface="Georgia"/>
                <a:ea typeface="Utopia Semibold" charset="0"/>
                <a:cs typeface="Arial"/>
              </a:rPr>
              <a:t>Selling</a:t>
            </a:r>
            <a:br>
              <a:rPr lang="en-US" sz="7700">
                <a:latin typeface="Georgia" panose="02040502050405020303" pitchFamily="18" charset="0"/>
                <a:ea typeface="Utopia Semibold" charset="0"/>
                <a:cs typeface="Arial" panose="020B0604020202020204" pitchFamily="34" charset="0"/>
              </a:rPr>
            </a:br>
            <a:br>
              <a:rPr lang="en-US" sz="4800" b="1">
                <a:latin typeface="Arial"/>
                <a:ea typeface="Utopia Semibold" charset="0"/>
                <a:cs typeface="Arial" panose="020B0604020202020204" pitchFamily="34" charset="0"/>
              </a:rPr>
            </a:br>
            <a:r>
              <a:rPr lang="en-US" sz="7700">
                <a:solidFill>
                  <a:schemeClr val="bg1"/>
                </a:solidFill>
                <a:latin typeface="Georgia"/>
                <a:ea typeface="Utopia Semibold" charset="0"/>
                <a:cs typeface="Arial"/>
              </a:rPr>
              <a:t>January 2023</a:t>
            </a:r>
          </a:p>
        </p:txBody>
      </p:sp>
    </p:spTree>
    <p:extLst>
      <p:ext uri="{BB962C8B-B14F-4D97-AF65-F5344CB8AC3E}">
        <p14:creationId xmlns:p14="http://schemas.microsoft.com/office/powerpoint/2010/main" val="2571508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1301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520582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Facebook post</a:t>
            </a:r>
            <a:r>
              <a:rPr lang="en-US" sz="3200" b="1">
                <a:solidFill>
                  <a:srgbClr val="298DCD"/>
                </a:solidFill>
                <a:latin typeface="Arial"/>
                <a:cs typeface="Arial"/>
              </a:rPr>
              <a:t> 7 – Thu, 26 Jan  </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As an insurance agent, my daily work centers around communication. 😊 Whether internal or external, effective communication is essential for me to offer the right financial protection. I ask questions in order to understand my clients' needs and then I offer them the most suitable solutions. </a:t>
            </a:r>
          </a:p>
          <a:p>
            <a:pPr algn="l"/>
            <a:r>
              <a:rPr lang="en-US" sz="1200">
                <a:ea typeface="+mn-lt"/>
                <a:cs typeface="+mn-lt"/>
              </a:rPr>
              <a:t>What's important to you in your profession?</a:t>
            </a:r>
          </a:p>
          <a:p>
            <a:pPr algn="l"/>
            <a:r>
              <a:rPr lang="en-US" sz="1200">
                <a:solidFill>
                  <a:srgbClr val="00B0F0"/>
                </a:solidFill>
                <a:latin typeface="Calibri" panose="020F0502020204030204"/>
                <a:cs typeface="Calibri" panose="020F0502020204030204"/>
              </a:rPr>
              <a:t>#LifeOfAnInsuranceAgent #MetLife </a:t>
            </a:r>
          </a:p>
          <a:p>
            <a:pPr algn="l"/>
            <a:endParaRPr lang="en-US" sz="1200">
              <a:solidFill>
                <a:srgbClr val="404040"/>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My life as an agent</a:t>
            </a: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sp>
        <p:nvSpPr>
          <p:cNvPr id="11" name="TextBox 10">
            <a:extLst>
              <a:ext uri="{FF2B5EF4-FFF2-40B4-BE49-F238E27FC236}">
                <a16:creationId xmlns:a16="http://schemas.microsoft.com/office/drawing/2014/main" id="{C1580E44-3CC2-4D0B-B03C-D9F5D5006996}"/>
              </a:ext>
            </a:extLst>
          </p:cNvPr>
          <p:cNvSpPr txBox="1"/>
          <p:nvPr/>
        </p:nvSpPr>
        <p:spPr>
          <a:xfrm>
            <a:off x="6688289" y="458786"/>
            <a:ext cx="3740118" cy="1200329"/>
          </a:xfrm>
          <a:prstGeom prst="rect">
            <a:avLst/>
          </a:prstGeom>
          <a:noFill/>
        </p:spPr>
        <p:txBody>
          <a:bodyPr wrap="square" lIns="91440" tIns="45720" rIns="91440" bIns="45720" rtlCol="0" anchor="t">
            <a:spAutoFit/>
          </a:bodyPr>
          <a:lstStyle/>
          <a:p>
            <a:r>
              <a:rPr lang="en-US" sz="900">
                <a:ea typeface="+mn-lt"/>
                <a:cs typeface="+mn-lt"/>
              </a:rPr>
              <a:t>As an insurance agent, my daily work centers around communication. 😊 Whether internal or external, effective communication is essential for me to offer the right financial protection. I ask questions in order to understand my clients' needs and then I offer them the most suitable solutions. </a:t>
            </a:r>
            <a:br>
              <a:rPr lang="en-US" sz="900">
                <a:ea typeface="+mn-lt"/>
                <a:cs typeface="+mn-lt"/>
              </a:rPr>
            </a:br>
            <a:r>
              <a:rPr lang="en-US" sz="900">
                <a:ea typeface="+mn-lt"/>
                <a:cs typeface="+mn-lt"/>
              </a:rPr>
              <a:t>What's important to you in your profession?</a:t>
            </a:r>
          </a:p>
          <a:p>
            <a:pPr algn="l"/>
            <a:br>
              <a:rPr lang="en-US" sz="900">
                <a:ea typeface="+mn-lt"/>
                <a:cs typeface="+mn-lt"/>
              </a:rPr>
            </a:br>
            <a:endParaRPr lang="en-US" sz="900">
              <a:ea typeface="+mn-lt"/>
              <a:cs typeface="+mn-lt"/>
            </a:endParaRPr>
          </a:p>
          <a:p>
            <a:pPr algn="l"/>
            <a:r>
              <a:rPr lang="en-US" sz="900">
                <a:solidFill>
                  <a:srgbClr val="00B0F0"/>
                </a:solidFill>
                <a:latin typeface="Calibri" panose="020F0502020204030204"/>
                <a:cs typeface="Calibri" panose="020F0502020204030204"/>
              </a:rPr>
              <a:t>#LifeOfAnInsuranceAgent #MetLife </a:t>
            </a:r>
          </a:p>
        </p:txBody>
      </p:sp>
      <p:sp>
        <p:nvSpPr>
          <p:cNvPr id="15" name="TextBox 14">
            <a:extLst>
              <a:ext uri="{FF2B5EF4-FFF2-40B4-BE49-F238E27FC236}">
                <a16:creationId xmlns:a16="http://schemas.microsoft.com/office/drawing/2014/main" id="{050D682A-B88E-46F4-A016-AF9CC6B7F167}"/>
              </a:ext>
            </a:extLst>
          </p:cNvPr>
          <p:cNvSpPr txBox="1"/>
          <p:nvPr/>
        </p:nvSpPr>
        <p:spPr>
          <a:xfrm>
            <a:off x="411341" y="4744161"/>
            <a:ext cx="6098958" cy="461665"/>
          </a:xfrm>
          <a:prstGeom prst="rect">
            <a:avLst/>
          </a:prstGeom>
          <a:noFill/>
        </p:spPr>
        <p:txBody>
          <a:bodyPr wrap="square" lIns="91440" tIns="45720" rIns="91440" bIns="45720" anchor="t">
            <a:spAutoFit/>
          </a:bodyPr>
          <a:lstStyle/>
          <a:p>
            <a:pPr algn="l"/>
            <a:r>
              <a:rPr lang="ro-RO" sz="1200" b="1">
                <a:solidFill>
                  <a:schemeClr val="tx1">
                    <a:lumMod val="95000"/>
                    <a:lumOff val="5000"/>
                  </a:schemeClr>
                </a:solidFill>
                <a:latin typeface="Arial"/>
                <a:ea typeface="MetLife Circular Normal" charset="0"/>
                <a:cs typeface="Arial"/>
              </a:rPr>
              <a:t>Copy on image</a:t>
            </a:r>
            <a:r>
              <a:rPr lang="ro-RO" sz="1200">
                <a:solidFill>
                  <a:schemeClr val="tx1">
                    <a:lumMod val="95000"/>
                    <a:lumOff val="5000"/>
                  </a:schemeClr>
                </a:solidFill>
                <a:latin typeface="Arial"/>
                <a:ea typeface="MetLife Circular Normal" charset="0"/>
                <a:cs typeface="Arial"/>
              </a:rPr>
              <a:t>:</a:t>
            </a:r>
            <a:endParaRPr lang="en-US" sz="1200">
              <a:solidFill>
                <a:schemeClr val="tx1">
                  <a:lumMod val="65000"/>
                  <a:lumOff val="35000"/>
                </a:schemeClr>
              </a:solidFill>
              <a:latin typeface="Arial"/>
              <a:cs typeface="Arial"/>
            </a:endParaRPr>
          </a:p>
          <a:p>
            <a:pPr algn="l"/>
            <a:r>
              <a:rPr lang="en-US" sz="1200">
                <a:solidFill>
                  <a:schemeClr val="tx1">
                    <a:lumMod val="65000"/>
                    <a:lumOff val="35000"/>
                  </a:schemeClr>
                </a:solidFill>
                <a:latin typeface="Arial"/>
                <a:cs typeface="Arial"/>
              </a:rPr>
              <a:t>Effective communication builds trust</a:t>
            </a:r>
          </a:p>
        </p:txBody>
      </p:sp>
      <p:sp>
        <p:nvSpPr>
          <p:cNvPr id="14" name="TextBox 13">
            <a:extLst>
              <a:ext uri="{FF2B5EF4-FFF2-40B4-BE49-F238E27FC236}">
                <a16:creationId xmlns:a16="http://schemas.microsoft.com/office/drawing/2014/main" id="{D3038AE5-AF14-DAC4-91C4-16CBF10AD61F}"/>
              </a:ext>
            </a:extLst>
          </p:cNvPr>
          <p:cNvSpPr txBox="1"/>
          <p:nvPr/>
        </p:nvSpPr>
        <p:spPr>
          <a:xfrm>
            <a:off x="7048871" y="2982898"/>
            <a:ext cx="2867486" cy="646331"/>
          </a:xfrm>
          <a:prstGeom prst="rect">
            <a:avLst/>
          </a:prstGeom>
          <a:noFill/>
        </p:spPr>
        <p:txBody>
          <a:bodyPr wrap="square" lIns="91440" tIns="45720" rIns="91440" bIns="45720" anchor="t">
            <a:spAutoFit/>
          </a:bodyPr>
          <a:lstStyle/>
          <a:p>
            <a:r>
              <a:rPr lang="en-US" b="0" i="0">
                <a:solidFill>
                  <a:srgbClr val="E4E6EB"/>
                </a:solidFill>
                <a:effectLst/>
                <a:latin typeface="Segoe UI Historic"/>
                <a:ea typeface="Segoe UI Historic"/>
                <a:cs typeface="Segoe UI Historic"/>
              </a:rPr>
              <a:t>Effective communication builds trust</a:t>
            </a:r>
            <a:endParaRPr lang="en-US">
              <a:latin typeface="Segoe UI Historic"/>
              <a:ea typeface="Segoe UI Historic"/>
              <a:cs typeface="Segoe UI Historic"/>
            </a:endParaRPr>
          </a:p>
        </p:txBody>
      </p:sp>
      <p:pic>
        <p:nvPicPr>
          <p:cNvPr id="10" name="Picture 11" descr="A picture containing text, person, indoor, person&#10;&#10;Description automatically generated">
            <a:extLst>
              <a:ext uri="{FF2B5EF4-FFF2-40B4-BE49-F238E27FC236}">
                <a16:creationId xmlns:a16="http://schemas.microsoft.com/office/drawing/2014/main" id="{99C70E6C-36D5-AD8A-B562-654B58184084}"/>
              </a:ext>
            </a:extLst>
          </p:cNvPr>
          <p:cNvPicPr>
            <a:picLocks noChangeAspect="1"/>
          </p:cNvPicPr>
          <p:nvPr/>
        </p:nvPicPr>
        <p:blipFill>
          <a:blip r:embed="rId4"/>
          <a:stretch>
            <a:fillRect/>
          </a:stretch>
        </p:blipFill>
        <p:spPr>
          <a:xfrm>
            <a:off x="6739180" y="1572432"/>
            <a:ext cx="3647267" cy="4559084"/>
          </a:xfrm>
          <a:prstGeom prst="rect">
            <a:avLst/>
          </a:prstGeom>
        </p:spPr>
      </p:pic>
    </p:spTree>
    <p:extLst>
      <p:ext uri="{BB962C8B-B14F-4D97-AF65-F5344CB8AC3E}">
        <p14:creationId xmlns:p14="http://schemas.microsoft.com/office/powerpoint/2010/main" val="147218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1301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520582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Facebook post</a:t>
            </a:r>
            <a:r>
              <a:rPr lang="en-US" sz="3200" b="1">
                <a:solidFill>
                  <a:srgbClr val="298DCD"/>
                </a:solidFill>
                <a:latin typeface="Arial"/>
                <a:cs typeface="Arial"/>
              </a:rPr>
              <a:t> 7 – Thu, 26 Jan  </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As an insurance agent, my daily work centers around communication. 😊 Whether internal or external, effective communication is essential for me to offer the right financial protection. I ask questions in order to understand my clients' needs and then I offer them the most suitable solutions. </a:t>
            </a:r>
          </a:p>
          <a:p>
            <a:pPr algn="l"/>
            <a:r>
              <a:rPr lang="en-US" sz="1200">
                <a:ea typeface="+mn-lt"/>
                <a:cs typeface="+mn-lt"/>
              </a:rPr>
              <a:t>What's important to you in your profession?</a:t>
            </a:r>
          </a:p>
          <a:p>
            <a:pPr algn="l"/>
            <a:r>
              <a:rPr lang="en-US" sz="1200">
                <a:solidFill>
                  <a:srgbClr val="00B0F0"/>
                </a:solidFill>
                <a:latin typeface="Calibri" panose="020F0502020204030204"/>
                <a:cs typeface="Calibri" panose="020F0502020204030204"/>
              </a:rPr>
              <a:t>#LifeOfAnInsuranceAgent #MetLife </a:t>
            </a:r>
          </a:p>
          <a:p>
            <a:pPr algn="l"/>
            <a:endParaRPr lang="en-US" sz="1200">
              <a:solidFill>
                <a:srgbClr val="404040"/>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My life as an agent</a:t>
            </a:r>
            <a:endParaRPr lang="en-US" sz="1400" b="1">
              <a:solidFill>
                <a:srgbClr val="FF0000"/>
              </a:solidFill>
              <a:highlight>
                <a:srgbClr val="FFFF00"/>
              </a:highlight>
              <a:latin typeface="Arial"/>
              <a:cs typeface="Arial"/>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sp>
        <p:nvSpPr>
          <p:cNvPr id="11" name="TextBox 10">
            <a:extLst>
              <a:ext uri="{FF2B5EF4-FFF2-40B4-BE49-F238E27FC236}">
                <a16:creationId xmlns:a16="http://schemas.microsoft.com/office/drawing/2014/main" id="{C1580E44-3CC2-4D0B-B03C-D9F5D5006996}"/>
              </a:ext>
            </a:extLst>
          </p:cNvPr>
          <p:cNvSpPr txBox="1"/>
          <p:nvPr/>
        </p:nvSpPr>
        <p:spPr>
          <a:xfrm>
            <a:off x="6688289" y="458786"/>
            <a:ext cx="3740118" cy="1061829"/>
          </a:xfrm>
          <a:prstGeom prst="rect">
            <a:avLst/>
          </a:prstGeom>
          <a:noFill/>
        </p:spPr>
        <p:txBody>
          <a:bodyPr wrap="square" lIns="91440" tIns="45720" rIns="91440" bIns="45720" rtlCol="0" anchor="t">
            <a:spAutoFit/>
          </a:bodyPr>
          <a:lstStyle/>
          <a:p>
            <a:r>
              <a:rPr lang="en-US" sz="900">
                <a:ea typeface="+mn-lt"/>
                <a:cs typeface="+mn-lt"/>
              </a:rPr>
              <a:t>As an insurance agent, my daily work centers around communication. 😊 Whether internal or external, effective communication is essential for me to offer the right financial protection. I ask questions in order to understand my clients' needs and then I offer them the most suitable solutions. </a:t>
            </a:r>
            <a:br>
              <a:rPr lang="en-US" sz="900">
                <a:ea typeface="+mn-lt"/>
                <a:cs typeface="+mn-lt"/>
              </a:rPr>
            </a:br>
            <a:r>
              <a:rPr lang="en-US" sz="900">
                <a:ea typeface="+mn-lt"/>
                <a:cs typeface="+mn-lt"/>
              </a:rPr>
              <a:t>What's important to you in your profession?</a:t>
            </a:r>
          </a:p>
          <a:p>
            <a:pPr algn="l"/>
            <a:endParaRPr lang="en-US" sz="900">
              <a:ea typeface="+mn-lt"/>
              <a:cs typeface="+mn-lt"/>
            </a:endParaRPr>
          </a:p>
          <a:p>
            <a:pPr algn="l"/>
            <a:r>
              <a:rPr lang="en-US" sz="900">
                <a:solidFill>
                  <a:srgbClr val="00B0F0"/>
                </a:solidFill>
                <a:latin typeface="Calibri" panose="020F0502020204030204"/>
                <a:cs typeface="Calibri" panose="020F0502020204030204"/>
              </a:rPr>
              <a:t>#LifeOfAnInsuranceAgent #MetLife </a:t>
            </a:r>
          </a:p>
        </p:txBody>
      </p:sp>
      <p:sp>
        <p:nvSpPr>
          <p:cNvPr id="15" name="TextBox 14">
            <a:extLst>
              <a:ext uri="{FF2B5EF4-FFF2-40B4-BE49-F238E27FC236}">
                <a16:creationId xmlns:a16="http://schemas.microsoft.com/office/drawing/2014/main" id="{050D682A-B88E-46F4-A016-AF9CC6B7F167}"/>
              </a:ext>
            </a:extLst>
          </p:cNvPr>
          <p:cNvSpPr txBox="1"/>
          <p:nvPr/>
        </p:nvSpPr>
        <p:spPr>
          <a:xfrm>
            <a:off x="411341" y="4744161"/>
            <a:ext cx="6098958" cy="461665"/>
          </a:xfrm>
          <a:prstGeom prst="rect">
            <a:avLst/>
          </a:prstGeom>
          <a:noFill/>
        </p:spPr>
        <p:txBody>
          <a:bodyPr wrap="square" lIns="91440" tIns="45720" rIns="91440" bIns="45720" anchor="t">
            <a:spAutoFit/>
          </a:bodyPr>
          <a:lstStyle/>
          <a:p>
            <a:pPr algn="l"/>
            <a:r>
              <a:rPr lang="ro-RO" sz="1200" b="1">
                <a:solidFill>
                  <a:schemeClr val="tx1">
                    <a:lumMod val="95000"/>
                    <a:lumOff val="5000"/>
                  </a:schemeClr>
                </a:solidFill>
                <a:latin typeface="Arial"/>
                <a:ea typeface="MetLife Circular Normal" charset="0"/>
                <a:cs typeface="Arial"/>
              </a:rPr>
              <a:t>Copy on image</a:t>
            </a:r>
            <a:r>
              <a:rPr lang="ro-RO" sz="1200">
                <a:solidFill>
                  <a:schemeClr val="tx1">
                    <a:lumMod val="95000"/>
                    <a:lumOff val="5000"/>
                  </a:schemeClr>
                </a:solidFill>
                <a:latin typeface="Arial"/>
                <a:ea typeface="MetLife Circular Normal" charset="0"/>
                <a:cs typeface="Arial"/>
              </a:rPr>
              <a:t>:</a:t>
            </a:r>
            <a:endParaRPr lang="en-US" sz="1200">
              <a:solidFill>
                <a:schemeClr val="tx1">
                  <a:lumMod val="65000"/>
                  <a:lumOff val="35000"/>
                </a:schemeClr>
              </a:solidFill>
              <a:latin typeface="Arial"/>
              <a:cs typeface="Arial"/>
            </a:endParaRPr>
          </a:p>
          <a:p>
            <a:pPr algn="l"/>
            <a:r>
              <a:rPr lang="en-US" sz="1200">
                <a:solidFill>
                  <a:schemeClr val="tx1">
                    <a:lumMod val="65000"/>
                    <a:lumOff val="35000"/>
                  </a:schemeClr>
                </a:solidFill>
                <a:latin typeface="Arial"/>
                <a:cs typeface="Arial"/>
              </a:rPr>
              <a:t>Effective communication builds trust</a:t>
            </a:r>
          </a:p>
        </p:txBody>
      </p:sp>
      <p:sp>
        <p:nvSpPr>
          <p:cNvPr id="14" name="TextBox 13">
            <a:extLst>
              <a:ext uri="{FF2B5EF4-FFF2-40B4-BE49-F238E27FC236}">
                <a16:creationId xmlns:a16="http://schemas.microsoft.com/office/drawing/2014/main" id="{D3038AE5-AF14-DAC4-91C4-16CBF10AD61F}"/>
              </a:ext>
            </a:extLst>
          </p:cNvPr>
          <p:cNvSpPr txBox="1"/>
          <p:nvPr/>
        </p:nvSpPr>
        <p:spPr>
          <a:xfrm>
            <a:off x="7048871" y="2982898"/>
            <a:ext cx="2867486" cy="646331"/>
          </a:xfrm>
          <a:prstGeom prst="rect">
            <a:avLst/>
          </a:prstGeom>
          <a:noFill/>
        </p:spPr>
        <p:txBody>
          <a:bodyPr wrap="square" lIns="91440" tIns="45720" rIns="91440" bIns="45720" anchor="t">
            <a:spAutoFit/>
          </a:bodyPr>
          <a:lstStyle/>
          <a:p>
            <a:r>
              <a:rPr lang="en-US" b="0" i="0">
                <a:solidFill>
                  <a:srgbClr val="E4E6EB"/>
                </a:solidFill>
                <a:effectLst/>
                <a:latin typeface="Segoe UI Historic"/>
                <a:ea typeface="Segoe UI Historic"/>
                <a:cs typeface="Segoe UI Historic"/>
              </a:rPr>
              <a:t>Effective communication builds trust</a:t>
            </a:r>
            <a:endParaRPr lang="en-US">
              <a:latin typeface="Segoe UI Historic"/>
              <a:ea typeface="Segoe UI Historic"/>
              <a:cs typeface="Segoe UI Historic"/>
            </a:endParaRPr>
          </a:p>
        </p:txBody>
      </p:sp>
      <p:pic>
        <p:nvPicPr>
          <p:cNvPr id="13" name="Picture 12" descr="A person and a child looking at a book&#10;&#10;Description automatically generated with low confidence">
            <a:extLst>
              <a:ext uri="{FF2B5EF4-FFF2-40B4-BE49-F238E27FC236}">
                <a16:creationId xmlns:a16="http://schemas.microsoft.com/office/drawing/2014/main" id="{22228040-43D6-EB48-E4CB-2A1647B12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581" y="1589414"/>
            <a:ext cx="3641534" cy="4551917"/>
          </a:xfrm>
          <a:prstGeom prst="rect">
            <a:avLst/>
          </a:prstGeom>
        </p:spPr>
      </p:pic>
    </p:spTree>
    <p:extLst>
      <p:ext uri="{BB962C8B-B14F-4D97-AF65-F5344CB8AC3E}">
        <p14:creationId xmlns:p14="http://schemas.microsoft.com/office/powerpoint/2010/main" val="3316800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solidFill>
                <a:schemeClr val="bg1"/>
              </a:solidFill>
              <a:ea typeface="Calibri"/>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520582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Facebook post</a:t>
            </a:r>
            <a:r>
              <a:rPr lang="en-US" sz="3200" b="1">
                <a:solidFill>
                  <a:srgbClr val="298DCD"/>
                </a:solidFill>
                <a:latin typeface="Arial"/>
                <a:cs typeface="Arial"/>
              </a:rPr>
              <a:t> 8 - Tue, 31 Jan</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What does sustainability mean to you? Sustainability at MetLife is as diverse as the people we serve, the communities we operate in and the challenges we face as a society. </a:t>
            </a:r>
          </a:p>
          <a:p>
            <a:pPr algn="l"/>
            <a:r>
              <a:rPr lang="en-US" sz="1200">
                <a:ea typeface="+mn-lt"/>
                <a:cs typeface="+mn-lt"/>
              </a:rPr>
              <a:t>From strengthening communities and improving health and well-being, to addressing climate change and gender and racial inequity, sustainability is woven into the fabric of who we are. 💚💙  </a:t>
            </a:r>
          </a:p>
          <a:p>
            <a:pPr algn="l"/>
            <a:r>
              <a:rPr lang="en-US" sz="1200">
                <a:solidFill>
                  <a:srgbClr val="00B0F0"/>
                </a:solidFill>
                <a:ea typeface="+mn-lt"/>
                <a:cs typeface="+mn-lt"/>
              </a:rPr>
              <a:t>#MetLife #Sustainability #NavigatingLifeTogether</a:t>
            </a:r>
            <a:endParaRPr lang="en-US">
              <a:solidFill>
                <a:srgbClr val="00B0F0"/>
              </a:solidFill>
              <a:ea typeface="Calibri"/>
              <a:cs typeface="Calibri"/>
            </a:endParaRPr>
          </a:p>
          <a:p>
            <a:pPr algn="l"/>
            <a:endParaRPr lang="en-US" sz="1200">
              <a:solidFill>
                <a:schemeClr val="tx1">
                  <a:lumMod val="95000"/>
                  <a:lumOff val="5000"/>
                </a:schemeClr>
              </a:solidFill>
              <a:latin typeface="Arial" panose="020B0604020202020204" pitchFamily="34" charset="0"/>
              <a:cs typeface="Arial" panose="020B0604020202020204" pitchFamily="34" charset="0"/>
            </a:endParaRPr>
          </a:p>
          <a:p>
            <a:pPr algn="l"/>
            <a:endParaRPr lang="en-US" sz="1200">
              <a:solidFill>
                <a:schemeClr val="tx1">
                  <a:lumMod val="95000"/>
                  <a:lumOff val="5000"/>
                </a:schemeClr>
              </a:solidFill>
              <a:latin typeface="Arial" panose="020B0604020202020204" pitchFamily="34" charset="0"/>
              <a:cs typeface="Arial" panose="020B0604020202020204" pitchFamily="34" charset="0"/>
            </a:endParaRPr>
          </a:p>
          <a:p>
            <a:pPr algn="l"/>
            <a:r>
              <a:rPr lang="en-US" sz="1200" b="1">
                <a:solidFill>
                  <a:schemeClr val="tx1">
                    <a:lumMod val="95000"/>
                    <a:lumOff val="5000"/>
                  </a:schemeClr>
                </a:solidFill>
                <a:latin typeface="Arial"/>
                <a:cs typeface="Arial"/>
              </a:rPr>
              <a:t>Text on image:</a:t>
            </a:r>
            <a:endParaRPr lang="en-US" sz="1200">
              <a:solidFill>
                <a:schemeClr val="tx1">
                  <a:lumMod val="75000"/>
                  <a:lumOff val="25000"/>
                </a:schemeClr>
              </a:solidFill>
              <a:latin typeface="Arial"/>
              <a:cs typeface="Arial"/>
            </a:endParaRPr>
          </a:p>
          <a:p>
            <a:pPr algn="l"/>
            <a:r>
              <a:rPr lang="en-US" sz="1200">
                <a:latin typeface="Arial"/>
                <a:ea typeface="+mn-lt"/>
                <a:cs typeface="+mn-lt"/>
              </a:rPr>
              <a:t>We’ve been sustaining the lives of the people we serve for over 150 years</a:t>
            </a:r>
            <a:endParaRPr lang="en-US" sz="1200" b="0" i="0">
              <a:solidFill>
                <a:schemeClr val="bg1"/>
              </a:solidFill>
              <a:effectLst/>
              <a:latin typeface="Arial"/>
            </a:endParaRPr>
          </a:p>
          <a:p>
            <a:pPr algn="l"/>
            <a:endParaRPr lang="en-US" sz="1200">
              <a:solidFill>
                <a:schemeClr val="tx1">
                  <a:lumMod val="95000"/>
                  <a:lumOff val="5000"/>
                </a:schemeClr>
              </a:solidFill>
              <a:latin typeface="Arial" panose="020B0604020202020204" pitchFamily="34" charset="0"/>
              <a:cs typeface="Arial" panose="020B0604020202020204" pitchFamily="34" charset="0"/>
            </a:endParaRPr>
          </a:p>
          <a:p>
            <a:pPr algn="l"/>
            <a:endParaRPr lang="en-US" sz="120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MetLife company reputation</a:t>
            </a:r>
            <a:endParaRPr lang="ro-RO" sz="1400" b="1">
              <a:solidFill>
                <a:srgbClr val="FFC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sp>
        <p:nvSpPr>
          <p:cNvPr id="11" name="TextBox 10">
            <a:extLst>
              <a:ext uri="{FF2B5EF4-FFF2-40B4-BE49-F238E27FC236}">
                <a16:creationId xmlns:a16="http://schemas.microsoft.com/office/drawing/2014/main" id="{C1580E44-3CC2-4D0B-B03C-D9F5D5006996}"/>
              </a:ext>
            </a:extLst>
          </p:cNvPr>
          <p:cNvSpPr txBox="1"/>
          <p:nvPr/>
        </p:nvSpPr>
        <p:spPr>
          <a:xfrm>
            <a:off x="6751706" y="490668"/>
            <a:ext cx="3631261" cy="1061829"/>
          </a:xfrm>
          <a:prstGeom prst="rect">
            <a:avLst/>
          </a:prstGeom>
          <a:noFill/>
        </p:spPr>
        <p:txBody>
          <a:bodyPr wrap="square" lIns="91440" tIns="45720" rIns="91440" bIns="45720" rtlCol="0" anchor="t">
            <a:spAutoFit/>
          </a:bodyPr>
          <a:lstStyle/>
          <a:p>
            <a:pPr algn="l"/>
            <a:r>
              <a:rPr lang="en-US" sz="900">
                <a:ea typeface="+mn-lt"/>
                <a:cs typeface="+mn-lt"/>
              </a:rPr>
              <a:t>What does sustainability mean to you? Sustainability at MetLife is as diverse as the people we serve, the communities we operate in and the challenges we face as a society. </a:t>
            </a:r>
          </a:p>
          <a:p>
            <a:pPr algn="l"/>
            <a:r>
              <a:rPr lang="en-US" sz="900">
                <a:ea typeface="+mn-lt"/>
                <a:cs typeface="+mn-lt"/>
              </a:rPr>
              <a:t>From strengthening communities and improving health and well-being, to addressing climate change and gender and racial inequity, sustainability is woven into the fabric of who we are. 💚💙</a:t>
            </a:r>
          </a:p>
          <a:p>
            <a:pPr algn="l"/>
            <a:r>
              <a:rPr lang="en-US" sz="900">
                <a:solidFill>
                  <a:srgbClr val="00B0F0"/>
                </a:solidFill>
                <a:ea typeface="+mn-lt"/>
                <a:cs typeface="+mn-lt"/>
              </a:rPr>
              <a:t>#MetLife #Sustainability #NavigatingLifeTogether</a:t>
            </a:r>
            <a:endParaRPr lang="en-US" sz="900">
              <a:solidFill>
                <a:srgbClr val="00B0F0"/>
              </a:solidFill>
              <a:ea typeface="Calibri"/>
              <a:cs typeface="Calibri"/>
            </a:endParaRPr>
          </a:p>
        </p:txBody>
      </p:sp>
      <p:sp>
        <p:nvSpPr>
          <p:cNvPr id="13" name="Rectangle: Rounded Corners 12">
            <a:extLst>
              <a:ext uri="{FF2B5EF4-FFF2-40B4-BE49-F238E27FC236}">
                <a16:creationId xmlns:a16="http://schemas.microsoft.com/office/drawing/2014/main" id="{995E6095-5BC1-393C-773E-DECB98FDB3EC}"/>
              </a:ext>
            </a:extLst>
          </p:cNvPr>
          <p:cNvSpPr/>
          <p:nvPr/>
        </p:nvSpPr>
        <p:spPr>
          <a:xfrm>
            <a:off x="6750411" y="2030964"/>
            <a:ext cx="3419261" cy="3113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US" sz="1400">
                <a:ea typeface="+mn-lt"/>
                <a:cs typeface="+mn-lt"/>
              </a:rPr>
              <a:t>We’ve been sustaining the lives of the people we serve for over 150 years</a:t>
            </a:r>
            <a:endParaRPr lang="en-US" sz="1400" b="0" i="0">
              <a:solidFill>
                <a:schemeClr val="bg1"/>
              </a:solidFill>
              <a:effectLst/>
              <a:latin typeface="MetLifeCircular"/>
            </a:endParaRPr>
          </a:p>
        </p:txBody>
      </p:sp>
      <p:pic>
        <p:nvPicPr>
          <p:cNvPr id="10" name="Picture 11" descr="Diagram&#10;&#10;Description automatically generated">
            <a:extLst>
              <a:ext uri="{FF2B5EF4-FFF2-40B4-BE49-F238E27FC236}">
                <a16:creationId xmlns:a16="http://schemas.microsoft.com/office/drawing/2014/main" id="{BF771B3B-5039-5F7C-5C52-091090BBEA48}"/>
              </a:ext>
            </a:extLst>
          </p:cNvPr>
          <p:cNvPicPr>
            <a:picLocks noChangeAspect="1"/>
          </p:cNvPicPr>
          <p:nvPr/>
        </p:nvPicPr>
        <p:blipFill>
          <a:blip r:embed="rId4"/>
          <a:stretch>
            <a:fillRect/>
          </a:stretch>
        </p:blipFill>
        <p:spPr>
          <a:xfrm>
            <a:off x="6732722" y="1553059"/>
            <a:ext cx="3653724" cy="4578456"/>
          </a:xfrm>
          <a:prstGeom prst="rect">
            <a:avLst/>
          </a:prstGeom>
        </p:spPr>
      </p:pic>
    </p:spTree>
    <p:extLst>
      <p:ext uri="{BB962C8B-B14F-4D97-AF65-F5344CB8AC3E}">
        <p14:creationId xmlns:p14="http://schemas.microsoft.com/office/powerpoint/2010/main" val="263588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208753" cy="6943337"/>
          </a:xfrm>
          <a:prstGeom prst="rect">
            <a:avLst/>
          </a:prstGeom>
        </p:spPr>
      </p:pic>
      <p:sp>
        <p:nvSpPr>
          <p:cNvPr id="3" name="Title 1">
            <a:extLst>
              <a:ext uri="{FF2B5EF4-FFF2-40B4-BE49-F238E27FC236}">
                <a16:creationId xmlns:a16="http://schemas.microsoft.com/office/drawing/2014/main" id="{9EDE50D5-F4EF-9441-9F69-A93DB5B078ED}"/>
              </a:ext>
            </a:extLst>
          </p:cNvPr>
          <p:cNvSpPr txBox="1">
            <a:spLocks/>
          </p:cNvSpPr>
          <p:nvPr/>
        </p:nvSpPr>
        <p:spPr>
          <a:xfrm>
            <a:off x="717292" y="2901950"/>
            <a:ext cx="4391439" cy="10540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a:solidFill>
                  <a:schemeClr val="tx1">
                    <a:lumMod val="50000"/>
                    <a:lumOff val="50000"/>
                  </a:schemeClr>
                </a:solidFill>
                <a:latin typeface="Georgia"/>
                <a:ea typeface="Utopia Semibold" charset="0"/>
                <a:cs typeface="Utopia Semibold" charset="0"/>
              </a:rPr>
              <a:t>LinkedIn	 </a:t>
            </a:r>
            <a:endParaRPr lang="en-US" sz="5400">
              <a:solidFill>
                <a:schemeClr val="tx1">
                  <a:lumMod val="50000"/>
                  <a:lumOff val="50000"/>
                </a:schemeClr>
              </a:solidFill>
              <a:latin typeface="Georgia" panose="02040502050405020303" pitchFamily="18" charset="0"/>
              <a:ea typeface="Utopia Semibold" charset="0"/>
              <a:cs typeface="Utopia Semibold" charset="0"/>
            </a:endParaRPr>
          </a:p>
        </p:txBody>
      </p:sp>
    </p:spTree>
    <p:extLst>
      <p:ext uri="{BB962C8B-B14F-4D97-AF65-F5344CB8AC3E}">
        <p14:creationId xmlns:p14="http://schemas.microsoft.com/office/powerpoint/2010/main" val="583781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err="1">
                <a:solidFill>
                  <a:srgbClr val="298DCD"/>
                </a:solidFill>
                <a:latin typeface="Arial"/>
                <a:cs typeface="Arial"/>
              </a:rPr>
              <a:t>LinkedIn</a:t>
            </a:r>
            <a:r>
              <a:rPr lang="ro-RO" sz="3200" b="1">
                <a:solidFill>
                  <a:srgbClr val="298DCD"/>
                </a:solidFill>
                <a:latin typeface="Arial"/>
                <a:cs typeface="Arial"/>
              </a:rPr>
              <a:t> post</a:t>
            </a:r>
            <a:r>
              <a:rPr lang="en-US" sz="3200" b="1">
                <a:solidFill>
                  <a:srgbClr val="298DCD"/>
                </a:solidFill>
                <a:latin typeface="Arial"/>
                <a:cs typeface="Arial"/>
              </a:rPr>
              <a:t> 1 – Tue, 3 Jan  </a:t>
            </a:r>
            <a:endParaRPr lang="en-US" sz="3200">
              <a:ea typeface="+mj-lt"/>
              <a:cs typeface="+mj-lt"/>
            </a:endParaRPr>
          </a:p>
          <a:p>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n-lt"/>
                <a:cs typeface="Arial"/>
              </a:rPr>
              <a:t>Caption</a:t>
            </a:r>
            <a:r>
              <a:rPr lang="en-US" sz="1200" b="1">
                <a:solidFill>
                  <a:schemeClr val="tx1">
                    <a:lumMod val="95000"/>
                    <a:lumOff val="5000"/>
                  </a:schemeClr>
                </a:solidFill>
                <a:latin typeface="Arial"/>
                <a:ea typeface="+mn-lt"/>
                <a:cs typeface="Arial"/>
              </a:rPr>
              <a:t>:</a:t>
            </a:r>
          </a:p>
          <a:p>
            <a:pPr algn="l"/>
            <a:r>
              <a:rPr lang="en-US" sz="1200">
                <a:solidFill>
                  <a:schemeClr val="tx1">
                    <a:lumMod val="95000"/>
                    <a:lumOff val="5000"/>
                  </a:schemeClr>
                </a:solidFill>
                <a:ea typeface="+mn-lt"/>
                <a:cs typeface="+mn-lt"/>
              </a:rPr>
              <a:t>As we begin a new year, let's show gratitude for what we have. For me, it is my profession. I really enjoy helping people and working in the insurance field gives me the opportunity to do that in many ways. 🤲 Offering my clients the best insurance plans to keep them safe is rewarding -  knowing that I am helping them to live safer and healthier lives. What are you grateful for?</a:t>
            </a:r>
            <a:br>
              <a:rPr lang="en-US" sz="1200">
                <a:ea typeface="+mn-lt"/>
                <a:cs typeface="+mn-lt"/>
              </a:rPr>
            </a:br>
            <a:br>
              <a:rPr lang="en-US" sz="1200">
                <a:ea typeface="+mn-lt"/>
                <a:cs typeface="+mn-lt"/>
              </a:rPr>
            </a:br>
            <a:r>
              <a:rPr lang="en-US" sz="1200">
                <a:solidFill>
                  <a:srgbClr val="00B0F0"/>
                </a:solidFill>
                <a:ea typeface="+mn-lt"/>
                <a:cs typeface="+mn-lt"/>
              </a:rPr>
              <a:t>#LifeOfAnInsuranceAgent #MetLife </a:t>
            </a:r>
            <a:endParaRPr lang="en-US" sz="1200">
              <a:ea typeface="+mn-lt"/>
              <a:cs typeface="+mn-lt"/>
            </a:endParaRPr>
          </a:p>
          <a:p>
            <a:pPr algn="l"/>
            <a:endParaRPr lang="en-US" sz="1200">
              <a:ea typeface="+mn-lt"/>
              <a:cs typeface="+mn-lt"/>
            </a:endParaRPr>
          </a:p>
          <a:p>
            <a:pPr algn="l"/>
            <a:endParaRPr lang="en-US" sz="1200">
              <a:solidFill>
                <a:srgbClr val="000000"/>
              </a:solidFill>
              <a:latin typeface="Calibri"/>
              <a:cs typeface="Calibri"/>
            </a:endParaRPr>
          </a:p>
          <a:p>
            <a:pPr algn="l"/>
            <a:r>
              <a:rPr lang="ro-RO" sz="1200" b="1">
                <a:solidFill>
                  <a:schemeClr val="tx1">
                    <a:lumMod val="95000"/>
                    <a:lumOff val="5000"/>
                  </a:schemeClr>
                </a:solidFill>
                <a:latin typeface="Arial"/>
                <a:cs typeface="Arial"/>
              </a:rPr>
              <a:t>Copy on image</a:t>
            </a:r>
            <a:r>
              <a:rPr lang="ro-RO" sz="1200">
                <a:solidFill>
                  <a:schemeClr val="tx1">
                    <a:lumMod val="95000"/>
                    <a:lumOff val="5000"/>
                  </a:schemeClr>
                </a:solidFill>
                <a:latin typeface="Arial"/>
                <a:cs typeface="Arial"/>
              </a:rPr>
              <a:t>:</a:t>
            </a:r>
            <a:endParaRPr lang="en-US" sz="1200">
              <a:solidFill>
                <a:schemeClr val="tx1">
                  <a:lumMod val="95000"/>
                  <a:lumOff val="5000"/>
                </a:schemeClr>
              </a:solidFill>
              <a:latin typeface="Calibri"/>
              <a:cs typeface="Calibri"/>
            </a:endParaRPr>
          </a:p>
          <a:p>
            <a:pPr algn="l"/>
            <a:r>
              <a:rPr lang="en-US" sz="1200">
                <a:solidFill>
                  <a:schemeClr val="tx1">
                    <a:lumMod val="65000"/>
                    <a:lumOff val="35000"/>
                  </a:schemeClr>
                </a:solidFill>
                <a:latin typeface="Arial"/>
                <a:cs typeface="Arial"/>
              </a:rPr>
              <a:t>Helping people protect their way of life is extremely rewarding</a:t>
            </a:r>
            <a:endParaRPr lang="en-US">
              <a:solidFill>
                <a:schemeClr val="tx1">
                  <a:lumMod val="65000"/>
                  <a:lumOff val="35000"/>
                </a:schemeClr>
              </a:solidFill>
              <a:latin typeface="Calibri"/>
              <a:cs typeface="Calibri"/>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My life as an agent</a:t>
            </a:r>
            <a:endParaRPr lang="en-US" sz="1400">
              <a:ea typeface="+mj-lt"/>
              <a:cs typeface="+mj-lt"/>
            </a:endParaRPr>
          </a:p>
          <a:p>
            <a:endParaRPr lang="en-US" sz="1400" b="1">
              <a:solidFill>
                <a:srgbClr val="A3CD4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pic>
        <p:nvPicPr>
          <p:cNvPr id="13" name="Picture 12" descr="Shape, rectangle&#10;&#10;Description automatically generated">
            <a:extLst>
              <a:ext uri="{FF2B5EF4-FFF2-40B4-BE49-F238E27FC236}">
                <a16:creationId xmlns:a16="http://schemas.microsoft.com/office/drawing/2014/main" id="{E3F4AD59-FA7A-10A8-B600-895935C82F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sp>
        <p:nvSpPr>
          <p:cNvPr id="14" name="TextBox 13">
            <a:extLst>
              <a:ext uri="{FF2B5EF4-FFF2-40B4-BE49-F238E27FC236}">
                <a16:creationId xmlns:a16="http://schemas.microsoft.com/office/drawing/2014/main" id="{48E4FFA1-A0D9-67FC-94B2-483D39DD4087}"/>
              </a:ext>
            </a:extLst>
          </p:cNvPr>
          <p:cNvSpPr txBox="1"/>
          <p:nvPr/>
        </p:nvSpPr>
        <p:spPr>
          <a:xfrm>
            <a:off x="6742474" y="1339102"/>
            <a:ext cx="3488387" cy="885371"/>
          </a:xfrm>
          <a:prstGeom prst="rect">
            <a:avLst/>
          </a:prstGeom>
          <a:noFill/>
        </p:spPr>
        <p:txBody>
          <a:bodyPr wrap="square" lIns="91440" tIns="45720" rIns="91440" bIns="45720" rtlCol="0" anchor="t">
            <a:spAutoFit/>
          </a:bodyPr>
          <a:lstStyle/>
          <a:p>
            <a:pPr>
              <a:lnSpc>
                <a:spcPct val="90000"/>
              </a:lnSpc>
              <a:spcBef>
                <a:spcPts val="1000"/>
              </a:spcBef>
            </a:pPr>
            <a:r>
              <a:rPr lang="en-US" sz="800">
                <a:solidFill>
                  <a:schemeClr val="tx1">
                    <a:lumMod val="95000"/>
                    <a:lumOff val="5000"/>
                  </a:schemeClr>
                </a:solidFill>
                <a:ea typeface="+mn-lt"/>
                <a:cs typeface="+mn-lt"/>
              </a:rPr>
              <a:t>As we begin a new year, let's show gratitude for what we have. For me, it is my profession. I really enjoy helping people and working in the insurance field gives me the opportunity to do that in many ways. 🤲 Offering my clients the best insurance plans to keep them safe is rewarding -  knowing that I am helping them to live safer and healthier lives. What are you grateful for? </a:t>
            </a:r>
          </a:p>
          <a:p>
            <a:pPr>
              <a:lnSpc>
                <a:spcPct val="90000"/>
              </a:lnSpc>
              <a:spcBef>
                <a:spcPts val="1000"/>
              </a:spcBef>
            </a:pPr>
            <a:r>
              <a:rPr lang="en-US" sz="800">
                <a:solidFill>
                  <a:srgbClr val="00B0F0"/>
                </a:solidFill>
                <a:cs typeface="+mn-lt"/>
              </a:rPr>
              <a:t>#LifeOfAnInsuranceAgent #MetLife </a:t>
            </a:r>
            <a:endParaRPr lang="en-US"/>
          </a:p>
        </p:txBody>
      </p:sp>
      <p:pic>
        <p:nvPicPr>
          <p:cNvPr id="15" name="Picture 14">
            <a:extLst>
              <a:ext uri="{FF2B5EF4-FFF2-40B4-BE49-F238E27FC236}">
                <a16:creationId xmlns:a16="http://schemas.microsoft.com/office/drawing/2014/main" id="{B0CE3312-89BC-B882-44AD-B697BF7C5948}"/>
              </a:ext>
            </a:extLst>
          </p:cNvPr>
          <p:cNvPicPr>
            <a:picLocks noChangeAspect="1"/>
          </p:cNvPicPr>
          <p:nvPr/>
        </p:nvPicPr>
        <p:blipFill>
          <a:blip r:embed="rId4"/>
          <a:stretch>
            <a:fillRect/>
          </a:stretch>
        </p:blipFill>
        <p:spPr>
          <a:xfrm>
            <a:off x="6728642" y="4270420"/>
            <a:ext cx="3677444" cy="862072"/>
          </a:xfrm>
          <a:prstGeom prst="rect">
            <a:avLst/>
          </a:prstGeom>
          <a:ln>
            <a:solidFill>
              <a:srgbClr val="A3CD4D"/>
            </a:solidFill>
          </a:ln>
        </p:spPr>
      </p:pic>
      <p:pic>
        <p:nvPicPr>
          <p:cNvPr id="4" name="Picture 4">
            <a:extLst>
              <a:ext uri="{FF2B5EF4-FFF2-40B4-BE49-F238E27FC236}">
                <a16:creationId xmlns:a16="http://schemas.microsoft.com/office/drawing/2014/main" id="{DF78745C-9D74-46BD-0F86-DC9CD2F06D61}"/>
              </a:ext>
            </a:extLst>
          </p:cNvPr>
          <p:cNvPicPr>
            <a:picLocks noChangeAspect="1"/>
          </p:cNvPicPr>
          <p:nvPr/>
        </p:nvPicPr>
        <p:blipFill>
          <a:blip r:embed="rId5"/>
          <a:stretch>
            <a:fillRect/>
          </a:stretch>
        </p:blipFill>
        <p:spPr>
          <a:xfrm>
            <a:off x="6719807" y="2363627"/>
            <a:ext cx="3679556" cy="1930558"/>
          </a:xfrm>
          <a:prstGeom prst="rect">
            <a:avLst/>
          </a:prstGeom>
        </p:spPr>
      </p:pic>
    </p:spTree>
    <p:extLst>
      <p:ext uri="{BB962C8B-B14F-4D97-AF65-F5344CB8AC3E}">
        <p14:creationId xmlns:p14="http://schemas.microsoft.com/office/powerpoint/2010/main" val="4052634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err="1">
                <a:solidFill>
                  <a:srgbClr val="298DCD"/>
                </a:solidFill>
                <a:latin typeface="Arial"/>
                <a:cs typeface="Arial"/>
              </a:rPr>
              <a:t>LinkedIn</a:t>
            </a:r>
            <a:r>
              <a:rPr lang="ro-RO" sz="3200" b="1">
                <a:solidFill>
                  <a:srgbClr val="298DCD"/>
                </a:solidFill>
                <a:latin typeface="Arial"/>
                <a:cs typeface="Arial"/>
              </a:rPr>
              <a:t> post</a:t>
            </a:r>
            <a:r>
              <a:rPr lang="en-US" sz="3200" b="1">
                <a:solidFill>
                  <a:srgbClr val="298DCD"/>
                </a:solidFill>
                <a:latin typeface="Arial"/>
                <a:cs typeface="Arial"/>
              </a:rPr>
              <a:t> 1 – Tue, 3 Jan  </a:t>
            </a:r>
            <a:endParaRPr lang="en-US" sz="3200">
              <a:ea typeface="+mj-lt"/>
              <a:cs typeface="+mj-lt"/>
            </a:endParaRPr>
          </a:p>
          <a:p>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n-lt"/>
                <a:cs typeface="Arial"/>
              </a:rPr>
              <a:t>Caption</a:t>
            </a:r>
            <a:r>
              <a:rPr lang="en-US" sz="1200" b="1">
                <a:solidFill>
                  <a:schemeClr val="tx1">
                    <a:lumMod val="95000"/>
                    <a:lumOff val="5000"/>
                  </a:schemeClr>
                </a:solidFill>
                <a:latin typeface="Arial"/>
                <a:ea typeface="+mn-lt"/>
                <a:cs typeface="Arial"/>
              </a:rPr>
              <a:t>:</a:t>
            </a:r>
            <a:endParaRPr lang="en-US" sz="1200">
              <a:solidFill>
                <a:schemeClr val="tx1">
                  <a:lumMod val="95000"/>
                  <a:lumOff val="5000"/>
                </a:schemeClr>
              </a:solidFill>
              <a:ea typeface="+mn-lt"/>
              <a:cs typeface="+mn-lt"/>
            </a:endParaRPr>
          </a:p>
          <a:p>
            <a:pPr algn="l"/>
            <a:r>
              <a:rPr lang="en-US" sz="1200">
                <a:solidFill>
                  <a:schemeClr val="tx1">
                    <a:lumMod val="95000"/>
                    <a:lumOff val="5000"/>
                  </a:schemeClr>
                </a:solidFill>
                <a:ea typeface="+mn-lt"/>
                <a:cs typeface="+mn-lt"/>
              </a:rPr>
              <a:t>As we begin a new year, let's show gratitude for what we have. For me, it is my profession. I really enjoy helping people and working in the insurance field gives me the opportunity to do that in many ways. 🤲 Offering my clients the best insurance plans to keep them safe is rewarding -  knowing that I am helping them to live safer and healthier lives. What are you grateful for?</a:t>
            </a:r>
            <a:br>
              <a:rPr lang="en-US" sz="1200">
                <a:ea typeface="+mn-lt"/>
                <a:cs typeface="+mn-lt"/>
              </a:rPr>
            </a:br>
            <a:br>
              <a:rPr lang="en-US" sz="1200">
                <a:ea typeface="+mn-lt"/>
                <a:cs typeface="+mn-lt"/>
              </a:rPr>
            </a:br>
            <a:r>
              <a:rPr lang="en-US" sz="1200">
                <a:solidFill>
                  <a:srgbClr val="00B0F0"/>
                </a:solidFill>
                <a:ea typeface="+mn-lt"/>
                <a:cs typeface="+mn-lt"/>
              </a:rPr>
              <a:t>#LifeOfAnInsuranceAgent #MetLife </a:t>
            </a:r>
            <a:endParaRPr lang="en-US" sz="1200">
              <a:ea typeface="+mn-lt"/>
              <a:cs typeface="+mn-lt"/>
            </a:endParaRPr>
          </a:p>
          <a:p>
            <a:pPr algn="l"/>
            <a:endParaRPr lang="en-US" sz="1200">
              <a:ea typeface="+mn-lt"/>
              <a:cs typeface="+mn-lt"/>
            </a:endParaRPr>
          </a:p>
          <a:p>
            <a:pPr algn="l"/>
            <a:endParaRPr lang="en-US" sz="1200">
              <a:solidFill>
                <a:srgbClr val="000000"/>
              </a:solidFill>
              <a:latin typeface="Calibri"/>
              <a:cs typeface="Calibri"/>
            </a:endParaRPr>
          </a:p>
          <a:p>
            <a:pPr algn="l"/>
            <a:r>
              <a:rPr lang="ro-RO" sz="1200" b="1">
                <a:solidFill>
                  <a:schemeClr val="tx1">
                    <a:lumMod val="95000"/>
                    <a:lumOff val="5000"/>
                  </a:schemeClr>
                </a:solidFill>
                <a:latin typeface="Arial"/>
                <a:cs typeface="Arial"/>
              </a:rPr>
              <a:t>Copy on image</a:t>
            </a:r>
            <a:r>
              <a:rPr lang="ro-RO" sz="1200">
                <a:solidFill>
                  <a:schemeClr val="tx1">
                    <a:lumMod val="95000"/>
                    <a:lumOff val="5000"/>
                  </a:schemeClr>
                </a:solidFill>
                <a:latin typeface="Arial"/>
                <a:cs typeface="Arial"/>
              </a:rPr>
              <a:t>:</a:t>
            </a:r>
            <a:endParaRPr lang="en-US" sz="1200">
              <a:solidFill>
                <a:schemeClr val="tx1">
                  <a:lumMod val="95000"/>
                  <a:lumOff val="5000"/>
                </a:schemeClr>
              </a:solidFill>
              <a:latin typeface="Calibri"/>
              <a:cs typeface="Calibri"/>
            </a:endParaRPr>
          </a:p>
          <a:p>
            <a:pPr algn="l"/>
            <a:r>
              <a:rPr lang="en-US" sz="1200">
                <a:solidFill>
                  <a:schemeClr val="tx1">
                    <a:lumMod val="65000"/>
                    <a:lumOff val="35000"/>
                  </a:schemeClr>
                </a:solidFill>
                <a:latin typeface="Arial"/>
                <a:cs typeface="Arial"/>
              </a:rPr>
              <a:t>Helping people protect their way of life is extremely rewarding</a:t>
            </a:r>
            <a:endParaRPr lang="en-US">
              <a:solidFill>
                <a:schemeClr val="tx1">
                  <a:lumMod val="65000"/>
                  <a:lumOff val="35000"/>
                </a:schemeClr>
              </a:solidFill>
              <a:latin typeface="Calibri"/>
              <a:cs typeface="Calibri"/>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My life as an agent</a:t>
            </a:r>
            <a:endParaRPr lang="en-US" sz="1400" b="1">
              <a:solidFill>
                <a:srgbClr val="FF0000"/>
              </a:solidFill>
              <a:highlight>
                <a:srgbClr val="FFFF00"/>
              </a:highligh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pic>
        <p:nvPicPr>
          <p:cNvPr id="13" name="Picture 12" descr="Shape, rectangle&#10;&#10;Description automatically generated">
            <a:extLst>
              <a:ext uri="{FF2B5EF4-FFF2-40B4-BE49-F238E27FC236}">
                <a16:creationId xmlns:a16="http://schemas.microsoft.com/office/drawing/2014/main" id="{E3F4AD59-FA7A-10A8-B600-895935C82F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sp>
        <p:nvSpPr>
          <p:cNvPr id="14" name="TextBox 13">
            <a:extLst>
              <a:ext uri="{FF2B5EF4-FFF2-40B4-BE49-F238E27FC236}">
                <a16:creationId xmlns:a16="http://schemas.microsoft.com/office/drawing/2014/main" id="{48E4FFA1-A0D9-67FC-94B2-483D39DD4087}"/>
              </a:ext>
            </a:extLst>
          </p:cNvPr>
          <p:cNvSpPr txBox="1"/>
          <p:nvPr/>
        </p:nvSpPr>
        <p:spPr>
          <a:xfrm>
            <a:off x="6742474" y="1339102"/>
            <a:ext cx="3488387" cy="885371"/>
          </a:xfrm>
          <a:prstGeom prst="rect">
            <a:avLst/>
          </a:prstGeom>
          <a:noFill/>
        </p:spPr>
        <p:txBody>
          <a:bodyPr wrap="square" lIns="91440" tIns="45720" rIns="91440" bIns="45720" rtlCol="0" anchor="t">
            <a:spAutoFit/>
          </a:bodyPr>
          <a:lstStyle/>
          <a:p>
            <a:pPr>
              <a:lnSpc>
                <a:spcPct val="90000"/>
              </a:lnSpc>
              <a:spcBef>
                <a:spcPts val="1000"/>
              </a:spcBef>
            </a:pPr>
            <a:r>
              <a:rPr lang="en-US" sz="800">
                <a:solidFill>
                  <a:schemeClr val="tx1">
                    <a:lumMod val="95000"/>
                    <a:lumOff val="5000"/>
                  </a:schemeClr>
                </a:solidFill>
                <a:ea typeface="+mn-lt"/>
                <a:cs typeface="+mn-lt"/>
              </a:rPr>
              <a:t>As we begin a new year, let's show gratitude for what we have. For me, it is my profession. I really enjoy helping people and working in the insurance field gives me the opportunity to do that in many ways. 🤲 Offering my clients the best insurance plans to keep them safe is rewarding -  knowing that I am helping them to live safer and healthier lives. What are you grateful for? </a:t>
            </a:r>
          </a:p>
          <a:p>
            <a:pPr>
              <a:lnSpc>
                <a:spcPct val="90000"/>
              </a:lnSpc>
              <a:spcBef>
                <a:spcPts val="1000"/>
              </a:spcBef>
            </a:pPr>
            <a:r>
              <a:rPr lang="en-US" sz="800">
                <a:solidFill>
                  <a:srgbClr val="00B0F0"/>
                </a:solidFill>
                <a:cs typeface="+mn-lt"/>
              </a:rPr>
              <a:t>#LifeOfAnInsuranceAgent #MetLife </a:t>
            </a:r>
            <a:endParaRPr lang="en-US" sz="800"/>
          </a:p>
        </p:txBody>
      </p:sp>
      <p:pic>
        <p:nvPicPr>
          <p:cNvPr id="15" name="Picture 14">
            <a:extLst>
              <a:ext uri="{FF2B5EF4-FFF2-40B4-BE49-F238E27FC236}">
                <a16:creationId xmlns:a16="http://schemas.microsoft.com/office/drawing/2014/main" id="{B0CE3312-89BC-B882-44AD-B697BF7C5948}"/>
              </a:ext>
            </a:extLst>
          </p:cNvPr>
          <p:cNvPicPr>
            <a:picLocks noChangeAspect="1"/>
          </p:cNvPicPr>
          <p:nvPr/>
        </p:nvPicPr>
        <p:blipFill>
          <a:blip r:embed="rId4"/>
          <a:stretch>
            <a:fillRect/>
          </a:stretch>
        </p:blipFill>
        <p:spPr>
          <a:xfrm>
            <a:off x="6728642" y="4268804"/>
            <a:ext cx="3689414" cy="864878"/>
          </a:xfrm>
          <a:prstGeom prst="rect">
            <a:avLst/>
          </a:prstGeom>
          <a:ln>
            <a:solidFill>
              <a:srgbClr val="A3CD4D"/>
            </a:solidFill>
          </a:ln>
        </p:spPr>
      </p:pic>
      <p:pic>
        <p:nvPicPr>
          <p:cNvPr id="10" name="Picture 9" descr="A person holding a cup&#10;&#10;Description automatically generated with medium confidence">
            <a:extLst>
              <a:ext uri="{FF2B5EF4-FFF2-40B4-BE49-F238E27FC236}">
                <a16:creationId xmlns:a16="http://schemas.microsoft.com/office/drawing/2014/main" id="{7C17DCFA-5ECB-4AAC-6621-80E8542BE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9346" y="2393812"/>
            <a:ext cx="3671399" cy="1918306"/>
          </a:xfrm>
          <a:prstGeom prst="rect">
            <a:avLst/>
          </a:prstGeom>
        </p:spPr>
      </p:pic>
    </p:spTree>
    <p:extLst>
      <p:ext uri="{BB962C8B-B14F-4D97-AF65-F5344CB8AC3E}">
        <p14:creationId xmlns:p14="http://schemas.microsoft.com/office/powerpoint/2010/main" val="2534175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err="1">
                <a:solidFill>
                  <a:srgbClr val="298DCD"/>
                </a:solidFill>
                <a:latin typeface="Arial"/>
                <a:cs typeface="Arial"/>
              </a:rPr>
              <a:t>LinkedIn</a:t>
            </a:r>
            <a:r>
              <a:rPr lang="ro-RO" sz="3200" b="1">
                <a:solidFill>
                  <a:srgbClr val="298DCD"/>
                </a:solidFill>
                <a:latin typeface="Arial"/>
                <a:cs typeface="Arial"/>
              </a:rPr>
              <a:t> post</a:t>
            </a:r>
            <a:r>
              <a:rPr lang="en-US" sz="3200" b="1">
                <a:solidFill>
                  <a:srgbClr val="298DCD"/>
                </a:solidFill>
                <a:latin typeface="Arial"/>
                <a:cs typeface="Arial"/>
              </a:rPr>
              <a:t> 2 – Mon, 16 Jan</a:t>
            </a:r>
            <a:endParaRPr lang="en-US" sz="3200">
              <a:ea typeface="+mj-lt"/>
              <a:cs typeface="+mj-lt"/>
            </a:endParaRPr>
          </a:p>
          <a:p>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endParaRPr lang="ro-RO" sz="1200">
              <a:solidFill>
                <a:schemeClr val="tx1">
                  <a:lumMod val="95000"/>
                  <a:lumOff val="5000"/>
                </a:schemeClr>
              </a:solidFill>
              <a:ea typeface="+mn-lt"/>
              <a:cs typeface="+mn-lt"/>
            </a:endParaRPr>
          </a:p>
          <a:p>
            <a:pPr algn="l"/>
            <a:r>
              <a:rPr lang="en-US" sz="1200">
                <a:ea typeface="+mn-lt"/>
                <a:cs typeface="+mn-lt"/>
              </a:rPr>
              <a:t>No one's path through life is linear. And you don't need to have your life mapped out at 20 to optimize life insurance. You just have to make it a part of your plan. Work with it. Evolve alongside it. And use it at every stage to ensure the best for you and your loved ones.</a:t>
            </a:r>
            <a:endParaRPr lang="en-US">
              <a:ea typeface="+mn-lt"/>
              <a:cs typeface="+mn-lt"/>
            </a:endParaRPr>
          </a:p>
          <a:p>
            <a:pPr algn="l"/>
            <a:r>
              <a:rPr lang="en-US" sz="1200">
                <a:ea typeface="+mn-lt"/>
                <a:cs typeface="+mn-lt"/>
              </a:rPr>
              <a:t>🗣 Tell me, in the comments, why you think you should consider adapting life insurance cover for all life stages. ​</a:t>
            </a:r>
            <a:endParaRPr lang="en-US"/>
          </a:p>
          <a:p>
            <a:pPr algn="l"/>
            <a:r>
              <a:rPr lang="en-US" sz="1200">
                <a:latin typeface="Calibri"/>
                <a:cs typeface="Calibri"/>
              </a:rPr>
              <a:t> </a:t>
            </a:r>
            <a:r>
              <a:rPr lang="en-US" sz="1200">
                <a:solidFill>
                  <a:srgbClr val="00B0F0"/>
                </a:solidFill>
                <a:latin typeface="Calibri"/>
                <a:cs typeface="Calibri"/>
              </a:rPr>
              <a:t>#LifeInsurance #MetLife </a:t>
            </a:r>
            <a:endParaRPr lang="en-US" sz="1200">
              <a:ea typeface="+mn-lt"/>
              <a:cs typeface="+mn-lt"/>
            </a:endParaRPr>
          </a:p>
          <a:p>
            <a:pPr algn="l"/>
            <a:endParaRPr lang="en-US" sz="1200">
              <a:ea typeface="+mn-lt"/>
              <a:cs typeface="+mn-lt"/>
            </a:endParaRPr>
          </a:p>
          <a:p>
            <a:pPr algn="l"/>
            <a:r>
              <a:rPr lang="ro-RO" sz="1200" b="1">
                <a:solidFill>
                  <a:schemeClr val="tx1">
                    <a:lumMod val="95000"/>
                    <a:lumOff val="5000"/>
                  </a:schemeClr>
                </a:solidFill>
                <a:latin typeface="Arial"/>
                <a:ea typeface="MetLife Circular Normal" charset="0"/>
                <a:cs typeface="Arial"/>
              </a:rPr>
              <a:t>Copy on image</a:t>
            </a:r>
            <a:r>
              <a:rPr lang="ro-RO" sz="1200">
                <a:solidFill>
                  <a:schemeClr val="tx1">
                    <a:lumMod val="95000"/>
                    <a:lumOff val="5000"/>
                  </a:schemeClr>
                </a:solidFill>
                <a:latin typeface="Arial"/>
                <a:ea typeface="MetLife Circular Normal" charset="0"/>
                <a:cs typeface="Arial"/>
              </a:rPr>
              <a:t>:</a:t>
            </a:r>
            <a:endParaRPr lang="en-US" sz="1200">
              <a:solidFill>
                <a:schemeClr val="tx1">
                  <a:lumMod val="95000"/>
                  <a:lumOff val="5000"/>
                </a:schemeClr>
              </a:solidFill>
              <a:ea typeface="+mn-lt"/>
              <a:cs typeface="+mn-lt"/>
            </a:endParaRPr>
          </a:p>
          <a:p>
            <a:pPr algn="l"/>
            <a:r>
              <a:rPr lang="en-US" sz="1200">
                <a:solidFill>
                  <a:schemeClr val="tx1">
                    <a:lumMod val="65000"/>
                    <a:lumOff val="35000"/>
                  </a:schemeClr>
                </a:solidFill>
                <a:latin typeface="Arial"/>
                <a:ea typeface="+mn-lt"/>
                <a:cs typeface="Arial"/>
              </a:rPr>
              <a:t>For a future that grows as beautifully as your present</a:t>
            </a:r>
            <a:endParaRPr lang="en-US" sz="1200">
              <a:solidFill>
                <a:schemeClr val="tx1">
                  <a:lumMod val="65000"/>
                  <a:lumOff val="35000"/>
                </a:schemeClr>
              </a:solidFill>
              <a:ea typeface="+mn-lt"/>
              <a:cs typeface="+mn-lt"/>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Insurance solutions  </a:t>
            </a:r>
            <a:endParaRPr lang="en-US" sz="1400">
              <a:ea typeface="+mj-lt"/>
              <a:cs typeface="+mj-lt"/>
            </a:endParaRPr>
          </a:p>
          <a:p>
            <a:endParaRPr lang="en-US" sz="1400" b="1">
              <a:solidFill>
                <a:srgbClr val="A3CD4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pic>
        <p:nvPicPr>
          <p:cNvPr id="13" name="Picture 12" descr="Shape, rectangle&#10;&#10;Description automatically generated">
            <a:extLst>
              <a:ext uri="{FF2B5EF4-FFF2-40B4-BE49-F238E27FC236}">
                <a16:creationId xmlns:a16="http://schemas.microsoft.com/office/drawing/2014/main" id="{E3F4AD59-FA7A-10A8-B600-895935C82F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sp>
        <p:nvSpPr>
          <p:cNvPr id="14" name="TextBox 13">
            <a:extLst>
              <a:ext uri="{FF2B5EF4-FFF2-40B4-BE49-F238E27FC236}">
                <a16:creationId xmlns:a16="http://schemas.microsoft.com/office/drawing/2014/main" id="{48E4FFA1-A0D9-67FC-94B2-483D39DD4087}"/>
              </a:ext>
            </a:extLst>
          </p:cNvPr>
          <p:cNvSpPr txBox="1"/>
          <p:nvPr/>
        </p:nvSpPr>
        <p:spPr>
          <a:xfrm>
            <a:off x="6742474" y="1339102"/>
            <a:ext cx="3639199" cy="954107"/>
          </a:xfrm>
          <a:prstGeom prst="rect">
            <a:avLst/>
          </a:prstGeom>
          <a:noFill/>
        </p:spPr>
        <p:txBody>
          <a:bodyPr wrap="square" lIns="91440" tIns="45720" rIns="91440" bIns="45720" rtlCol="0" anchor="t">
            <a:spAutoFit/>
          </a:bodyPr>
          <a:lstStyle/>
          <a:p>
            <a:pPr algn="l"/>
            <a:r>
              <a:rPr lang="en-US" sz="800">
                <a:ea typeface="+mn-lt"/>
                <a:cs typeface="+mn-lt"/>
              </a:rPr>
              <a:t>No one's path through life is linear. And you don't need to have your life mapped out at 20 to optimize life insurance. You just have to make it a part of your plan. Work with it. Evolve alongside it. And use it at every stage to ensure the best for you and your loved ones.</a:t>
            </a:r>
          </a:p>
          <a:p>
            <a:pPr algn="l"/>
            <a:r>
              <a:rPr lang="en-US" sz="800">
                <a:ea typeface="+mn-lt"/>
                <a:cs typeface="+mn-lt"/>
              </a:rPr>
              <a:t>🗣 Tell me, in comments, why you think you should consider adapting life insurance cover for all life stages. ​</a:t>
            </a:r>
            <a:br>
              <a:rPr lang="en-US" sz="800">
                <a:latin typeface="Calibri"/>
                <a:cs typeface="Calibri"/>
              </a:rPr>
            </a:br>
            <a:r>
              <a:rPr lang="en-US" sz="800">
                <a:latin typeface="Calibri"/>
                <a:cs typeface="Calibri"/>
              </a:rPr>
              <a:t> </a:t>
            </a:r>
            <a:r>
              <a:rPr lang="en-US" sz="800">
                <a:solidFill>
                  <a:srgbClr val="00B0F0"/>
                </a:solidFill>
                <a:latin typeface="Calibri"/>
                <a:cs typeface="Calibri"/>
              </a:rPr>
              <a:t>#</a:t>
            </a:r>
            <a:r>
              <a:rPr lang="en-US" sz="800">
                <a:solidFill>
                  <a:srgbClr val="00B0F0"/>
                </a:solidFill>
              </a:rPr>
              <a:t>LifeInsurance </a:t>
            </a:r>
            <a:r>
              <a:rPr lang="en-US" sz="800">
                <a:solidFill>
                  <a:srgbClr val="00B0F0"/>
                </a:solidFill>
                <a:latin typeface="Calibri"/>
                <a:cs typeface="Calibri"/>
              </a:rPr>
              <a:t>#MetLife </a:t>
            </a:r>
            <a:endParaRPr lang="en-US">
              <a:cs typeface="Calibri"/>
            </a:endParaRPr>
          </a:p>
        </p:txBody>
      </p:sp>
      <p:pic>
        <p:nvPicPr>
          <p:cNvPr id="15" name="Picture 14">
            <a:extLst>
              <a:ext uri="{FF2B5EF4-FFF2-40B4-BE49-F238E27FC236}">
                <a16:creationId xmlns:a16="http://schemas.microsoft.com/office/drawing/2014/main" id="{B0CE3312-89BC-B882-44AD-B697BF7C5948}"/>
              </a:ext>
            </a:extLst>
          </p:cNvPr>
          <p:cNvPicPr>
            <a:picLocks noChangeAspect="1"/>
          </p:cNvPicPr>
          <p:nvPr/>
        </p:nvPicPr>
        <p:blipFill>
          <a:blip r:embed="rId4"/>
          <a:stretch>
            <a:fillRect/>
          </a:stretch>
        </p:blipFill>
        <p:spPr>
          <a:xfrm>
            <a:off x="6728642" y="4270420"/>
            <a:ext cx="3677444" cy="862072"/>
          </a:xfrm>
          <a:prstGeom prst="rect">
            <a:avLst/>
          </a:prstGeom>
          <a:ln>
            <a:solidFill>
              <a:srgbClr val="A3CD4D"/>
            </a:solidFill>
          </a:ln>
        </p:spPr>
      </p:pic>
      <p:pic>
        <p:nvPicPr>
          <p:cNvPr id="4" name="Picture 4" descr="A picture containing text, person&#10;&#10;Description automatically generated">
            <a:extLst>
              <a:ext uri="{FF2B5EF4-FFF2-40B4-BE49-F238E27FC236}">
                <a16:creationId xmlns:a16="http://schemas.microsoft.com/office/drawing/2014/main" id="{6DDA83BD-C4B5-F319-ED19-0FB87B2062F3}"/>
              </a:ext>
            </a:extLst>
          </p:cNvPr>
          <p:cNvPicPr>
            <a:picLocks noChangeAspect="1"/>
          </p:cNvPicPr>
          <p:nvPr/>
        </p:nvPicPr>
        <p:blipFill>
          <a:blip r:embed="rId5"/>
          <a:stretch>
            <a:fillRect/>
          </a:stretch>
        </p:blipFill>
        <p:spPr>
          <a:xfrm>
            <a:off x="6726264" y="2363627"/>
            <a:ext cx="3679556" cy="1924100"/>
          </a:xfrm>
          <a:prstGeom prst="rect">
            <a:avLst/>
          </a:prstGeom>
        </p:spPr>
      </p:pic>
    </p:spTree>
    <p:extLst>
      <p:ext uri="{BB962C8B-B14F-4D97-AF65-F5344CB8AC3E}">
        <p14:creationId xmlns:p14="http://schemas.microsoft.com/office/powerpoint/2010/main" val="1151741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err="1">
                <a:solidFill>
                  <a:srgbClr val="298DCD"/>
                </a:solidFill>
                <a:latin typeface="Arial"/>
                <a:cs typeface="Arial"/>
              </a:rPr>
              <a:t>LinkedIn</a:t>
            </a:r>
            <a:r>
              <a:rPr lang="ro-RO" sz="3200" b="1">
                <a:solidFill>
                  <a:srgbClr val="298DCD"/>
                </a:solidFill>
                <a:latin typeface="Arial"/>
                <a:cs typeface="Arial"/>
              </a:rPr>
              <a:t> post 3 – </a:t>
            </a:r>
            <a:r>
              <a:rPr lang="ro-RO" sz="3200" b="1" err="1">
                <a:solidFill>
                  <a:srgbClr val="298DCD"/>
                </a:solidFill>
                <a:latin typeface="Arial"/>
                <a:cs typeface="Arial"/>
              </a:rPr>
              <a:t>Thu</a:t>
            </a:r>
            <a:r>
              <a:rPr lang="ro-RO" sz="3200" b="1">
                <a:solidFill>
                  <a:srgbClr val="298DCD"/>
                </a:solidFill>
                <a:latin typeface="Arial"/>
                <a:cs typeface="Arial"/>
              </a:rPr>
              <a:t>, </a:t>
            </a:r>
            <a:r>
              <a:rPr lang="en-US" sz="3200" b="1">
                <a:solidFill>
                  <a:srgbClr val="298DCD"/>
                </a:solidFill>
                <a:latin typeface="Arial"/>
                <a:cs typeface="Arial"/>
              </a:rPr>
              <a:t>19 Jan </a:t>
            </a:r>
            <a:endParaRPr lang="en-US" sz="3200">
              <a:ea typeface="+mj-lt"/>
              <a:cs typeface="+mj-lt"/>
            </a:endParaRPr>
          </a:p>
          <a:p>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err="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Trust and open dialogue allow us to create a world where all is possible when we work together. 👐 </a:t>
            </a:r>
            <a:endParaRPr lang="en-US">
              <a:ea typeface="+mn-lt"/>
              <a:cs typeface="+mn-lt"/>
            </a:endParaRPr>
          </a:p>
          <a:p>
            <a:pPr algn="l"/>
            <a:r>
              <a:rPr lang="en-US" sz="1200">
                <a:ea typeface="+mn-lt"/>
                <a:cs typeface="+mn-lt"/>
              </a:rPr>
              <a:t>At MetLife, we are driven by winning together through collaboration and aligned goals and objectives. Guided by empathy to treat one another with respect and care, we work to make positive differences in the lives of our customers and communities, all underpinned by embracing change to grow our business in the right way</a:t>
            </a:r>
            <a:endParaRPr lang="en-US">
              <a:ea typeface="+mn-lt"/>
              <a:cs typeface="+mn-lt"/>
            </a:endParaRPr>
          </a:p>
          <a:p>
            <a:pPr algn="l"/>
            <a:r>
              <a:rPr lang="en-US" sz="1200">
                <a:solidFill>
                  <a:srgbClr val="00B0F0"/>
                </a:solidFill>
                <a:latin typeface="Calibri"/>
                <a:cs typeface="Calibri"/>
              </a:rPr>
              <a:t>#MetLife #Diversity #Inclusion</a:t>
            </a:r>
            <a:endParaRPr lang="en-US"/>
          </a:p>
          <a:p>
            <a:pPr algn="l"/>
            <a:endParaRPr lang="en-US" sz="1200">
              <a:solidFill>
                <a:srgbClr val="00B0F0"/>
              </a:solidFill>
              <a:latin typeface="Calibri"/>
              <a:ea typeface="MetLife Circular Normal" charset="0"/>
              <a:cs typeface="Calibri"/>
            </a:endParaRPr>
          </a:p>
          <a:p>
            <a:pPr algn="l"/>
            <a:endParaRPr lang="en-US" sz="1200">
              <a:solidFill>
                <a:srgbClr val="00B0F0"/>
              </a:solidFill>
              <a:latin typeface="Calibri"/>
              <a:ea typeface="MetLife Circular Normal" charset="0"/>
              <a:cs typeface="Calibri"/>
            </a:endParaRPr>
          </a:p>
          <a:p>
            <a:pPr algn="l"/>
            <a:r>
              <a:rPr lang="ro-RO" sz="1200" b="1" err="1">
                <a:solidFill>
                  <a:schemeClr val="tx1">
                    <a:lumMod val="95000"/>
                    <a:lumOff val="5000"/>
                  </a:schemeClr>
                </a:solidFill>
                <a:latin typeface="Arial"/>
                <a:ea typeface="MetLife Circular Normal" charset="0"/>
                <a:cs typeface="Arial"/>
              </a:rPr>
              <a:t>Copy</a:t>
            </a:r>
            <a:r>
              <a:rPr lang="ro-RO" sz="1200" b="1">
                <a:solidFill>
                  <a:schemeClr val="tx1">
                    <a:lumMod val="95000"/>
                    <a:lumOff val="5000"/>
                  </a:schemeClr>
                </a:solidFill>
                <a:latin typeface="Arial"/>
                <a:ea typeface="MetLife Circular Normal" charset="0"/>
                <a:cs typeface="Arial"/>
              </a:rPr>
              <a:t> on </a:t>
            </a:r>
            <a:r>
              <a:rPr lang="ro-RO" sz="1200" b="1" err="1">
                <a:solidFill>
                  <a:schemeClr val="tx1">
                    <a:lumMod val="95000"/>
                    <a:lumOff val="5000"/>
                  </a:schemeClr>
                </a:solidFill>
                <a:latin typeface="Arial"/>
                <a:ea typeface="MetLife Circular Normal" charset="0"/>
                <a:cs typeface="Arial"/>
              </a:rPr>
              <a:t>image</a:t>
            </a:r>
            <a:r>
              <a:rPr lang="ro-RO" sz="1200">
                <a:solidFill>
                  <a:schemeClr val="tx1">
                    <a:lumMod val="95000"/>
                    <a:lumOff val="5000"/>
                  </a:schemeClr>
                </a:solidFill>
                <a:latin typeface="Arial"/>
                <a:ea typeface="MetLife Circular Normal" charset="0"/>
                <a:cs typeface="Arial"/>
              </a:rPr>
              <a:t>:</a:t>
            </a:r>
            <a:endParaRPr lang="en-US">
              <a:solidFill>
                <a:schemeClr val="tx1">
                  <a:lumMod val="95000"/>
                  <a:lumOff val="5000"/>
                </a:schemeClr>
              </a:solidFill>
              <a:latin typeface="Calibri"/>
              <a:ea typeface="MetLife Circular Normal" charset="0"/>
              <a:cs typeface="Calibri"/>
            </a:endParaRPr>
          </a:p>
          <a:p>
            <a:pPr algn="l"/>
            <a:r>
              <a:rPr lang="en-US" sz="1200">
                <a:latin typeface="Arial"/>
                <a:ea typeface="+mn-lt"/>
                <a:cs typeface="+mn-lt"/>
              </a:rPr>
              <a:t>All is possible when we work together</a:t>
            </a:r>
            <a:endParaRPr lang="en-US">
              <a:solidFill>
                <a:schemeClr val="tx1">
                  <a:lumMod val="95000"/>
                  <a:lumOff val="5000"/>
                </a:schemeClr>
              </a:solidFill>
              <a:latin typeface="Arial"/>
              <a:ea typeface="+mn-lt"/>
              <a:cs typeface="+mn-lt"/>
            </a:endParaRPr>
          </a:p>
          <a:p>
            <a:pPr algn="l"/>
            <a:endParaRPr lang="en-US" sz="1200">
              <a:solidFill>
                <a:srgbClr val="000000"/>
              </a:solidFill>
              <a:cs typeface="Calibri"/>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MetLife company reputation</a:t>
            </a:r>
            <a:endParaRPr lang="en-US" sz="1400">
              <a:ea typeface="+mj-lt"/>
              <a:cs typeface="+mj-lt"/>
            </a:endParaRPr>
          </a:p>
          <a:p>
            <a:endParaRPr lang="en-US" sz="1400" b="1">
              <a:solidFill>
                <a:srgbClr val="FFC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pic>
        <p:nvPicPr>
          <p:cNvPr id="13" name="Picture 12" descr="Shape, rectangle&#10;&#10;Description automatically generated">
            <a:extLst>
              <a:ext uri="{FF2B5EF4-FFF2-40B4-BE49-F238E27FC236}">
                <a16:creationId xmlns:a16="http://schemas.microsoft.com/office/drawing/2014/main" id="{E3F4AD59-FA7A-10A8-B600-895935C82F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sp>
        <p:nvSpPr>
          <p:cNvPr id="14" name="TextBox 13">
            <a:extLst>
              <a:ext uri="{FF2B5EF4-FFF2-40B4-BE49-F238E27FC236}">
                <a16:creationId xmlns:a16="http://schemas.microsoft.com/office/drawing/2014/main" id="{48E4FFA1-A0D9-67FC-94B2-483D39DD4087}"/>
              </a:ext>
            </a:extLst>
          </p:cNvPr>
          <p:cNvSpPr txBox="1"/>
          <p:nvPr/>
        </p:nvSpPr>
        <p:spPr>
          <a:xfrm>
            <a:off x="6750411" y="1426414"/>
            <a:ext cx="3631262" cy="996170"/>
          </a:xfrm>
          <a:prstGeom prst="rect">
            <a:avLst/>
          </a:prstGeom>
          <a:noFill/>
        </p:spPr>
        <p:txBody>
          <a:bodyPr wrap="square" lIns="91440" tIns="45720" rIns="91440" bIns="45720" rtlCol="0" anchor="t">
            <a:spAutoFit/>
          </a:bodyPr>
          <a:lstStyle/>
          <a:p>
            <a:pPr>
              <a:lnSpc>
                <a:spcPct val="90000"/>
              </a:lnSpc>
              <a:spcBef>
                <a:spcPts val="1000"/>
              </a:spcBef>
            </a:pPr>
            <a:r>
              <a:rPr lang="en-US" sz="800"/>
              <a:t>Trust and open dialogue allow us to create a world where all is possible when we work together. </a:t>
            </a:r>
            <a:r>
              <a:rPr lang="en-US" sz="800">
                <a:ea typeface="+mn-lt"/>
                <a:cs typeface="+mn-lt"/>
              </a:rPr>
              <a:t>👐</a:t>
            </a:r>
            <a:r>
              <a:rPr lang="en-US" sz="800"/>
              <a:t> </a:t>
            </a:r>
            <a:endParaRPr lang="en-US" sz="800">
              <a:ea typeface="+mn-lt"/>
              <a:cs typeface="+mn-lt"/>
            </a:endParaRPr>
          </a:p>
          <a:p>
            <a:pPr>
              <a:lnSpc>
                <a:spcPct val="90000"/>
              </a:lnSpc>
              <a:spcBef>
                <a:spcPts val="1000"/>
              </a:spcBef>
            </a:pPr>
            <a:r>
              <a:rPr lang="en-US" sz="800"/>
              <a:t>At MetLife, we are driven by winning together through collaboration and aligned goals and objectives. Guided by empathy to treat one another with respect and care, we work to make </a:t>
            </a:r>
            <a:r>
              <a:rPr lang="en-US" sz="800">
                <a:latin typeface="Calibri"/>
                <a:cs typeface="Calibri"/>
              </a:rPr>
              <a:t>positive differences in </a:t>
            </a:r>
            <a:r>
              <a:rPr lang="en-US" sz="800"/>
              <a:t>the </a:t>
            </a:r>
            <a:r>
              <a:rPr lang="en-US" sz="800">
                <a:latin typeface="Calibri"/>
                <a:cs typeface="Calibri"/>
              </a:rPr>
              <a:t>lives of our customers </a:t>
            </a:r>
            <a:r>
              <a:rPr lang="en-US" sz="800"/>
              <a:t>and </a:t>
            </a:r>
            <a:r>
              <a:rPr lang="en-US" sz="800">
                <a:latin typeface="Calibri"/>
                <a:cs typeface="Calibri"/>
              </a:rPr>
              <a:t>communities, all underpinned by embracing change </a:t>
            </a:r>
            <a:r>
              <a:rPr lang="en-US" sz="800"/>
              <a:t>to </a:t>
            </a:r>
            <a:r>
              <a:rPr lang="en-US" sz="800">
                <a:latin typeface="Calibri"/>
                <a:cs typeface="Calibri"/>
              </a:rPr>
              <a:t>grow our business in </a:t>
            </a:r>
            <a:r>
              <a:rPr lang="en-US" sz="800"/>
              <a:t>the </a:t>
            </a:r>
            <a:r>
              <a:rPr lang="en-US" sz="800">
                <a:latin typeface="Calibri"/>
                <a:cs typeface="Calibri"/>
              </a:rPr>
              <a:t>right way</a:t>
            </a:r>
            <a:endParaRPr lang="en-US"/>
          </a:p>
        </p:txBody>
      </p:sp>
      <p:pic>
        <p:nvPicPr>
          <p:cNvPr id="15" name="Picture 14">
            <a:extLst>
              <a:ext uri="{FF2B5EF4-FFF2-40B4-BE49-F238E27FC236}">
                <a16:creationId xmlns:a16="http://schemas.microsoft.com/office/drawing/2014/main" id="{B0CE3312-89BC-B882-44AD-B697BF7C5948}"/>
              </a:ext>
            </a:extLst>
          </p:cNvPr>
          <p:cNvPicPr>
            <a:picLocks noChangeAspect="1"/>
          </p:cNvPicPr>
          <p:nvPr/>
        </p:nvPicPr>
        <p:blipFill>
          <a:blip r:embed="rId4"/>
          <a:stretch>
            <a:fillRect/>
          </a:stretch>
        </p:blipFill>
        <p:spPr>
          <a:xfrm>
            <a:off x="6728642" y="4309166"/>
            <a:ext cx="3677444" cy="862072"/>
          </a:xfrm>
          <a:prstGeom prst="rect">
            <a:avLst/>
          </a:prstGeom>
          <a:ln>
            <a:solidFill>
              <a:srgbClr val="A3CD4D"/>
            </a:solidFill>
          </a:ln>
        </p:spPr>
      </p:pic>
      <p:pic>
        <p:nvPicPr>
          <p:cNvPr id="4" name="Picture 4">
            <a:extLst>
              <a:ext uri="{FF2B5EF4-FFF2-40B4-BE49-F238E27FC236}">
                <a16:creationId xmlns:a16="http://schemas.microsoft.com/office/drawing/2014/main" id="{06B60E4A-C83F-D614-7BEC-3DD6D45DB80D}"/>
              </a:ext>
            </a:extLst>
          </p:cNvPr>
          <p:cNvPicPr>
            <a:picLocks noChangeAspect="1"/>
          </p:cNvPicPr>
          <p:nvPr/>
        </p:nvPicPr>
        <p:blipFill>
          <a:blip r:embed="rId5"/>
          <a:stretch>
            <a:fillRect/>
          </a:stretch>
        </p:blipFill>
        <p:spPr>
          <a:xfrm>
            <a:off x="6726265" y="2389458"/>
            <a:ext cx="3666641" cy="1937016"/>
          </a:xfrm>
          <a:prstGeom prst="rect">
            <a:avLst/>
          </a:prstGeom>
        </p:spPr>
      </p:pic>
    </p:spTree>
    <p:extLst>
      <p:ext uri="{BB962C8B-B14F-4D97-AF65-F5344CB8AC3E}">
        <p14:creationId xmlns:p14="http://schemas.microsoft.com/office/powerpoint/2010/main" val="1149086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err="1">
                <a:solidFill>
                  <a:srgbClr val="298DCD"/>
                </a:solidFill>
                <a:latin typeface="Arial"/>
                <a:cs typeface="Arial"/>
              </a:rPr>
              <a:t>LinkedIn</a:t>
            </a:r>
            <a:r>
              <a:rPr lang="ro-RO" sz="3200" b="1">
                <a:solidFill>
                  <a:srgbClr val="298DCD"/>
                </a:solidFill>
                <a:latin typeface="Arial"/>
                <a:cs typeface="Arial"/>
              </a:rPr>
              <a:t> post</a:t>
            </a:r>
            <a:r>
              <a:rPr lang="en-US" sz="3200" b="1">
                <a:solidFill>
                  <a:srgbClr val="298DCD"/>
                </a:solidFill>
                <a:latin typeface="Arial"/>
                <a:cs typeface="Arial"/>
              </a:rPr>
              <a:t> 4 – Sat , 21 Jan  </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27646"/>
            <a:ext cx="5134991" cy="396617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Sustainability at MetLife means living our purpose: Always with you, building a more confident future - for the long term. 🌱🌏 We’re deploying the full strength of our people, products, services, and investments to be a greater force for good in the world. It’s what inspired us in the past, fuels our strategy today and will set us apart in the future. </a:t>
            </a:r>
          </a:p>
          <a:p>
            <a:pPr algn="l"/>
            <a:r>
              <a:rPr lang="en-US" sz="1200">
                <a:ea typeface="+mn-lt"/>
                <a:cs typeface="+mn-lt"/>
              </a:rPr>
              <a:t>What does sustainability mean to you? </a:t>
            </a:r>
            <a:endParaRPr lang="en-US">
              <a:ea typeface="+mn-lt"/>
              <a:cs typeface="+mn-lt"/>
            </a:endParaRPr>
          </a:p>
          <a:p>
            <a:pPr algn="l"/>
            <a:r>
              <a:rPr lang="en-US" sz="1200">
                <a:solidFill>
                  <a:srgbClr val="00B0F0"/>
                </a:solidFill>
                <a:latin typeface="Calibri"/>
                <a:cs typeface="Calibri"/>
              </a:rPr>
              <a:t>#MetLife #Sustainability #NavigatingLifeTogether</a:t>
            </a:r>
            <a:endParaRPr lang="en-US"/>
          </a:p>
          <a:p>
            <a:pPr algn="l"/>
            <a:endParaRPr lang="en-US" sz="1200">
              <a:solidFill>
                <a:srgbClr val="0D0D0D"/>
              </a:solidFill>
              <a:latin typeface="Arial" panose="020B0604020202020204" pitchFamily="34" charset="0"/>
              <a:ea typeface="MetLife Circular Normal" charset="0"/>
              <a:cs typeface="Arial" panose="020B0604020202020204" pitchFamily="34" charset="0"/>
            </a:endParaRPr>
          </a:p>
          <a:p>
            <a:pPr algn="l"/>
            <a:r>
              <a:rPr lang="ro-RO" sz="1200" b="1">
                <a:solidFill>
                  <a:schemeClr val="tx1">
                    <a:lumMod val="95000"/>
                    <a:lumOff val="5000"/>
                  </a:schemeClr>
                </a:solidFill>
                <a:latin typeface="Arial"/>
                <a:ea typeface="MetLife Circular Normal" charset="0"/>
                <a:cs typeface="Arial"/>
              </a:rPr>
              <a:t>Copy on image</a:t>
            </a:r>
            <a:r>
              <a:rPr lang="ro-RO" sz="1200">
                <a:solidFill>
                  <a:schemeClr val="tx1">
                    <a:lumMod val="95000"/>
                    <a:lumOff val="5000"/>
                  </a:schemeClr>
                </a:solidFill>
                <a:latin typeface="Arial"/>
                <a:ea typeface="MetLife Circular Normal" charset="0"/>
                <a:cs typeface="Arial"/>
              </a:rPr>
              <a:t>:</a:t>
            </a:r>
            <a:endParaRPr lang="en-US">
              <a:solidFill>
                <a:schemeClr val="tx1">
                  <a:lumMod val="95000"/>
                  <a:lumOff val="5000"/>
                </a:schemeClr>
              </a:solidFill>
              <a:latin typeface="Calibri"/>
              <a:ea typeface="MetLife Circular Normal" charset="0"/>
              <a:cs typeface="Calibri"/>
            </a:endParaRPr>
          </a:p>
          <a:p>
            <a:pPr algn="l"/>
            <a:r>
              <a:rPr lang="en-US" sz="1200">
                <a:latin typeface="Arial"/>
                <a:ea typeface="+mn-lt"/>
                <a:cs typeface="+mn-lt"/>
              </a:rPr>
              <a:t>With our purpose at our core, we’ve been sustaining the lives of the people we serve for over 150 years</a:t>
            </a:r>
            <a:endParaRPr lang="en-US">
              <a:latin typeface="Arial"/>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MetLife company reputation</a:t>
            </a:r>
            <a:endParaRPr lang="en-US" sz="1400">
              <a:ea typeface="+mj-lt"/>
              <a:cs typeface="+mj-lt"/>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pic>
        <p:nvPicPr>
          <p:cNvPr id="13" name="Picture 12" descr="Shape, rectangle&#10;&#10;Description automatically generated">
            <a:extLst>
              <a:ext uri="{FF2B5EF4-FFF2-40B4-BE49-F238E27FC236}">
                <a16:creationId xmlns:a16="http://schemas.microsoft.com/office/drawing/2014/main" id="{D8F94A57-9270-E1D4-7158-3A0D800B02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sp>
        <p:nvSpPr>
          <p:cNvPr id="14" name="TextBox 13">
            <a:extLst>
              <a:ext uri="{FF2B5EF4-FFF2-40B4-BE49-F238E27FC236}">
                <a16:creationId xmlns:a16="http://schemas.microsoft.com/office/drawing/2014/main" id="{0AE63691-DA88-9A5A-F3C7-D996D4529AB8}"/>
              </a:ext>
            </a:extLst>
          </p:cNvPr>
          <p:cNvSpPr txBox="1"/>
          <p:nvPr/>
        </p:nvSpPr>
        <p:spPr>
          <a:xfrm>
            <a:off x="6750411" y="1426414"/>
            <a:ext cx="3631262" cy="996170"/>
          </a:xfrm>
          <a:prstGeom prst="rect">
            <a:avLst/>
          </a:prstGeom>
          <a:noFill/>
        </p:spPr>
        <p:txBody>
          <a:bodyPr wrap="square" lIns="91440" tIns="45720" rIns="91440" bIns="45720" rtlCol="0" anchor="t">
            <a:spAutoFit/>
          </a:bodyPr>
          <a:lstStyle/>
          <a:p>
            <a:pPr>
              <a:lnSpc>
                <a:spcPct val="90000"/>
              </a:lnSpc>
              <a:spcBef>
                <a:spcPts val="1000"/>
              </a:spcBef>
            </a:pPr>
            <a:r>
              <a:rPr lang="en-US" sz="800"/>
              <a:t>Sustainability at MetLife means living our purpose: Always with you, building a more confident future - for the long term. We’re deploying the full strength of our people, products, services, and investments to be a greater force for good in the world. It’s what </a:t>
            </a:r>
            <a:r>
              <a:rPr lang="en-US" sz="800">
                <a:latin typeface="Calibri"/>
                <a:cs typeface="Calibri"/>
              </a:rPr>
              <a:t>inspired us in the past, fuels our strategy today</a:t>
            </a:r>
            <a:r>
              <a:rPr lang="en-US" sz="800"/>
              <a:t> and </a:t>
            </a:r>
            <a:r>
              <a:rPr lang="en-US" sz="800">
                <a:latin typeface="Calibri"/>
                <a:cs typeface="Calibri"/>
              </a:rPr>
              <a:t>will set us apart in </a:t>
            </a:r>
            <a:r>
              <a:rPr lang="en-US" sz="800"/>
              <a:t>the future</a:t>
            </a:r>
            <a:r>
              <a:rPr lang="en-US" sz="800">
                <a:latin typeface="Calibri"/>
                <a:ea typeface="MetLife Circular Normal" charset="0"/>
                <a:cs typeface="Calibri"/>
              </a:rPr>
              <a:t>.</a:t>
            </a:r>
          </a:p>
          <a:p>
            <a:pPr>
              <a:lnSpc>
                <a:spcPct val="90000"/>
              </a:lnSpc>
              <a:spcBef>
                <a:spcPts val="1000"/>
              </a:spcBef>
            </a:pPr>
            <a:r>
              <a:rPr lang="en-US" sz="800">
                <a:ea typeface="+mn-lt"/>
                <a:cs typeface="+mn-lt"/>
              </a:rPr>
              <a:t>What does sustainability mean to you?</a:t>
            </a:r>
            <a:br>
              <a:rPr lang="en-US" sz="800">
                <a:cs typeface="Calibri"/>
              </a:rPr>
            </a:br>
            <a:r>
              <a:rPr lang="en-US" sz="800">
                <a:solidFill>
                  <a:srgbClr val="00B0F0"/>
                </a:solidFill>
                <a:cs typeface="Calibri"/>
              </a:rPr>
              <a:t>#MetLife #Sustainability #NavigatingLifeTogether</a:t>
            </a:r>
            <a:endParaRPr lang="en-US"/>
          </a:p>
        </p:txBody>
      </p:sp>
      <p:pic>
        <p:nvPicPr>
          <p:cNvPr id="15" name="Picture 14">
            <a:extLst>
              <a:ext uri="{FF2B5EF4-FFF2-40B4-BE49-F238E27FC236}">
                <a16:creationId xmlns:a16="http://schemas.microsoft.com/office/drawing/2014/main" id="{FBB7C3D3-C4C4-9251-FA90-87A5FCEB5B9D}"/>
              </a:ext>
            </a:extLst>
          </p:cNvPr>
          <p:cNvPicPr>
            <a:picLocks noChangeAspect="1"/>
          </p:cNvPicPr>
          <p:nvPr/>
        </p:nvPicPr>
        <p:blipFill>
          <a:blip r:embed="rId4"/>
          <a:stretch>
            <a:fillRect/>
          </a:stretch>
        </p:blipFill>
        <p:spPr>
          <a:xfrm>
            <a:off x="6722184" y="4302708"/>
            <a:ext cx="3677444" cy="862072"/>
          </a:xfrm>
          <a:prstGeom prst="rect">
            <a:avLst/>
          </a:prstGeom>
          <a:ln>
            <a:solidFill>
              <a:srgbClr val="A3CD4D"/>
            </a:solidFill>
          </a:ln>
        </p:spPr>
      </p:pic>
      <p:pic>
        <p:nvPicPr>
          <p:cNvPr id="4" name="Picture 4" descr="A picture containing text, person&#10;&#10;Description automatically generated">
            <a:extLst>
              <a:ext uri="{FF2B5EF4-FFF2-40B4-BE49-F238E27FC236}">
                <a16:creationId xmlns:a16="http://schemas.microsoft.com/office/drawing/2014/main" id="{E806EA7E-A302-314C-4629-AE0AA2DBF1FB}"/>
              </a:ext>
            </a:extLst>
          </p:cNvPr>
          <p:cNvPicPr>
            <a:picLocks noChangeAspect="1"/>
          </p:cNvPicPr>
          <p:nvPr/>
        </p:nvPicPr>
        <p:blipFill>
          <a:blip r:embed="rId5"/>
          <a:stretch>
            <a:fillRect/>
          </a:stretch>
        </p:blipFill>
        <p:spPr>
          <a:xfrm>
            <a:off x="6739180" y="2389457"/>
            <a:ext cx="3640810" cy="1911186"/>
          </a:xfrm>
          <a:prstGeom prst="rect">
            <a:avLst/>
          </a:prstGeom>
        </p:spPr>
      </p:pic>
    </p:spTree>
    <p:extLst>
      <p:ext uri="{BB962C8B-B14F-4D97-AF65-F5344CB8AC3E}">
        <p14:creationId xmlns:p14="http://schemas.microsoft.com/office/powerpoint/2010/main" val="112282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a:latin typeface="Arial"/>
                <a:ea typeface="Segoe UI"/>
                <a:cs typeface="Segoe UI"/>
              </a:rPr>
              <a:t>​</a:t>
            </a:r>
            <a:endParaRPr lang="en-US"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err="1">
                <a:solidFill>
                  <a:srgbClr val="298DCD"/>
                </a:solidFill>
                <a:latin typeface="Arial"/>
                <a:cs typeface="Arial"/>
              </a:rPr>
              <a:t>LinkedIn</a:t>
            </a:r>
            <a:r>
              <a:rPr lang="ro-RO" sz="3200" b="1">
                <a:solidFill>
                  <a:srgbClr val="298DCD"/>
                </a:solidFill>
                <a:latin typeface="Arial"/>
                <a:cs typeface="Arial"/>
              </a:rPr>
              <a:t> post</a:t>
            </a:r>
            <a:r>
              <a:rPr lang="en-US" sz="3200" b="1">
                <a:solidFill>
                  <a:srgbClr val="298DCD"/>
                </a:solidFill>
                <a:latin typeface="Arial"/>
                <a:cs typeface="Arial"/>
              </a:rPr>
              <a:t> 5 – Mon, 23 Jan  </a:t>
            </a:r>
            <a:endParaRPr lang="en-US" sz="3200">
              <a:ea typeface="+mj-lt"/>
              <a:cs typeface="+mj-lt"/>
            </a:endParaRPr>
          </a:p>
          <a:p>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endParaRPr lang="en-US" sz="1200">
              <a:solidFill>
                <a:schemeClr val="tx1">
                  <a:lumMod val="95000"/>
                  <a:lumOff val="5000"/>
                </a:schemeClr>
              </a:solidFill>
              <a:ea typeface="+mn-lt"/>
              <a:cs typeface="+mn-lt"/>
            </a:endParaRPr>
          </a:p>
          <a:p>
            <a:pPr algn="l"/>
            <a:r>
              <a:rPr lang="en-US" sz="1200">
                <a:ea typeface="+mn-lt"/>
                <a:cs typeface="+mn-lt"/>
              </a:rPr>
              <a:t>As an insurance agent, my daily work centers around communication. 😊 Whether internal or external, effective communication is essential for me to offer the right financial protection. I ask questions in order to understand my clients' needs and then I offer them the most suitable solutions. </a:t>
            </a:r>
          </a:p>
          <a:p>
            <a:pPr algn="l"/>
            <a:r>
              <a:rPr lang="en-US" sz="1200">
                <a:ea typeface="+mn-lt"/>
                <a:cs typeface="+mn-lt"/>
              </a:rPr>
              <a:t>What's important to you in your profession?</a:t>
            </a:r>
          </a:p>
          <a:p>
            <a:pPr algn="l"/>
            <a:r>
              <a:rPr lang="en-US" sz="1200">
                <a:solidFill>
                  <a:srgbClr val="00B0F0"/>
                </a:solidFill>
                <a:latin typeface="Calibri"/>
                <a:cs typeface="Calibri"/>
              </a:rPr>
              <a:t>#LifeOfAnInsuranceAgent #MetLife </a:t>
            </a:r>
            <a:endParaRPr lang="en-US" sz="1200">
              <a:ea typeface="+mn-lt"/>
              <a:cs typeface="+mn-lt"/>
            </a:endParaRPr>
          </a:p>
          <a:p>
            <a:pPr algn="l"/>
            <a:endParaRPr lang="en-US" sz="1200">
              <a:solidFill>
                <a:srgbClr val="00B0F0"/>
              </a:solidFill>
              <a:ea typeface="+mn-lt"/>
              <a:cs typeface="+mn-lt"/>
            </a:endParaRPr>
          </a:p>
          <a:p>
            <a:pPr algn="l"/>
            <a:endParaRPr lang="en-US" sz="1200">
              <a:solidFill>
                <a:srgbClr val="00B0F0"/>
              </a:solidFill>
              <a:latin typeface="Calibri" panose="020F0502020204030204"/>
              <a:cs typeface="Calibri" panose="020F0502020204030204"/>
            </a:endParaRPr>
          </a:p>
          <a:p>
            <a:pPr algn="l"/>
            <a:endParaRPr lang="en-US" sz="1200">
              <a:solidFill>
                <a:srgbClr val="00B0F0"/>
              </a:solidFill>
              <a:latin typeface="Calibri" panose="020F0502020204030204"/>
              <a:cs typeface="Calibri" panose="020F0502020204030204"/>
            </a:endParaRPr>
          </a:p>
          <a:p>
            <a:pPr algn="l"/>
            <a:endParaRPr lang="en-US" sz="1200">
              <a:solidFill>
                <a:srgbClr val="00B0F0"/>
              </a:solidFill>
              <a:latin typeface="Calibri" panose="020F0502020204030204"/>
              <a:cs typeface="Calibri" panose="020F0502020204030204"/>
            </a:endParaRPr>
          </a:p>
          <a:p>
            <a:pPr algn="l">
              <a:lnSpc>
                <a:spcPct val="100000"/>
              </a:lnSpc>
              <a:spcBef>
                <a:spcPts val="0"/>
              </a:spcBef>
            </a:pPr>
            <a:r>
              <a:rPr lang="ro-RO" sz="1200" b="1">
                <a:solidFill>
                  <a:schemeClr val="tx1">
                    <a:lumMod val="95000"/>
                    <a:lumOff val="5000"/>
                  </a:schemeClr>
                </a:solidFill>
                <a:latin typeface="Arial"/>
                <a:cs typeface="Arial"/>
              </a:rPr>
              <a:t>Copy on image</a:t>
            </a:r>
            <a:r>
              <a:rPr lang="ro-RO" sz="1200">
                <a:solidFill>
                  <a:schemeClr val="tx1">
                    <a:lumMod val="95000"/>
                    <a:lumOff val="5000"/>
                  </a:schemeClr>
                </a:solidFill>
                <a:latin typeface="Arial"/>
                <a:cs typeface="Arial"/>
              </a:rPr>
              <a:t>:</a:t>
            </a:r>
            <a:endParaRPr lang="en-US">
              <a:solidFill>
                <a:schemeClr val="tx1">
                  <a:lumMod val="95000"/>
                  <a:lumOff val="5000"/>
                </a:schemeClr>
              </a:solidFill>
              <a:latin typeface="Calibri" panose="020F0502020204030204"/>
              <a:cs typeface="Calibri"/>
            </a:endParaRPr>
          </a:p>
          <a:p>
            <a:pPr algn="l">
              <a:lnSpc>
                <a:spcPct val="100000"/>
              </a:lnSpc>
              <a:spcBef>
                <a:spcPts val="0"/>
              </a:spcBef>
            </a:pPr>
            <a:endParaRPr lang="en-US" sz="1200">
              <a:solidFill>
                <a:schemeClr val="tx1">
                  <a:lumMod val="65000"/>
                  <a:lumOff val="35000"/>
                </a:schemeClr>
              </a:solidFill>
              <a:latin typeface="Arial"/>
              <a:cs typeface="Arial"/>
            </a:endParaRPr>
          </a:p>
          <a:p>
            <a:pPr algn="l">
              <a:lnSpc>
                <a:spcPct val="100000"/>
              </a:lnSpc>
              <a:spcBef>
                <a:spcPts val="0"/>
              </a:spcBef>
            </a:pPr>
            <a:r>
              <a:rPr lang="en-US" sz="1200">
                <a:solidFill>
                  <a:schemeClr val="tx1">
                    <a:lumMod val="65000"/>
                    <a:lumOff val="35000"/>
                  </a:schemeClr>
                </a:solidFill>
                <a:latin typeface="Arial"/>
                <a:cs typeface="Arial"/>
              </a:rPr>
              <a:t>Effective communication builds trust</a:t>
            </a:r>
            <a:endParaRPr lang="en-US">
              <a:solidFill>
                <a:schemeClr val="tx1">
                  <a:lumMod val="65000"/>
                  <a:lumOff val="35000"/>
                </a:schemeClr>
              </a:solidFill>
            </a:endParaRPr>
          </a:p>
          <a:p>
            <a:pPr algn="l"/>
            <a:endParaRPr lang="en-US" sz="1200">
              <a:solidFill>
                <a:srgbClr val="00B0F0"/>
              </a:solidFill>
              <a:latin typeface="Calibri" panose="020F0502020204030204"/>
              <a:cs typeface="Calibri" panose="020F0502020204030204"/>
            </a:endParaRPr>
          </a:p>
          <a:p>
            <a:pPr algn="l"/>
            <a:endParaRPr lang="en-US" sz="1200">
              <a:solidFill>
                <a:srgbClr val="000000"/>
              </a:solidFill>
              <a:latin typeface="Calibri" panose="020F0502020204030204"/>
              <a:cs typeface="Calibri" panose="020F0502020204030204"/>
            </a:endParaRPr>
          </a:p>
          <a:p>
            <a:pPr algn="l"/>
            <a:endParaRPr lang="en-US" sz="1200" b="1">
              <a:solidFill>
                <a:schemeClr val="tx1">
                  <a:lumMod val="95000"/>
                  <a:lumOff val="5000"/>
                </a:schemeClr>
              </a:solidFill>
              <a:latin typeface="Arial"/>
              <a:cs typeface="Arial"/>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My life as an agent </a:t>
            </a:r>
            <a:endParaRPr lang="en-US" sz="1400">
              <a:ea typeface="+mj-lt"/>
              <a:cs typeface="+mj-lt"/>
            </a:endParaRPr>
          </a:p>
          <a:p>
            <a:endParaRPr lang="en-US" sz="1400" b="1">
              <a:solidFill>
                <a:srgbClr val="A3CD4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pic>
        <p:nvPicPr>
          <p:cNvPr id="13" name="Picture 12" descr="Shape, rectangle&#10;&#10;Description automatically generated">
            <a:extLst>
              <a:ext uri="{FF2B5EF4-FFF2-40B4-BE49-F238E27FC236}">
                <a16:creationId xmlns:a16="http://schemas.microsoft.com/office/drawing/2014/main" id="{E3F4AD59-FA7A-10A8-B600-895935C82F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sp>
        <p:nvSpPr>
          <p:cNvPr id="14" name="TextBox 13">
            <a:extLst>
              <a:ext uri="{FF2B5EF4-FFF2-40B4-BE49-F238E27FC236}">
                <a16:creationId xmlns:a16="http://schemas.microsoft.com/office/drawing/2014/main" id="{48E4FFA1-A0D9-67FC-94B2-483D39DD4087}"/>
              </a:ext>
            </a:extLst>
          </p:cNvPr>
          <p:cNvSpPr txBox="1"/>
          <p:nvPr/>
        </p:nvSpPr>
        <p:spPr>
          <a:xfrm>
            <a:off x="6742474" y="1339102"/>
            <a:ext cx="3639199" cy="954107"/>
          </a:xfrm>
          <a:prstGeom prst="rect">
            <a:avLst/>
          </a:prstGeom>
          <a:noFill/>
        </p:spPr>
        <p:txBody>
          <a:bodyPr wrap="square" lIns="91440" tIns="45720" rIns="91440" bIns="45720" rtlCol="0" anchor="t">
            <a:spAutoFit/>
          </a:bodyPr>
          <a:lstStyle/>
          <a:p>
            <a:pPr algn="l"/>
            <a:r>
              <a:rPr lang="en-US" sz="800">
                <a:ea typeface="+mn-lt"/>
                <a:cs typeface="+mn-lt"/>
              </a:rPr>
              <a:t>As an insurance agent, my daily work centers around communication. 😊 Whether internal or external, effective communication is essential for me to offer the right financial protection. I ask questions in order to understand my clients' needs and then I offer them the most suitable solutions. </a:t>
            </a:r>
          </a:p>
          <a:p>
            <a:pPr algn="l"/>
            <a:r>
              <a:rPr lang="en-US" sz="800">
                <a:ea typeface="+mn-lt"/>
                <a:cs typeface="+mn-lt"/>
              </a:rPr>
              <a:t>What's important to you in your job?</a:t>
            </a:r>
            <a:br>
              <a:rPr lang="en-US" sz="800">
                <a:ea typeface="+mn-lt"/>
                <a:cs typeface="+mn-lt"/>
              </a:rPr>
            </a:br>
            <a:br>
              <a:rPr lang="en-US" sz="800">
                <a:ea typeface="+mn-lt"/>
                <a:cs typeface="+mn-lt"/>
              </a:rPr>
            </a:br>
            <a:r>
              <a:rPr lang="en-US" sz="800">
                <a:solidFill>
                  <a:srgbClr val="00B0F0"/>
                </a:solidFill>
                <a:latin typeface="Calibri"/>
                <a:cs typeface="Calibri"/>
              </a:rPr>
              <a:t>#LifeOfAnInsuranceAgent #MetLife </a:t>
            </a:r>
            <a:endParaRPr lang="en-US"/>
          </a:p>
        </p:txBody>
      </p:sp>
      <p:pic>
        <p:nvPicPr>
          <p:cNvPr id="15" name="Picture 14">
            <a:extLst>
              <a:ext uri="{FF2B5EF4-FFF2-40B4-BE49-F238E27FC236}">
                <a16:creationId xmlns:a16="http://schemas.microsoft.com/office/drawing/2014/main" id="{B0CE3312-89BC-B882-44AD-B697BF7C5948}"/>
              </a:ext>
            </a:extLst>
          </p:cNvPr>
          <p:cNvPicPr>
            <a:picLocks noChangeAspect="1"/>
          </p:cNvPicPr>
          <p:nvPr/>
        </p:nvPicPr>
        <p:blipFill>
          <a:blip r:embed="rId4"/>
          <a:stretch>
            <a:fillRect/>
          </a:stretch>
        </p:blipFill>
        <p:spPr>
          <a:xfrm>
            <a:off x="6728642" y="4302708"/>
            <a:ext cx="3677444" cy="862072"/>
          </a:xfrm>
          <a:prstGeom prst="rect">
            <a:avLst/>
          </a:prstGeom>
          <a:ln>
            <a:solidFill>
              <a:srgbClr val="A3CD4D"/>
            </a:solidFill>
          </a:ln>
        </p:spPr>
      </p:pic>
      <p:pic>
        <p:nvPicPr>
          <p:cNvPr id="4" name="Picture 4">
            <a:extLst>
              <a:ext uri="{FF2B5EF4-FFF2-40B4-BE49-F238E27FC236}">
                <a16:creationId xmlns:a16="http://schemas.microsoft.com/office/drawing/2014/main" id="{99292A62-EE18-4F41-8E20-05681A5693B7}"/>
              </a:ext>
            </a:extLst>
          </p:cNvPr>
          <p:cNvPicPr>
            <a:picLocks noChangeAspect="1"/>
          </p:cNvPicPr>
          <p:nvPr/>
        </p:nvPicPr>
        <p:blipFill>
          <a:blip r:embed="rId5"/>
          <a:stretch>
            <a:fillRect/>
          </a:stretch>
        </p:blipFill>
        <p:spPr>
          <a:xfrm>
            <a:off x="6719807" y="2363627"/>
            <a:ext cx="3705385" cy="1937016"/>
          </a:xfrm>
          <a:prstGeom prst="rect">
            <a:avLst/>
          </a:prstGeom>
        </p:spPr>
      </p:pic>
    </p:spTree>
    <p:extLst>
      <p:ext uri="{BB962C8B-B14F-4D97-AF65-F5344CB8AC3E}">
        <p14:creationId xmlns:p14="http://schemas.microsoft.com/office/powerpoint/2010/main" val="53549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208753" cy="6943337"/>
          </a:xfrm>
          <a:prstGeom prst="rect">
            <a:avLst/>
          </a:prstGeom>
        </p:spPr>
      </p:pic>
      <p:sp>
        <p:nvSpPr>
          <p:cNvPr id="3" name="Title 1">
            <a:extLst>
              <a:ext uri="{FF2B5EF4-FFF2-40B4-BE49-F238E27FC236}">
                <a16:creationId xmlns:a16="http://schemas.microsoft.com/office/drawing/2014/main" id="{9EDE50D5-F4EF-9441-9F69-A93DB5B078ED}"/>
              </a:ext>
            </a:extLst>
          </p:cNvPr>
          <p:cNvSpPr txBox="1">
            <a:spLocks/>
          </p:cNvSpPr>
          <p:nvPr/>
        </p:nvSpPr>
        <p:spPr>
          <a:xfrm>
            <a:off x="717292" y="2901950"/>
            <a:ext cx="4391439" cy="10540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a:solidFill>
                  <a:schemeClr val="tx1">
                    <a:lumMod val="50000"/>
                    <a:lumOff val="50000"/>
                  </a:schemeClr>
                </a:solidFill>
                <a:latin typeface="Georgia"/>
                <a:ea typeface="Utopia Semibold" charset="0"/>
                <a:cs typeface="Utopia Semibold" charset="0"/>
              </a:rPr>
              <a:t>Facebook	 </a:t>
            </a:r>
            <a:endParaRPr lang="en-US" sz="5400">
              <a:solidFill>
                <a:schemeClr val="tx1">
                  <a:lumMod val="50000"/>
                  <a:lumOff val="50000"/>
                </a:schemeClr>
              </a:solidFill>
              <a:latin typeface="Georgia" panose="02040502050405020303" pitchFamily="18" charset="0"/>
              <a:ea typeface="Utopia Semibold" charset="0"/>
              <a:cs typeface="Utopia Semibold" charset="0"/>
            </a:endParaRPr>
          </a:p>
        </p:txBody>
      </p:sp>
    </p:spTree>
    <p:extLst>
      <p:ext uri="{BB962C8B-B14F-4D97-AF65-F5344CB8AC3E}">
        <p14:creationId xmlns:p14="http://schemas.microsoft.com/office/powerpoint/2010/main" val="3161935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a:latin typeface="Arial"/>
                <a:ea typeface="Segoe UI"/>
                <a:cs typeface="Segoe UI"/>
              </a:rPr>
              <a:t>​</a:t>
            </a:r>
            <a:endParaRPr lang="en-US"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err="1">
                <a:solidFill>
                  <a:srgbClr val="298DCD"/>
                </a:solidFill>
                <a:latin typeface="Arial"/>
                <a:cs typeface="Arial"/>
              </a:rPr>
              <a:t>LinkedIn</a:t>
            </a:r>
            <a:r>
              <a:rPr lang="ro-RO" sz="3200" b="1">
                <a:solidFill>
                  <a:srgbClr val="298DCD"/>
                </a:solidFill>
                <a:latin typeface="Arial"/>
                <a:cs typeface="Arial"/>
              </a:rPr>
              <a:t> post</a:t>
            </a:r>
            <a:r>
              <a:rPr lang="en-US" sz="3200" b="1">
                <a:solidFill>
                  <a:srgbClr val="298DCD"/>
                </a:solidFill>
                <a:latin typeface="Arial"/>
                <a:cs typeface="Arial"/>
              </a:rPr>
              <a:t> 5 – Mon, 23 Jan  </a:t>
            </a:r>
            <a:endParaRPr lang="en-US" sz="3200">
              <a:ea typeface="+mj-lt"/>
              <a:cs typeface="+mj-lt"/>
            </a:endParaRPr>
          </a:p>
          <a:p>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endParaRPr lang="en-US" sz="1200">
              <a:solidFill>
                <a:schemeClr val="tx1">
                  <a:lumMod val="95000"/>
                  <a:lumOff val="5000"/>
                </a:schemeClr>
              </a:solidFill>
              <a:ea typeface="+mn-lt"/>
              <a:cs typeface="+mn-lt"/>
            </a:endParaRPr>
          </a:p>
          <a:p>
            <a:pPr algn="l"/>
            <a:r>
              <a:rPr lang="en-US" sz="1200">
                <a:ea typeface="+mn-lt"/>
                <a:cs typeface="+mn-lt"/>
              </a:rPr>
              <a:t>As an insurance agent, my daily work centers around communication. 😊 Whether internal or external, effective communication is essential for me to offer the right financial protection. I ask questions in order to understand my clients' needs and then I offer them the most suitable solutions. </a:t>
            </a:r>
          </a:p>
          <a:p>
            <a:pPr algn="l"/>
            <a:r>
              <a:rPr lang="en-US" sz="1200">
                <a:ea typeface="+mn-lt"/>
                <a:cs typeface="+mn-lt"/>
              </a:rPr>
              <a:t>What's important to you in your profession?</a:t>
            </a:r>
          </a:p>
          <a:p>
            <a:pPr algn="l"/>
            <a:r>
              <a:rPr lang="en-US" sz="1200">
                <a:solidFill>
                  <a:srgbClr val="00B0F0"/>
                </a:solidFill>
                <a:latin typeface="Calibri"/>
                <a:cs typeface="Calibri"/>
              </a:rPr>
              <a:t>#LifeOfAnInsuranceAgent #MetLife </a:t>
            </a:r>
            <a:endParaRPr lang="en-US" sz="1200">
              <a:ea typeface="+mn-lt"/>
              <a:cs typeface="+mn-lt"/>
            </a:endParaRPr>
          </a:p>
          <a:p>
            <a:pPr algn="l"/>
            <a:endParaRPr lang="en-US" sz="1200">
              <a:solidFill>
                <a:srgbClr val="00B0F0"/>
              </a:solidFill>
              <a:ea typeface="+mn-lt"/>
              <a:cs typeface="+mn-lt"/>
            </a:endParaRPr>
          </a:p>
          <a:p>
            <a:pPr algn="l"/>
            <a:endParaRPr lang="en-US" sz="1200">
              <a:solidFill>
                <a:srgbClr val="00B0F0"/>
              </a:solidFill>
              <a:latin typeface="Calibri" panose="020F0502020204030204"/>
              <a:cs typeface="Calibri" panose="020F0502020204030204"/>
            </a:endParaRPr>
          </a:p>
          <a:p>
            <a:pPr algn="l"/>
            <a:endParaRPr lang="en-US" sz="1200">
              <a:solidFill>
                <a:srgbClr val="00B0F0"/>
              </a:solidFill>
              <a:latin typeface="Calibri" panose="020F0502020204030204"/>
              <a:cs typeface="Calibri" panose="020F0502020204030204"/>
            </a:endParaRPr>
          </a:p>
          <a:p>
            <a:pPr algn="l"/>
            <a:endParaRPr lang="en-US" sz="1200">
              <a:solidFill>
                <a:srgbClr val="00B0F0"/>
              </a:solidFill>
              <a:latin typeface="Calibri" panose="020F0502020204030204"/>
              <a:cs typeface="Calibri" panose="020F0502020204030204"/>
            </a:endParaRPr>
          </a:p>
          <a:p>
            <a:pPr algn="l">
              <a:lnSpc>
                <a:spcPct val="100000"/>
              </a:lnSpc>
              <a:spcBef>
                <a:spcPts val="0"/>
              </a:spcBef>
            </a:pPr>
            <a:r>
              <a:rPr lang="ro-RO" sz="1200" b="1">
                <a:solidFill>
                  <a:schemeClr val="tx1">
                    <a:lumMod val="95000"/>
                    <a:lumOff val="5000"/>
                  </a:schemeClr>
                </a:solidFill>
                <a:latin typeface="Arial"/>
                <a:cs typeface="Arial"/>
              </a:rPr>
              <a:t>Copy on image</a:t>
            </a:r>
            <a:r>
              <a:rPr lang="ro-RO" sz="1200">
                <a:solidFill>
                  <a:schemeClr val="tx1">
                    <a:lumMod val="95000"/>
                    <a:lumOff val="5000"/>
                  </a:schemeClr>
                </a:solidFill>
                <a:latin typeface="Arial"/>
                <a:cs typeface="Arial"/>
              </a:rPr>
              <a:t>:</a:t>
            </a:r>
            <a:endParaRPr lang="en-US">
              <a:solidFill>
                <a:schemeClr val="tx1">
                  <a:lumMod val="95000"/>
                  <a:lumOff val="5000"/>
                </a:schemeClr>
              </a:solidFill>
              <a:latin typeface="Calibri" panose="020F0502020204030204"/>
              <a:cs typeface="Calibri"/>
            </a:endParaRPr>
          </a:p>
          <a:p>
            <a:pPr algn="l">
              <a:lnSpc>
                <a:spcPct val="100000"/>
              </a:lnSpc>
              <a:spcBef>
                <a:spcPts val="0"/>
              </a:spcBef>
            </a:pPr>
            <a:endParaRPr lang="en-US" sz="1200">
              <a:solidFill>
                <a:schemeClr val="tx1">
                  <a:lumMod val="65000"/>
                  <a:lumOff val="35000"/>
                </a:schemeClr>
              </a:solidFill>
              <a:latin typeface="Arial"/>
              <a:cs typeface="Arial"/>
            </a:endParaRPr>
          </a:p>
          <a:p>
            <a:pPr algn="l">
              <a:lnSpc>
                <a:spcPct val="100000"/>
              </a:lnSpc>
              <a:spcBef>
                <a:spcPts val="0"/>
              </a:spcBef>
            </a:pPr>
            <a:r>
              <a:rPr lang="en-US" sz="1200">
                <a:solidFill>
                  <a:schemeClr val="tx1">
                    <a:lumMod val="65000"/>
                    <a:lumOff val="35000"/>
                  </a:schemeClr>
                </a:solidFill>
                <a:latin typeface="Arial"/>
                <a:cs typeface="Arial"/>
              </a:rPr>
              <a:t>Effective communication builds trust</a:t>
            </a:r>
            <a:endParaRPr lang="en-US">
              <a:solidFill>
                <a:schemeClr val="tx1">
                  <a:lumMod val="65000"/>
                  <a:lumOff val="35000"/>
                </a:schemeClr>
              </a:solidFill>
            </a:endParaRPr>
          </a:p>
          <a:p>
            <a:pPr algn="l"/>
            <a:endParaRPr lang="en-US" sz="1200">
              <a:solidFill>
                <a:srgbClr val="00B0F0"/>
              </a:solidFill>
              <a:latin typeface="Calibri" panose="020F0502020204030204"/>
              <a:cs typeface="Calibri" panose="020F0502020204030204"/>
            </a:endParaRPr>
          </a:p>
          <a:p>
            <a:pPr algn="l"/>
            <a:endParaRPr lang="en-US" sz="1200">
              <a:solidFill>
                <a:srgbClr val="000000"/>
              </a:solidFill>
              <a:latin typeface="Calibri" panose="020F0502020204030204"/>
              <a:cs typeface="Calibri" panose="020F0502020204030204"/>
            </a:endParaRPr>
          </a:p>
          <a:p>
            <a:pPr algn="l"/>
            <a:endParaRPr lang="en-US" sz="1200" b="1">
              <a:solidFill>
                <a:schemeClr val="tx1">
                  <a:lumMod val="95000"/>
                  <a:lumOff val="5000"/>
                </a:schemeClr>
              </a:solidFill>
              <a:latin typeface="Arial"/>
              <a:cs typeface="Arial"/>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My life as an agent</a:t>
            </a:r>
            <a:endParaRPr lang="en-US" sz="1400" b="1">
              <a:solidFill>
                <a:srgbClr val="FF0000"/>
              </a:solidFill>
              <a:highlight>
                <a:srgbClr val="FFFF00"/>
              </a:highlight>
              <a:latin typeface="Arial"/>
              <a:ea typeface="+mj-lt"/>
              <a:cs typeface="Arial"/>
            </a:endParaRPr>
          </a:p>
          <a:p>
            <a:endParaRPr lang="en-US" sz="1400" b="1">
              <a:solidFill>
                <a:srgbClr val="A3CD4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pic>
        <p:nvPicPr>
          <p:cNvPr id="13" name="Picture 12" descr="Shape, rectangle&#10;&#10;Description automatically generated">
            <a:extLst>
              <a:ext uri="{FF2B5EF4-FFF2-40B4-BE49-F238E27FC236}">
                <a16:creationId xmlns:a16="http://schemas.microsoft.com/office/drawing/2014/main" id="{E3F4AD59-FA7A-10A8-B600-895935C82F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sp>
        <p:nvSpPr>
          <p:cNvPr id="14" name="TextBox 13">
            <a:extLst>
              <a:ext uri="{FF2B5EF4-FFF2-40B4-BE49-F238E27FC236}">
                <a16:creationId xmlns:a16="http://schemas.microsoft.com/office/drawing/2014/main" id="{48E4FFA1-A0D9-67FC-94B2-483D39DD4087}"/>
              </a:ext>
            </a:extLst>
          </p:cNvPr>
          <p:cNvSpPr txBox="1"/>
          <p:nvPr/>
        </p:nvSpPr>
        <p:spPr>
          <a:xfrm>
            <a:off x="6742474" y="1339102"/>
            <a:ext cx="3639199" cy="954107"/>
          </a:xfrm>
          <a:prstGeom prst="rect">
            <a:avLst/>
          </a:prstGeom>
          <a:noFill/>
        </p:spPr>
        <p:txBody>
          <a:bodyPr wrap="square" lIns="91440" tIns="45720" rIns="91440" bIns="45720" rtlCol="0" anchor="t">
            <a:spAutoFit/>
          </a:bodyPr>
          <a:lstStyle/>
          <a:p>
            <a:pPr algn="l"/>
            <a:r>
              <a:rPr lang="en-US" sz="800">
                <a:ea typeface="+mn-lt"/>
                <a:cs typeface="+mn-lt"/>
              </a:rPr>
              <a:t>As an insurance agent, my daily work centers around communication. 😊 Whether internal or external, effective communication is essential for me to offer the right financial protection. I ask questions in order to understand my clients' needs and then I offer them the most suitable solutions. </a:t>
            </a:r>
          </a:p>
          <a:p>
            <a:r>
              <a:rPr lang="en-US" sz="800">
                <a:ea typeface="+mn-lt"/>
                <a:cs typeface="+mn-lt"/>
              </a:rPr>
              <a:t>What's important to you in your profession?</a:t>
            </a:r>
          </a:p>
          <a:p>
            <a:pPr algn="l"/>
            <a:br>
              <a:rPr lang="en-US" sz="800">
                <a:ea typeface="+mn-lt"/>
                <a:cs typeface="+mn-lt"/>
              </a:rPr>
            </a:br>
            <a:r>
              <a:rPr lang="en-US" sz="800">
                <a:solidFill>
                  <a:srgbClr val="00B0F0"/>
                </a:solidFill>
                <a:latin typeface="Calibri"/>
                <a:cs typeface="Calibri"/>
              </a:rPr>
              <a:t>#LifeOfAnInsuranceAgent #MetLife </a:t>
            </a:r>
            <a:endParaRPr lang="en-US"/>
          </a:p>
        </p:txBody>
      </p:sp>
      <p:pic>
        <p:nvPicPr>
          <p:cNvPr id="15" name="Picture 14">
            <a:extLst>
              <a:ext uri="{FF2B5EF4-FFF2-40B4-BE49-F238E27FC236}">
                <a16:creationId xmlns:a16="http://schemas.microsoft.com/office/drawing/2014/main" id="{B0CE3312-89BC-B882-44AD-B697BF7C5948}"/>
              </a:ext>
            </a:extLst>
          </p:cNvPr>
          <p:cNvPicPr>
            <a:picLocks noChangeAspect="1"/>
          </p:cNvPicPr>
          <p:nvPr/>
        </p:nvPicPr>
        <p:blipFill>
          <a:blip r:embed="rId4"/>
          <a:stretch>
            <a:fillRect/>
          </a:stretch>
        </p:blipFill>
        <p:spPr>
          <a:xfrm>
            <a:off x="6728642" y="4302708"/>
            <a:ext cx="3677444" cy="862072"/>
          </a:xfrm>
          <a:prstGeom prst="rect">
            <a:avLst/>
          </a:prstGeom>
          <a:ln>
            <a:solidFill>
              <a:srgbClr val="A3CD4D"/>
            </a:solidFill>
          </a:ln>
        </p:spPr>
      </p:pic>
      <p:pic>
        <p:nvPicPr>
          <p:cNvPr id="10" name="Picture 9" descr="A picture containing text, person, computer&#10;&#10;Description automatically generated">
            <a:extLst>
              <a:ext uri="{FF2B5EF4-FFF2-40B4-BE49-F238E27FC236}">
                <a16:creationId xmlns:a16="http://schemas.microsoft.com/office/drawing/2014/main" id="{D14FA107-A2B6-4CA6-7D35-4F20929C8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139" y="2387250"/>
            <a:ext cx="3665947" cy="1915457"/>
          </a:xfrm>
          <a:prstGeom prst="rect">
            <a:avLst/>
          </a:prstGeom>
        </p:spPr>
      </p:pic>
    </p:spTree>
    <p:extLst>
      <p:ext uri="{BB962C8B-B14F-4D97-AF65-F5344CB8AC3E}">
        <p14:creationId xmlns:p14="http://schemas.microsoft.com/office/powerpoint/2010/main" val="2846889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err="1">
                <a:solidFill>
                  <a:srgbClr val="298DCD"/>
                </a:solidFill>
                <a:latin typeface="Arial"/>
                <a:cs typeface="Arial"/>
              </a:rPr>
              <a:t>LinkedIn</a:t>
            </a:r>
            <a:r>
              <a:rPr lang="ro-RO" sz="3200" b="1">
                <a:solidFill>
                  <a:srgbClr val="298DCD"/>
                </a:solidFill>
                <a:latin typeface="Arial"/>
                <a:cs typeface="Arial"/>
              </a:rPr>
              <a:t> post</a:t>
            </a:r>
            <a:r>
              <a:rPr lang="en-US" sz="3200" b="1">
                <a:solidFill>
                  <a:srgbClr val="298DCD"/>
                </a:solidFill>
                <a:latin typeface="Arial"/>
                <a:cs typeface="Arial"/>
              </a:rPr>
              <a:t> 6 – Tue, 31 Jan  </a:t>
            </a:r>
            <a:endParaRPr lang="en-US" sz="3200">
              <a:ea typeface="+mj-lt"/>
              <a:cs typeface="+mj-lt"/>
            </a:endParaRPr>
          </a:p>
          <a:p>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err="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endParaRPr lang="en-US" sz="1200">
              <a:solidFill>
                <a:schemeClr val="tx1">
                  <a:lumMod val="95000"/>
                  <a:lumOff val="5000"/>
                </a:schemeClr>
              </a:solidFill>
              <a:ea typeface="+mn-lt"/>
              <a:cs typeface="+mn-lt"/>
            </a:endParaRPr>
          </a:p>
          <a:p>
            <a:pPr algn="l"/>
            <a:r>
              <a:rPr lang="en-US" sz="1200">
                <a:ea typeface="+mn-lt"/>
                <a:cs typeface="+mn-lt"/>
              </a:rPr>
              <a:t>Did you know that accident &amp; health insurance coverage can help supplement costs that are not covered under your existing medical plan? While you can’t plan for the unexpected, you can be better prepared financially with MetLife Accident &amp; Health Insurance. Let me help you in this journey. 🤝</a:t>
            </a:r>
            <a:endParaRPr lang="en-US"/>
          </a:p>
          <a:p>
            <a:pPr algn="l"/>
            <a:r>
              <a:rPr lang="en-US" sz="1200">
                <a:solidFill>
                  <a:srgbClr val="00B0F0"/>
                </a:solidFill>
                <a:latin typeface="Calibri"/>
                <a:cs typeface="Calibri"/>
              </a:rPr>
              <a:t>#HealthInsurance #MetLife #AccidentInsurance</a:t>
            </a:r>
            <a:endParaRPr lang="en-US" sz="1200">
              <a:ea typeface="+mn-lt"/>
              <a:cs typeface="+mn-lt"/>
            </a:endParaRPr>
          </a:p>
          <a:p>
            <a:pPr algn="l"/>
            <a:endParaRPr lang="en-US" sz="1200">
              <a:ea typeface="+mn-lt"/>
              <a:cs typeface="+mn-lt"/>
            </a:endParaRPr>
          </a:p>
          <a:p>
            <a:pPr algn="l"/>
            <a:endParaRPr lang="en-US" sz="1200">
              <a:solidFill>
                <a:srgbClr val="000000"/>
              </a:solidFill>
              <a:latin typeface="Calibri" panose="020F0502020204030204"/>
              <a:ea typeface="+mn-lt"/>
              <a:cs typeface="Calibri" panose="020F0502020204030204"/>
            </a:endParaRPr>
          </a:p>
          <a:p>
            <a:pPr algn="l"/>
            <a:r>
              <a:rPr lang="ro-RO" sz="1200" b="1" err="1">
                <a:solidFill>
                  <a:schemeClr val="tx1">
                    <a:lumMod val="95000"/>
                    <a:lumOff val="5000"/>
                  </a:schemeClr>
                </a:solidFill>
                <a:latin typeface="Arial"/>
                <a:ea typeface="MetLife Circular Normal" charset="0"/>
                <a:cs typeface="Arial"/>
              </a:rPr>
              <a:t>Copy</a:t>
            </a:r>
            <a:r>
              <a:rPr lang="ro-RO" sz="1200" b="1">
                <a:solidFill>
                  <a:schemeClr val="tx1">
                    <a:lumMod val="95000"/>
                    <a:lumOff val="5000"/>
                  </a:schemeClr>
                </a:solidFill>
                <a:latin typeface="Arial"/>
                <a:ea typeface="MetLife Circular Normal" charset="0"/>
                <a:cs typeface="Arial"/>
              </a:rPr>
              <a:t> on </a:t>
            </a:r>
            <a:r>
              <a:rPr lang="ro-RO" sz="1200" b="1" err="1">
                <a:solidFill>
                  <a:schemeClr val="tx1">
                    <a:lumMod val="95000"/>
                    <a:lumOff val="5000"/>
                  </a:schemeClr>
                </a:solidFill>
                <a:latin typeface="Arial"/>
                <a:ea typeface="MetLife Circular Normal" charset="0"/>
                <a:cs typeface="Arial"/>
              </a:rPr>
              <a:t>image</a:t>
            </a:r>
            <a:r>
              <a:rPr lang="ro-RO" sz="1200">
                <a:solidFill>
                  <a:schemeClr val="tx1">
                    <a:lumMod val="95000"/>
                    <a:lumOff val="5000"/>
                  </a:schemeClr>
                </a:solidFill>
                <a:latin typeface="Arial"/>
                <a:ea typeface="MetLife Circular Normal" charset="0"/>
                <a:cs typeface="Arial"/>
              </a:rPr>
              <a:t>:</a:t>
            </a:r>
            <a:endParaRPr lang="en-US" sz="1200">
              <a:solidFill>
                <a:schemeClr val="tx1">
                  <a:lumMod val="95000"/>
                  <a:lumOff val="5000"/>
                </a:schemeClr>
              </a:solidFill>
              <a:ea typeface="+mn-lt"/>
              <a:cs typeface="+mn-lt"/>
            </a:endParaRPr>
          </a:p>
          <a:p>
            <a:pPr algn="l"/>
            <a:r>
              <a:rPr lang="en-US" sz="1200">
                <a:solidFill>
                  <a:schemeClr val="tx1">
                    <a:lumMod val="65000"/>
                    <a:lumOff val="35000"/>
                  </a:schemeClr>
                </a:solidFill>
                <a:latin typeface="Arial"/>
                <a:ea typeface="+mn-lt"/>
                <a:cs typeface="+mn-lt"/>
              </a:rPr>
              <a:t>Protect yourself and your family from the financial impact of unexpected events</a:t>
            </a:r>
            <a:endParaRPr lang="en-US">
              <a:solidFill>
                <a:schemeClr val="tx1">
                  <a:lumMod val="65000"/>
                  <a:lumOff val="35000"/>
                </a:schemeClr>
              </a:solidFill>
              <a:latin typeface="Arial"/>
              <a:ea typeface="+mn-lt"/>
              <a:cs typeface="+mn-lt"/>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Insurance solutions  </a:t>
            </a:r>
            <a:endParaRPr lang="en-US" sz="1400">
              <a:ea typeface="+mj-lt"/>
              <a:cs typeface="+mj-lt"/>
            </a:endParaRPr>
          </a:p>
          <a:p>
            <a:endParaRPr lang="en-US" sz="1400" b="1">
              <a:solidFill>
                <a:srgbClr val="A3CD4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pic>
        <p:nvPicPr>
          <p:cNvPr id="13" name="Picture 12" descr="Shape, rectangle&#10;&#10;Description automatically generated">
            <a:extLst>
              <a:ext uri="{FF2B5EF4-FFF2-40B4-BE49-F238E27FC236}">
                <a16:creationId xmlns:a16="http://schemas.microsoft.com/office/drawing/2014/main" id="{E3F4AD59-FA7A-10A8-B600-895935C82F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1152"/>
          <a:stretch/>
        </p:blipFill>
        <p:spPr>
          <a:xfrm>
            <a:off x="6740139" y="898208"/>
            <a:ext cx="3641534" cy="3960118"/>
          </a:xfrm>
          <a:prstGeom prst="rect">
            <a:avLst/>
          </a:prstGeom>
          <a:ln>
            <a:solidFill>
              <a:srgbClr val="A3CD4D"/>
            </a:solidFill>
          </a:ln>
        </p:spPr>
      </p:pic>
      <p:sp>
        <p:nvSpPr>
          <p:cNvPr id="14" name="TextBox 13">
            <a:extLst>
              <a:ext uri="{FF2B5EF4-FFF2-40B4-BE49-F238E27FC236}">
                <a16:creationId xmlns:a16="http://schemas.microsoft.com/office/drawing/2014/main" id="{48E4FFA1-A0D9-67FC-94B2-483D39DD4087}"/>
              </a:ext>
            </a:extLst>
          </p:cNvPr>
          <p:cNvSpPr txBox="1"/>
          <p:nvPr/>
        </p:nvSpPr>
        <p:spPr>
          <a:xfrm>
            <a:off x="6742474" y="1339102"/>
            <a:ext cx="3639199" cy="823815"/>
          </a:xfrm>
          <a:prstGeom prst="rect">
            <a:avLst/>
          </a:prstGeom>
          <a:noFill/>
        </p:spPr>
        <p:txBody>
          <a:bodyPr wrap="square" lIns="91440" tIns="45720" rIns="91440" bIns="45720" rtlCol="0" anchor="t">
            <a:spAutoFit/>
          </a:bodyPr>
          <a:lstStyle/>
          <a:p>
            <a:pPr algn="l"/>
            <a:r>
              <a:rPr lang="en-US" sz="800">
                <a:ea typeface="+mn-lt"/>
                <a:cs typeface="+mn-lt"/>
              </a:rPr>
              <a:t>Did you know that accident &amp; health insurance coverage can help supplement costs that are not covered under your existing medical plan? While you can’t plan for the unexpected, you can be better prepared financially with MetLife Accident &amp; Health Insurance. Let me help you in this journey. 🤝</a:t>
            </a:r>
            <a:endParaRPr lang="en-US" sz="800"/>
          </a:p>
          <a:p>
            <a:pPr>
              <a:lnSpc>
                <a:spcPct val="90000"/>
              </a:lnSpc>
              <a:spcBef>
                <a:spcPts val="1000"/>
              </a:spcBef>
            </a:pPr>
            <a:r>
              <a:rPr lang="en-US" sz="800">
                <a:solidFill>
                  <a:srgbClr val="00B0F0"/>
                </a:solidFill>
                <a:latin typeface="Calibri"/>
                <a:cs typeface="Calibri"/>
              </a:rPr>
              <a:t>#</a:t>
            </a:r>
            <a:r>
              <a:rPr lang="en-US" sz="800">
                <a:solidFill>
                  <a:srgbClr val="00B0F0"/>
                </a:solidFill>
              </a:rPr>
              <a:t>HealthInsurance </a:t>
            </a:r>
            <a:r>
              <a:rPr lang="en-US" sz="800">
                <a:solidFill>
                  <a:srgbClr val="00B0F0"/>
                </a:solidFill>
                <a:latin typeface="Calibri"/>
                <a:cs typeface="Calibri"/>
              </a:rPr>
              <a:t>#MetLife #AccidentInsurance</a:t>
            </a:r>
            <a:endParaRPr lang="en-US"/>
          </a:p>
        </p:txBody>
      </p:sp>
      <p:pic>
        <p:nvPicPr>
          <p:cNvPr id="15" name="Picture 14">
            <a:extLst>
              <a:ext uri="{FF2B5EF4-FFF2-40B4-BE49-F238E27FC236}">
                <a16:creationId xmlns:a16="http://schemas.microsoft.com/office/drawing/2014/main" id="{B0CE3312-89BC-B882-44AD-B697BF7C5948}"/>
              </a:ext>
            </a:extLst>
          </p:cNvPr>
          <p:cNvPicPr>
            <a:picLocks noChangeAspect="1"/>
          </p:cNvPicPr>
          <p:nvPr/>
        </p:nvPicPr>
        <p:blipFill>
          <a:blip r:embed="rId4"/>
          <a:stretch>
            <a:fillRect/>
          </a:stretch>
        </p:blipFill>
        <p:spPr>
          <a:xfrm>
            <a:off x="6735099" y="4276877"/>
            <a:ext cx="3677444" cy="862072"/>
          </a:xfrm>
          <a:prstGeom prst="rect">
            <a:avLst/>
          </a:prstGeom>
          <a:ln>
            <a:solidFill>
              <a:srgbClr val="A3CD4D"/>
            </a:solidFill>
          </a:ln>
        </p:spPr>
      </p:pic>
      <p:pic>
        <p:nvPicPr>
          <p:cNvPr id="5" name="Picture 9" descr="A picture containing text, indoor, person, bed&#10;&#10;Description automatically generated">
            <a:extLst>
              <a:ext uri="{FF2B5EF4-FFF2-40B4-BE49-F238E27FC236}">
                <a16:creationId xmlns:a16="http://schemas.microsoft.com/office/drawing/2014/main" id="{33EEDACC-2ED8-C452-975F-9B39EC7F3BFB}"/>
              </a:ext>
            </a:extLst>
          </p:cNvPr>
          <p:cNvPicPr>
            <a:picLocks noChangeAspect="1"/>
          </p:cNvPicPr>
          <p:nvPr/>
        </p:nvPicPr>
        <p:blipFill>
          <a:blip r:embed="rId5"/>
          <a:stretch>
            <a:fillRect/>
          </a:stretch>
        </p:blipFill>
        <p:spPr>
          <a:xfrm>
            <a:off x="6732104" y="2387661"/>
            <a:ext cx="3650973" cy="1903774"/>
          </a:xfrm>
          <a:prstGeom prst="rect">
            <a:avLst/>
          </a:prstGeom>
        </p:spPr>
      </p:pic>
    </p:spTree>
    <p:extLst>
      <p:ext uri="{BB962C8B-B14F-4D97-AF65-F5344CB8AC3E}">
        <p14:creationId xmlns:p14="http://schemas.microsoft.com/office/powerpoint/2010/main" val="1886802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6"/>
            <a:ext cx="12192000" cy="6935533"/>
          </a:xfrm>
          <a:prstGeom prst="rect">
            <a:avLst/>
          </a:prstGeom>
        </p:spPr>
      </p:pic>
      <p:sp>
        <p:nvSpPr>
          <p:cNvPr id="3" name="Title 1"/>
          <p:cNvSpPr>
            <a:spLocks noGrp="1"/>
          </p:cNvSpPr>
          <p:nvPr>
            <p:ph type="ctrTitle"/>
          </p:nvPr>
        </p:nvSpPr>
        <p:spPr>
          <a:xfrm>
            <a:off x="1524000" y="1122363"/>
            <a:ext cx="9144000" cy="2387600"/>
          </a:xfrm>
        </p:spPr>
        <p:txBody>
          <a:bodyPr/>
          <a:lstStyle/>
          <a:p>
            <a:r>
              <a:rPr lang="en-US">
                <a:solidFill>
                  <a:schemeClr val="bg1"/>
                </a:solidFill>
                <a:latin typeface="Arial" panose="020B0604020202020204" pitchFamily="34" charset="0"/>
                <a:ea typeface="Utopia Semibold" charset="0"/>
                <a:cs typeface="Arial" panose="020B0604020202020204" pitchFamily="34" charset="0"/>
              </a:rPr>
              <a:t>Thank you!</a:t>
            </a:r>
          </a:p>
        </p:txBody>
      </p:sp>
    </p:spTree>
    <p:extLst>
      <p:ext uri="{BB962C8B-B14F-4D97-AF65-F5344CB8AC3E}">
        <p14:creationId xmlns:p14="http://schemas.microsoft.com/office/powerpoint/2010/main" val="4109544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1301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520582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Facebook post</a:t>
            </a:r>
            <a:r>
              <a:rPr lang="en-US" sz="3200" b="1">
                <a:solidFill>
                  <a:srgbClr val="298DCD"/>
                </a:solidFill>
                <a:latin typeface="Arial"/>
                <a:cs typeface="Arial"/>
              </a:rPr>
              <a:t> 1 – Tue, 3 Jan </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Start the year off right by expressing your gratitude. If you ask me, I am grateful for my profession. I really enjoy helping people and working in the insurance field gives me the opportunity to do that in many ways. Helping people in some of the most challenging times in their lives is the most rewarding part of my career. ❤️</a:t>
            </a:r>
          </a:p>
          <a:p>
            <a:pPr algn="l"/>
            <a:r>
              <a:rPr lang="en-US" sz="1200">
                <a:ea typeface="+mn-lt"/>
                <a:cs typeface="+mn-lt"/>
              </a:rPr>
              <a:t>What are you grateful for?</a:t>
            </a:r>
          </a:p>
          <a:p>
            <a:pPr algn="l"/>
            <a:r>
              <a:rPr lang="en-US" sz="1200">
                <a:solidFill>
                  <a:srgbClr val="00B0F0"/>
                </a:solidFill>
                <a:latin typeface="Calibri" panose="020F0502020204030204"/>
                <a:cs typeface="Calibri" panose="020F0502020204030204"/>
              </a:rPr>
              <a:t>#LifeOfAnInsuranceAgent #MetLife </a:t>
            </a:r>
          </a:p>
          <a:p>
            <a:pPr algn="l"/>
            <a:endParaRPr lang="en-US" sz="1200">
              <a:solidFill>
                <a:srgbClr val="404040"/>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My life as an agent</a:t>
            </a:r>
            <a:endParaRPr lang="en-US" sz="1400" b="1">
              <a:solidFill>
                <a:srgbClr val="FF0000"/>
              </a:solidFill>
              <a:highlight>
                <a:srgbClr val="FFFF00"/>
              </a:highlight>
              <a:latin typeface="Arial"/>
              <a:cs typeface="Arial"/>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sp>
        <p:nvSpPr>
          <p:cNvPr id="11" name="TextBox 10">
            <a:extLst>
              <a:ext uri="{FF2B5EF4-FFF2-40B4-BE49-F238E27FC236}">
                <a16:creationId xmlns:a16="http://schemas.microsoft.com/office/drawing/2014/main" id="{C1580E44-3CC2-4D0B-B03C-D9F5D5006996}"/>
              </a:ext>
            </a:extLst>
          </p:cNvPr>
          <p:cNvSpPr txBox="1"/>
          <p:nvPr/>
        </p:nvSpPr>
        <p:spPr>
          <a:xfrm>
            <a:off x="6688289" y="458786"/>
            <a:ext cx="3740118" cy="1061829"/>
          </a:xfrm>
          <a:prstGeom prst="rect">
            <a:avLst/>
          </a:prstGeom>
          <a:noFill/>
        </p:spPr>
        <p:txBody>
          <a:bodyPr wrap="square" lIns="91440" tIns="45720" rIns="91440" bIns="45720" rtlCol="0" anchor="t">
            <a:spAutoFit/>
          </a:bodyPr>
          <a:lstStyle/>
          <a:p>
            <a:pPr algn="l"/>
            <a:r>
              <a:rPr lang="en-US" sz="900">
                <a:ea typeface="+mn-lt"/>
                <a:cs typeface="+mn-lt"/>
              </a:rPr>
              <a:t>Start the year off right by expressing  gratitude. If you ask me, I am grateful for my profession. I really enjoy helping people and working in the insurance field gives me the opportunity to do that in many ways. Helping people in some of the most challenging times in their lives is the most rewarding part of my job. ❤️</a:t>
            </a:r>
          </a:p>
          <a:p>
            <a:pPr algn="l"/>
            <a:r>
              <a:rPr lang="en-US" sz="900">
                <a:ea typeface="+mn-lt"/>
                <a:cs typeface="+mn-lt"/>
              </a:rPr>
              <a:t>What are you grateful for?</a:t>
            </a:r>
          </a:p>
          <a:p>
            <a:pPr algn="l"/>
            <a:r>
              <a:rPr lang="en-US" sz="900">
                <a:solidFill>
                  <a:srgbClr val="00B0F0"/>
                </a:solidFill>
                <a:latin typeface="Calibri" panose="020F0502020204030204"/>
                <a:cs typeface="Calibri" panose="020F0502020204030204"/>
              </a:rPr>
              <a:t>#LifeOfAnInsuranceAgent #MetLife </a:t>
            </a:r>
          </a:p>
        </p:txBody>
      </p:sp>
      <p:sp>
        <p:nvSpPr>
          <p:cNvPr id="15" name="TextBox 14">
            <a:extLst>
              <a:ext uri="{FF2B5EF4-FFF2-40B4-BE49-F238E27FC236}">
                <a16:creationId xmlns:a16="http://schemas.microsoft.com/office/drawing/2014/main" id="{050D682A-B88E-46F4-A016-AF9CC6B7F167}"/>
              </a:ext>
            </a:extLst>
          </p:cNvPr>
          <p:cNvSpPr txBox="1"/>
          <p:nvPr/>
        </p:nvSpPr>
        <p:spPr>
          <a:xfrm>
            <a:off x="411341" y="4744161"/>
            <a:ext cx="6098958" cy="461665"/>
          </a:xfrm>
          <a:prstGeom prst="rect">
            <a:avLst/>
          </a:prstGeom>
          <a:noFill/>
        </p:spPr>
        <p:txBody>
          <a:bodyPr wrap="square" lIns="91440" tIns="45720" rIns="91440" bIns="45720" anchor="t">
            <a:spAutoFit/>
          </a:bodyPr>
          <a:lstStyle/>
          <a:p>
            <a:pPr algn="l"/>
            <a:r>
              <a:rPr lang="ro-RO" sz="1200" b="1">
                <a:solidFill>
                  <a:schemeClr val="tx1">
                    <a:lumMod val="95000"/>
                    <a:lumOff val="5000"/>
                  </a:schemeClr>
                </a:solidFill>
                <a:latin typeface="Arial"/>
                <a:ea typeface="MetLife Circular Normal" charset="0"/>
                <a:cs typeface="Arial"/>
              </a:rPr>
              <a:t>Copy on image</a:t>
            </a:r>
            <a:r>
              <a:rPr lang="ro-RO" sz="1200">
                <a:solidFill>
                  <a:schemeClr val="tx1">
                    <a:lumMod val="95000"/>
                    <a:lumOff val="5000"/>
                  </a:schemeClr>
                </a:solidFill>
                <a:latin typeface="Arial"/>
                <a:ea typeface="MetLife Circular Normal" charset="0"/>
                <a:cs typeface="Arial"/>
              </a:rPr>
              <a:t>:</a:t>
            </a:r>
            <a:endParaRPr lang="en-US" sz="1200">
              <a:solidFill>
                <a:schemeClr val="tx1">
                  <a:lumMod val="65000"/>
                  <a:lumOff val="35000"/>
                </a:schemeClr>
              </a:solidFill>
              <a:latin typeface="Arial"/>
              <a:cs typeface="Arial"/>
            </a:endParaRPr>
          </a:p>
          <a:p>
            <a:pPr algn="l"/>
            <a:r>
              <a:rPr lang="en-US" sz="1200">
                <a:solidFill>
                  <a:schemeClr val="tx1">
                    <a:lumMod val="65000"/>
                    <a:lumOff val="35000"/>
                  </a:schemeClr>
                </a:solidFill>
                <a:latin typeface="Arial"/>
                <a:cs typeface="Arial"/>
              </a:rPr>
              <a:t>Helping people protect their way of life is extremely rewarding</a:t>
            </a:r>
          </a:p>
        </p:txBody>
      </p:sp>
      <p:sp>
        <p:nvSpPr>
          <p:cNvPr id="14" name="TextBox 13">
            <a:extLst>
              <a:ext uri="{FF2B5EF4-FFF2-40B4-BE49-F238E27FC236}">
                <a16:creationId xmlns:a16="http://schemas.microsoft.com/office/drawing/2014/main" id="{D3038AE5-AF14-DAC4-91C4-16CBF10AD61F}"/>
              </a:ext>
            </a:extLst>
          </p:cNvPr>
          <p:cNvSpPr txBox="1"/>
          <p:nvPr/>
        </p:nvSpPr>
        <p:spPr>
          <a:xfrm>
            <a:off x="7048871" y="2982898"/>
            <a:ext cx="2867486" cy="923330"/>
          </a:xfrm>
          <a:prstGeom prst="rect">
            <a:avLst/>
          </a:prstGeom>
          <a:noFill/>
        </p:spPr>
        <p:txBody>
          <a:bodyPr wrap="square" lIns="91440" tIns="45720" rIns="91440" bIns="45720" anchor="t">
            <a:spAutoFit/>
          </a:bodyPr>
          <a:lstStyle/>
          <a:p>
            <a:r>
              <a:rPr lang="en-US" b="0" i="0">
                <a:solidFill>
                  <a:srgbClr val="E4E6EB"/>
                </a:solidFill>
                <a:effectLst/>
                <a:latin typeface="Segoe UI Historic"/>
                <a:ea typeface="Segoe UI Historic"/>
                <a:cs typeface="Segoe UI Historic"/>
              </a:rPr>
              <a:t>Helping people protect </a:t>
            </a:r>
            <a:r>
              <a:rPr lang="en-US">
                <a:solidFill>
                  <a:srgbClr val="E4E6EB"/>
                </a:solidFill>
                <a:latin typeface="Segoe UI Historic"/>
                <a:ea typeface="Segoe UI Historic"/>
                <a:cs typeface="Segoe UI Historic"/>
              </a:rPr>
              <a:t>t</a:t>
            </a:r>
            <a:r>
              <a:rPr lang="en-US" b="0" i="0">
                <a:solidFill>
                  <a:srgbClr val="E4E6EB"/>
                </a:solidFill>
                <a:effectLst/>
                <a:latin typeface="Segoe UI Historic"/>
                <a:ea typeface="Segoe UI Historic"/>
                <a:cs typeface="Segoe UI Historic"/>
              </a:rPr>
              <a:t>heir </a:t>
            </a:r>
            <a:r>
              <a:rPr lang="en-US">
                <a:solidFill>
                  <a:srgbClr val="E4E6EB"/>
                </a:solidFill>
                <a:latin typeface="Segoe UI Historic"/>
                <a:ea typeface="Segoe UI Historic"/>
                <a:cs typeface="Segoe UI Historic"/>
              </a:rPr>
              <a:t>w</a:t>
            </a:r>
            <a:r>
              <a:rPr lang="en-US" b="0" i="0">
                <a:solidFill>
                  <a:srgbClr val="E4E6EB"/>
                </a:solidFill>
                <a:effectLst/>
                <a:latin typeface="Segoe UI Historic"/>
                <a:ea typeface="Segoe UI Historic"/>
                <a:cs typeface="Segoe UI Historic"/>
              </a:rPr>
              <a:t>ay of life is extremely rewarding</a:t>
            </a:r>
            <a:endParaRPr lang="en-US">
              <a:latin typeface="Segoe UI Historic"/>
              <a:ea typeface="Segoe UI Historic"/>
              <a:cs typeface="Segoe UI Historic"/>
            </a:endParaRPr>
          </a:p>
        </p:txBody>
      </p:sp>
      <p:pic>
        <p:nvPicPr>
          <p:cNvPr id="12" name="Picture 12">
            <a:extLst>
              <a:ext uri="{FF2B5EF4-FFF2-40B4-BE49-F238E27FC236}">
                <a16:creationId xmlns:a16="http://schemas.microsoft.com/office/drawing/2014/main" id="{F4B65F23-0DF2-1286-E831-C3D7C55AE250}"/>
              </a:ext>
            </a:extLst>
          </p:cNvPr>
          <p:cNvPicPr>
            <a:picLocks noChangeAspect="1"/>
          </p:cNvPicPr>
          <p:nvPr/>
        </p:nvPicPr>
        <p:blipFill>
          <a:blip r:embed="rId4"/>
          <a:stretch>
            <a:fillRect/>
          </a:stretch>
        </p:blipFill>
        <p:spPr>
          <a:xfrm>
            <a:off x="6739180" y="1572432"/>
            <a:ext cx="3647267" cy="4559084"/>
          </a:xfrm>
          <a:prstGeom prst="rect">
            <a:avLst/>
          </a:prstGeom>
        </p:spPr>
      </p:pic>
    </p:spTree>
    <p:extLst>
      <p:ext uri="{BB962C8B-B14F-4D97-AF65-F5344CB8AC3E}">
        <p14:creationId xmlns:p14="http://schemas.microsoft.com/office/powerpoint/2010/main" val="208313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1301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520582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Facebook post</a:t>
            </a:r>
            <a:r>
              <a:rPr lang="en-US" sz="3200" b="1">
                <a:solidFill>
                  <a:srgbClr val="298DCD"/>
                </a:solidFill>
                <a:latin typeface="Arial"/>
                <a:cs typeface="Arial"/>
              </a:rPr>
              <a:t> 1 – Tue, 3 Jan </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Start the year off right by expressing your gratitude. If you ask me, I am grateful for my profession. I really enjoy helping people and working in the insurance field gives me the opportunity to do that in many ways. Helping people in some of the most challenging times in their lives is the most rewarding part of my career. ❤️</a:t>
            </a:r>
          </a:p>
          <a:p>
            <a:pPr algn="l"/>
            <a:r>
              <a:rPr lang="en-US" sz="1200">
                <a:ea typeface="+mn-lt"/>
                <a:cs typeface="+mn-lt"/>
              </a:rPr>
              <a:t>What are you grateful for?</a:t>
            </a:r>
          </a:p>
          <a:p>
            <a:pPr algn="l"/>
            <a:r>
              <a:rPr lang="en-US" sz="1200">
                <a:solidFill>
                  <a:srgbClr val="00B0F0"/>
                </a:solidFill>
                <a:latin typeface="Calibri" panose="020F0502020204030204"/>
                <a:cs typeface="Calibri" panose="020F0502020204030204"/>
              </a:rPr>
              <a:t>#LifeOfAnInsuranceAgent #MetLife </a:t>
            </a:r>
          </a:p>
          <a:p>
            <a:pPr algn="l"/>
            <a:endParaRPr lang="en-US" sz="1200">
              <a:solidFill>
                <a:srgbClr val="404040"/>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My life as an agent </a:t>
            </a:r>
            <a:endParaRPr lang="en-US" sz="1400" b="1">
              <a:solidFill>
                <a:srgbClr val="FF0000"/>
              </a:solidFill>
              <a:highlight>
                <a:srgbClr val="FFFF00"/>
              </a:highlight>
              <a:latin typeface="Arial"/>
              <a:cs typeface="Arial"/>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sp>
        <p:nvSpPr>
          <p:cNvPr id="11" name="TextBox 10">
            <a:extLst>
              <a:ext uri="{FF2B5EF4-FFF2-40B4-BE49-F238E27FC236}">
                <a16:creationId xmlns:a16="http://schemas.microsoft.com/office/drawing/2014/main" id="{C1580E44-3CC2-4D0B-B03C-D9F5D5006996}"/>
              </a:ext>
            </a:extLst>
          </p:cNvPr>
          <p:cNvSpPr txBox="1"/>
          <p:nvPr/>
        </p:nvSpPr>
        <p:spPr>
          <a:xfrm>
            <a:off x="6688289" y="458786"/>
            <a:ext cx="3740118" cy="1061829"/>
          </a:xfrm>
          <a:prstGeom prst="rect">
            <a:avLst/>
          </a:prstGeom>
          <a:noFill/>
        </p:spPr>
        <p:txBody>
          <a:bodyPr wrap="square" lIns="91440" tIns="45720" rIns="91440" bIns="45720" rtlCol="0" anchor="t">
            <a:spAutoFit/>
          </a:bodyPr>
          <a:lstStyle/>
          <a:p>
            <a:pPr algn="l"/>
            <a:r>
              <a:rPr lang="en-US" sz="900">
                <a:ea typeface="+mn-lt"/>
                <a:cs typeface="+mn-lt"/>
              </a:rPr>
              <a:t>Start the year off right by expressing  gratitude. If you ask me, I am grateful for my profession. I really enjoy helping people and working in the insurance field gives me the opportunity to do that in many ways. Helping people in some of the most challenging times in their lives is the most rewarding part of my career. ❤️</a:t>
            </a:r>
          </a:p>
          <a:p>
            <a:pPr algn="l"/>
            <a:r>
              <a:rPr lang="en-US" sz="900">
                <a:ea typeface="+mn-lt"/>
                <a:cs typeface="+mn-lt"/>
              </a:rPr>
              <a:t>What are you grateful for?</a:t>
            </a:r>
          </a:p>
          <a:p>
            <a:pPr algn="l"/>
            <a:r>
              <a:rPr lang="en-US" sz="900">
                <a:solidFill>
                  <a:srgbClr val="00B0F0"/>
                </a:solidFill>
                <a:latin typeface="Calibri" panose="020F0502020204030204"/>
                <a:cs typeface="Calibri" panose="020F0502020204030204"/>
              </a:rPr>
              <a:t>#LifeOfAnInsuranceAgent #MetLife </a:t>
            </a:r>
          </a:p>
        </p:txBody>
      </p:sp>
      <p:sp>
        <p:nvSpPr>
          <p:cNvPr id="15" name="TextBox 14">
            <a:extLst>
              <a:ext uri="{FF2B5EF4-FFF2-40B4-BE49-F238E27FC236}">
                <a16:creationId xmlns:a16="http://schemas.microsoft.com/office/drawing/2014/main" id="{050D682A-B88E-46F4-A016-AF9CC6B7F167}"/>
              </a:ext>
            </a:extLst>
          </p:cNvPr>
          <p:cNvSpPr txBox="1"/>
          <p:nvPr/>
        </p:nvSpPr>
        <p:spPr>
          <a:xfrm>
            <a:off x="411341" y="4744161"/>
            <a:ext cx="6098958" cy="461665"/>
          </a:xfrm>
          <a:prstGeom prst="rect">
            <a:avLst/>
          </a:prstGeom>
          <a:noFill/>
        </p:spPr>
        <p:txBody>
          <a:bodyPr wrap="square" lIns="91440" tIns="45720" rIns="91440" bIns="45720" anchor="t">
            <a:spAutoFit/>
          </a:bodyPr>
          <a:lstStyle/>
          <a:p>
            <a:pPr algn="l"/>
            <a:r>
              <a:rPr lang="ro-RO" sz="1200" b="1">
                <a:solidFill>
                  <a:schemeClr val="tx1">
                    <a:lumMod val="95000"/>
                    <a:lumOff val="5000"/>
                  </a:schemeClr>
                </a:solidFill>
                <a:latin typeface="Arial"/>
                <a:ea typeface="MetLife Circular Normal" charset="0"/>
                <a:cs typeface="Arial"/>
              </a:rPr>
              <a:t>Copy on image</a:t>
            </a:r>
            <a:r>
              <a:rPr lang="ro-RO" sz="1200">
                <a:solidFill>
                  <a:schemeClr val="tx1">
                    <a:lumMod val="95000"/>
                    <a:lumOff val="5000"/>
                  </a:schemeClr>
                </a:solidFill>
                <a:latin typeface="Arial"/>
                <a:ea typeface="MetLife Circular Normal" charset="0"/>
                <a:cs typeface="Arial"/>
              </a:rPr>
              <a:t>:</a:t>
            </a:r>
            <a:endParaRPr lang="en-US" sz="1200">
              <a:solidFill>
                <a:schemeClr val="tx1">
                  <a:lumMod val="65000"/>
                  <a:lumOff val="35000"/>
                </a:schemeClr>
              </a:solidFill>
              <a:latin typeface="Arial"/>
              <a:cs typeface="Arial"/>
            </a:endParaRPr>
          </a:p>
          <a:p>
            <a:pPr algn="l"/>
            <a:r>
              <a:rPr lang="en-US" sz="1200">
                <a:solidFill>
                  <a:schemeClr val="tx1">
                    <a:lumMod val="65000"/>
                    <a:lumOff val="35000"/>
                  </a:schemeClr>
                </a:solidFill>
                <a:latin typeface="Arial"/>
                <a:cs typeface="Arial"/>
              </a:rPr>
              <a:t>Helping people protect their way of life is extremely rewarding</a:t>
            </a:r>
          </a:p>
        </p:txBody>
      </p:sp>
      <p:pic>
        <p:nvPicPr>
          <p:cNvPr id="12" name="Picture 12">
            <a:extLst>
              <a:ext uri="{FF2B5EF4-FFF2-40B4-BE49-F238E27FC236}">
                <a16:creationId xmlns:a16="http://schemas.microsoft.com/office/drawing/2014/main" id="{960AB095-ECBB-1210-95FF-F9CD962A9FFC}"/>
              </a:ext>
            </a:extLst>
          </p:cNvPr>
          <p:cNvPicPr>
            <a:picLocks noChangeAspect="1"/>
          </p:cNvPicPr>
          <p:nvPr/>
        </p:nvPicPr>
        <p:blipFill>
          <a:blip r:embed="rId4"/>
          <a:stretch>
            <a:fillRect/>
          </a:stretch>
        </p:blipFill>
        <p:spPr>
          <a:xfrm>
            <a:off x="6738730" y="1548848"/>
            <a:ext cx="3644347" cy="4562060"/>
          </a:xfrm>
          <a:prstGeom prst="rect">
            <a:avLst/>
          </a:prstGeom>
        </p:spPr>
      </p:pic>
    </p:spTree>
    <p:extLst>
      <p:ext uri="{BB962C8B-B14F-4D97-AF65-F5344CB8AC3E}">
        <p14:creationId xmlns:p14="http://schemas.microsoft.com/office/powerpoint/2010/main" val="118093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1301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520582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Facebook post</a:t>
            </a:r>
            <a:r>
              <a:rPr lang="en-US" sz="3200" b="1">
                <a:solidFill>
                  <a:srgbClr val="298DCD"/>
                </a:solidFill>
                <a:latin typeface="Arial"/>
                <a:cs typeface="Arial"/>
              </a:rPr>
              <a:t> 2 – Tue, 10 Jan  </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Want to feel more confident about your finances in 2023? </a:t>
            </a:r>
            <a:br>
              <a:rPr lang="en-US" sz="1200">
                <a:ea typeface="+mn-lt"/>
                <a:cs typeface="+mn-lt"/>
              </a:rPr>
            </a:br>
            <a:r>
              <a:rPr lang="en-US" sz="1200">
                <a:ea typeface="+mn-lt"/>
                <a:cs typeface="+mn-lt"/>
              </a:rPr>
              <a:t>Financial stability starts with reviewing your current financial resources. 💡 This is important because your financial resources affect not only your ability to reach your goals, but your ability to protect those goals from potential financial crises. </a:t>
            </a:r>
          </a:p>
          <a:p>
            <a:pPr algn="l"/>
            <a:r>
              <a:rPr lang="en-US" sz="1200">
                <a:ea typeface="+mn-lt"/>
                <a:cs typeface="+mn-lt"/>
              </a:rPr>
              <a:t>I'm here to provide you with customized solutions, according to your needs, to protect your finances, family and future.  </a:t>
            </a:r>
          </a:p>
          <a:p>
            <a:pPr algn="l"/>
            <a:endParaRPr lang="en-US" sz="1200">
              <a:ea typeface="+mn-lt"/>
              <a:cs typeface="+mn-lt"/>
            </a:endParaRPr>
          </a:p>
          <a:p>
            <a:pPr algn="l"/>
            <a:r>
              <a:rPr lang="en-US" sz="1200">
                <a:solidFill>
                  <a:srgbClr val="00B0F0"/>
                </a:solidFill>
                <a:latin typeface="Calibri" panose="020F0502020204030204"/>
                <a:cs typeface="Calibri" panose="020F0502020204030204"/>
              </a:rPr>
              <a:t>#FinancialStability #MetLife </a:t>
            </a:r>
          </a:p>
          <a:p>
            <a:pPr algn="l"/>
            <a:endParaRPr lang="en-US" sz="1200">
              <a:solidFill>
                <a:srgbClr val="404040"/>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Financial stability</a:t>
            </a: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sp>
        <p:nvSpPr>
          <p:cNvPr id="11" name="TextBox 10">
            <a:extLst>
              <a:ext uri="{FF2B5EF4-FFF2-40B4-BE49-F238E27FC236}">
                <a16:creationId xmlns:a16="http://schemas.microsoft.com/office/drawing/2014/main" id="{C1580E44-3CC2-4D0B-B03C-D9F5D5006996}"/>
              </a:ext>
            </a:extLst>
          </p:cNvPr>
          <p:cNvSpPr txBox="1"/>
          <p:nvPr/>
        </p:nvSpPr>
        <p:spPr>
          <a:xfrm>
            <a:off x="6688289" y="569911"/>
            <a:ext cx="3740118" cy="1077218"/>
          </a:xfrm>
          <a:prstGeom prst="rect">
            <a:avLst/>
          </a:prstGeom>
          <a:noFill/>
        </p:spPr>
        <p:txBody>
          <a:bodyPr wrap="square" lIns="91440" tIns="45720" rIns="91440" bIns="45720" rtlCol="0" anchor="t">
            <a:spAutoFit/>
          </a:bodyPr>
          <a:lstStyle/>
          <a:p>
            <a:pPr algn="l"/>
            <a:r>
              <a:rPr lang="en-US" sz="800">
                <a:ea typeface="+mn-lt"/>
                <a:cs typeface="+mn-lt"/>
              </a:rPr>
              <a:t>Want to feel more confident about your finances in 2023? </a:t>
            </a:r>
            <a:br>
              <a:rPr lang="en-US" sz="800">
                <a:ea typeface="+mn-lt"/>
                <a:cs typeface="+mn-lt"/>
              </a:rPr>
            </a:br>
            <a:r>
              <a:rPr lang="en-US" sz="800">
                <a:ea typeface="+mn-lt"/>
                <a:cs typeface="+mn-lt"/>
              </a:rPr>
              <a:t>Financial stability starts with reviewing your current financial resources. 💡 This is important because your financial resources affect not only your ability to reach your goals, but your ability to protect those goals from potential financial crises. </a:t>
            </a:r>
          </a:p>
          <a:p>
            <a:pPr algn="l"/>
            <a:r>
              <a:rPr lang="en-US" sz="800">
                <a:ea typeface="+mn-lt"/>
                <a:cs typeface="+mn-lt"/>
              </a:rPr>
              <a:t>I'm here to provide you with customized solutions, according to your needs, to protect your finances, family and future.  </a:t>
            </a:r>
          </a:p>
          <a:p>
            <a:r>
              <a:rPr lang="en-US" sz="800">
                <a:solidFill>
                  <a:srgbClr val="00B0F0"/>
                </a:solidFill>
                <a:latin typeface="Calibri" panose="020F0502020204030204"/>
                <a:cs typeface="Calibri" panose="020F0502020204030204"/>
              </a:rPr>
              <a:t>#FinancialStability #MetLife </a:t>
            </a:r>
          </a:p>
          <a:p>
            <a:pPr algn="l"/>
            <a:endParaRPr lang="en-US" sz="800">
              <a:ea typeface="+mn-lt"/>
              <a:cs typeface="+mn-lt"/>
            </a:endParaRPr>
          </a:p>
        </p:txBody>
      </p:sp>
      <p:sp>
        <p:nvSpPr>
          <p:cNvPr id="15" name="TextBox 14">
            <a:extLst>
              <a:ext uri="{FF2B5EF4-FFF2-40B4-BE49-F238E27FC236}">
                <a16:creationId xmlns:a16="http://schemas.microsoft.com/office/drawing/2014/main" id="{050D682A-B88E-46F4-A016-AF9CC6B7F167}"/>
              </a:ext>
            </a:extLst>
          </p:cNvPr>
          <p:cNvSpPr txBox="1"/>
          <p:nvPr/>
        </p:nvSpPr>
        <p:spPr>
          <a:xfrm>
            <a:off x="411341" y="4744161"/>
            <a:ext cx="6098958" cy="461665"/>
          </a:xfrm>
          <a:prstGeom prst="rect">
            <a:avLst/>
          </a:prstGeom>
          <a:noFill/>
        </p:spPr>
        <p:txBody>
          <a:bodyPr wrap="square" lIns="91440" tIns="45720" rIns="91440" bIns="45720" anchor="t">
            <a:spAutoFit/>
          </a:bodyPr>
          <a:lstStyle/>
          <a:p>
            <a:pPr algn="l"/>
            <a:r>
              <a:rPr lang="ro-RO" sz="1200" b="1">
                <a:solidFill>
                  <a:schemeClr val="tx1">
                    <a:lumMod val="95000"/>
                    <a:lumOff val="5000"/>
                  </a:schemeClr>
                </a:solidFill>
                <a:latin typeface="Arial"/>
                <a:ea typeface="MetLife Circular Normal" charset="0"/>
                <a:cs typeface="Arial"/>
              </a:rPr>
              <a:t>Copy on image</a:t>
            </a:r>
            <a:r>
              <a:rPr lang="ro-RO" sz="1200">
                <a:solidFill>
                  <a:schemeClr val="tx1">
                    <a:lumMod val="95000"/>
                    <a:lumOff val="5000"/>
                  </a:schemeClr>
                </a:solidFill>
                <a:latin typeface="Arial"/>
                <a:ea typeface="MetLife Circular Normal" charset="0"/>
                <a:cs typeface="Arial"/>
              </a:rPr>
              <a:t>:</a:t>
            </a:r>
            <a:endParaRPr lang="en-US" sz="1200">
              <a:solidFill>
                <a:schemeClr val="tx1">
                  <a:lumMod val="65000"/>
                  <a:lumOff val="35000"/>
                </a:schemeClr>
              </a:solidFill>
              <a:latin typeface="Arial"/>
              <a:cs typeface="Arial"/>
            </a:endParaRPr>
          </a:p>
          <a:p>
            <a:r>
              <a:rPr lang="en-US" sz="1200">
                <a:solidFill>
                  <a:schemeClr val="tx1">
                    <a:lumMod val="65000"/>
                    <a:lumOff val="35000"/>
                  </a:schemeClr>
                </a:solidFill>
                <a:latin typeface="Arial"/>
                <a:cs typeface="Arial"/>
              </a:rPr>
              <a:t>Planning for a future of financial stability</a:t>
            </a:r>
          </a:p>
        </p:txBody>
      </p:sp>
      <p:sp>
        <p:nvSpPr>
          <p:cNvPr id="14" name="TextBox 13">
            <a:extLst>
              <a:ext uri="{FF2B5EF4-FFF2-40B4-BE49-F238E27FC236}">
                <a16:creationId xmlns:a16="http://schemas.microsoft.com/office/drawing/2014/main" id="{D3038AE5-AF14-DAC4-91C4-16CBF10AD61F}"/>
              </a:ext>
            </a:extLst>
          </p:cNvPr>
          <p:cNvSpPr txBox="1"/>
          <p:nvPr/>
        </p:nvSpPr>
        <p:spPr>
          <a:xfrm>
            <a:off x="7048871" y="2982898"/>
            <a:ext cx="2867486" cy="646331"/>
          </a:xfrm>
          <a:prstGeom prst="rect">
            <a:avLst/>
          </a:prstGeom>
          <a:noFill/>
        </p:spPr>
        <p:txBody>
          <a:bodyPr wrap="square" lIns="91440" tIns="45720" rIns="91440" bIns="45720" anchor="t">
            <a:spAutoFit/>
          </a:bodyPr>
          <a:lstStyle/>
          <a:p>
            <a:r>
              <a:rPr lang="en-US">
                <a:solidFill>
                  <a:schemeClr val="bg1"/>
                </a:solidFill>
                <a:latin typeface="Arial"/>
                <a:ea typeface="Segoe UI Historic"/>
                <a:cs typeface="Arial"/>
              </a:rPr>
              <a:t>Planning for a future of financial stability</a:t>
            </a:r>
            <a:endParaRPr lang="en-US">
              <a:solidFill>
                <a:schemeClr val="bg1"/>
              </a:solidFill>
            </a:endParaRPr>
          </a:p>
        </p:txBody>
      </p:sp>
      <p:pic>
        <p:nvPicPr>
          <p:cNvPr id="10" name="Picture 11" descr="Two people sitting on a couch looking at a computer&#10;&#10;Description automatically generated">
            <a:extLst>
              <a:ext uri="{FF2B5EF4-FFF2-40B4-BE49-F238E27FC236}">
                <a16:creationId xmlns:a16="http://schemas.microsoft.com/office/drawing/2014/main" id="{7687B337-D892-2159-EFC5-93AD6C10523A}"/>
              </a:ext>
            </a:extLst>
          </p:cNvPr>
          <p:cNvPicPr>
            <a:picLocks noChangeAspect="1"/>
          </p:cNvPicPr>
          <p:nvPr/>
        </p:nvPicPr>
        <p:blipFill>
          <a:blip r:embed="rId4"/>
          <a:stretch>
            <a:fillRect/>
          </a:stretch>
        </p:blipFill>
        <p:spPr>
          <a:xfrm>
            <a:off x="6739180" y="1572432"/>
            <a:ext cx="3647267" cy="4559084"/>
          </a:xfrm>
          <a:prstGeom prst="rect">
            <a:avLst/>
          </a:prstGeom>
        </p:spPr>
      </p:pic>
    </p:spTree>
    <p:extLst>
      <p:ext uri="{BB962C8B-B14F-4D97-AF65-F5344CB8AC3E}">
        <p14:creationId xmlns:p14="http://schemas.microsoft.com/office/powerpoint/2010/main" val="330124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13010"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520582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Facebook post</a:t>
            </a:r>
            <a:r>
              <a:rPr lang="en-US" sz="3200" b="1">
                <a:solidFill>
                  <a:srgbClr val="298DCD"/>
                </a:solidFill>
                <a:latin typeface="Arial"/>
                <a:cs typeface="Arial"/>
              </a:rPr>
              <a:t> 3 - Thu, 12 Jan</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endParaRPr lang="en-US" sz="1200" b="1">
              <a:solidFill>
                <a:schemeClr val="tx1">
                  <a:lumMod val="95000"/>
                  <a:lumOff val="5000"/>
                </a:schemeClr>
              </a:solidFill>
              <a:latin typeface="Arial"/>
              <a:ea typeface="MetLife Circular Normal" charset="0"/>
              <a:cs typeface="Arial"/>
            </a:endParaRPr>
          </a:p>
          <a:p>
            <a:pPr algn="l"/>
            <a:r>
              <a:rPr lang="en-US" sz="1200">
                <a:ea typeface="+mn-lt"/>
                <a:cs typeface="+mn-lt"/>
              </a:rPr>
              <a:t>Sometimes we don’t think about our life insurance needs until it’s too late. Changing circumstances, rises or falls in income and whether or not the kids are still at home - all affect the amount of cover we need. </a:t>
            </a:r>
          </a:p>
          <a:p>
            <a:pPr algn="l"/>
            <a:r>
              <a:rPr lang="en-US" sz="1200">
                <a:ea typeface="+mn-lt"/>
                <a:cs typeface="+mn-lt"/>
              </a:rPr>
              <a:t>Let's have a chat about why you should consider adapting life insurance cover for all life stages. 🤝   ​</a:t>
            </a:r>
          </a:p>
          <a:p>
            <a:pPr algn="l"/>
            <a:r>
              <a:rPr lang="en-US" sz="1200">
                <a:ea typeface="+mn-lt"/>
                <a:cs typeface="+mn-lt"/>
              </a:rPr>
              <a:t> </a:t>
            </a:r>
            <a:r>
              <a:rPr lang="en-US" sz="1200">
                <a:solidFill>
                  <a:srgbClr val="00B0F0"/>
                </a:solidFill>
                <a:latin typeface="Calibri" panose="020F0502020204030204"/>
                <a:cs typeface="Calibri" panose="020F0502020204030204"/>
              </a:rPr>
              <a:t>#LifeInsurance #MetLife </a:t>
            </a:r>
          </a:p>
          <a:p>
            <a:pPr algn="l"/>
            <a:endParaRPr lang="en-US" sz="1200" b="1">
              <a:solidFill>
                <a:schemeClr val="tx1">
                  <a:lumMod val="95000"/>
                  <a:lumOff val="5000"/>
                </a:schemeClr>
              </a:solidFill>
              <a:latin typeface="Arial" panose="020B0604020202020204" pitchFamily="34" charset="0"/>
              <a:ea typeface="MetLife Circular Normal" charset="0"/>
              <a:cs typeface="Arial" panose="020B0604020202020204" pitchFamily="34" charset="0"/>
            </a:endParaRPr>
          </a:p>
          <a:p>
            <a:pPr algn="l"/>
            <a:r>
              <a:rPr lang="ro-RO" sz="1200" b="1">
                <a:solidFill>
                  <a:schemeClr val="tx1">
                    <a:lumMod val="95000"/>
                    <a:lumOff val="5000"/>
                  </a:schemeClr>
                </a:solidFill>
                <a:latin typeface="Arial"/>
                <a:ea typeface="MetLife Circular Normal" charset="0"/>
                <a:cs typeface="Arial"/>
              </a:rPr>
              <a:t>Copy on image</a:t>
            </a:r>
            <a:r>
              <a:rPr lang="ro-RO" sz="1200">
                <a:solidFill>
                  <a:schemeClr val="tx1">
                    <a:lumMod val="95000"/>
                    <a:lumOff val="5000"/>
                  </a:schemeClr>
                </a:solidFill>
                <a:latin typeface="Arial"/>
                <a:ea typeface="MetLife Circular Normal" charset="0"/>
                <a:cs typeface="Arial"/>
              </a:rPr>
              <a:t>:</a:t>
            </a:r>
            <a:endParaRPr lang="en-US" sz="1200">
              <a:solidFill>
                <a:schemeClr val="tx1">
                  <a:lumMod val="65000"/>
                  <a:lumOff val="35000"/>
                </a:schemeClr>
              </a:solidFill>
              <a:latin typeface="Arial"/>
              <a:cs typeface="Arial"/>
            </a:endParaRPr>
          </a:p>
          <a:p>
            <a:pPr algn="l"/>
            <a:r>
              <a:rPr lang="en-US" sz="1200">
                <a:solidFill>
                  <a:schemeClr val="tx1">
                    <a:lumMod val="65000"/>
                    <a:lumOff val="35000"/>
                  </a:schemeClr>
                </a:solidFill>
                <a:latin typeface="Arial"/>
                <a:cs typeface="Arial"/>
              </a:rPr>
              <a:t>For a future that grows as beautifully as your present</a:t>
            </a:r>
          </a:p>
          <a:p>
            <a:pPr algn="l"/>
            <a:endParaRPr lang="en-US" sz="1200">
              <a:solidFill>
                <a:schemeClr val="tx1">
                  <a:lumMod val="65000"/>
                  <a:lumOff val="35000"/>
                </a:schemeClr>
              </a:solidFill>
              <a:latin typeface="Arial"/>
              <a:cs typeface="Arial"/>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Insurance solutions  </a:t>
            </a:r>
            <a:endParaRPr lang="ro-RO" sz="1400" b="1">
              <a:solidFill>
                <a:srgbClr val="FFC000"/>
              </a:solidFill>
              <a:latin typeface="Arial"/>
              <a:cs typeface="Arial"/>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40385" y="542641"/>
            <a:ext cx="3761603" cy="954107"/>
          </a:xfrm>
          <a:prstGeom prst="rect">
            <a:avLst/>
          </a:prstGeom>
          <a:noFill/>
        </p:spPr>
        <p:txBody>
          <a:bodyPr wrap="square" lIns="91440" tIns="45720" rIns="91440" bIns="45720" rtlCol="0" anchor="t">
            <a:spAutoFit/>
          </a:bodyPr>
          <a:lstStyle/>
          <a:p>
            <a:pPr algn="l"/>
            <a:r>
              <a:rPr lang="en-US" sz="800">
                <a:ea typeface="+mn-lt"/>
                <a:cs typeface="+mn-lt"/>
              </a:rPr>
              <a:t>Sometimes we don’t think about our life insurance needs until it’s too late. Changing circumstances, rises or falls in income and whether or not the kids are still at home - all affect the amount of cover we need. </a:t>
            </a:r>
          </a:p>
          <a:p>
            <a:pPr algn="l"/>
            <a:r>
              <a:rPr lang="en-US" sz="800">
                <a:ea typeface="+mn-lt"/>
                <a:cs typeface="+mn-lt"/>
              </a:rPr>
              <a:t>Let's have a chat about why you should consider adapting life insurance cover for all life stages. 🤝</a:t>
            </a:r>
            <a:br>
              <a:rPr lang="en-US" sz="800">
                <a:ea typeface="+mn-lt"/>
                <a:cs typeface="+mn-lt"/>
              </a:rPr>
            </a:br>
            <a:endParaRPr lang="en-US" sz="800">
              <a:ea typeface="+mn-lt"/>
              <a:cs typeface="+mn-lt"/>
            </a:endParaRPr>
          </a:p>
          <a:p>
            <a:pPr algn="l"/>
            <a:r>
              <a:rPr lang="en-US" sz="800">
                <a:ea typeface="+mn-lt"/>
                <a:cs typeface="+mn-lt"/>
              </a:rPr>
              <a:t> </a:t>
            </a:r>
            <a:r>
              <a:rPr lang="en-US" sz="800">
                <a:solidFill>
                  <a:srgbClr val="00B0F0"/>
                </a:solidFill>
                <a:latin typeface="Calibri" panose="020F0502020204030204"/>
                <a:cs typeface="Calibri" panose="020F0502020204030204"/>
              </a:rPr>
              <a:t>#LifeInsurance #MetLife </a:t>
            </a:r>
          </a:p>
        </p:txBody>
      </p:sp>
      <p:sp>
        <p:nvSpPr>
          <p:cNvPr id="13" name="TextBox 12">
            <a:extLst>
              <a:ext uri="{FF2B5EF4-FFF2-40B4-BE49-F238E27FC236}">
                <a16:creationId xmlns:a16="http://schemas.microsoft.com/office/drawing/2014/main" id="{9A0DF5E1-49EF-A453-78CD-FB9278F6BD30}"/>
              </a:ext>
            </a:extLst>
          </p:cNvPr>
          <p:cNvSpPr txBox="1"/>
          <p:nvPr/>
        </p:nvSpPr>
        <p:spPr>
          <a:xfrm>
            <a:off x="6992857" y="2938200"/>
            <a:ext cx="3448974" cy="646331"/>
          </a:xfrm>
          <a:prstGeom prst="rect">
            <a:avLst/>
          </a:prstGeom>
          <a:noFill/>
        </p:spPr>
        <p:txBody>
          <a:bodyPr wrap="square" lIns="91440" tIns="45720" rIns="91440" bIns="45720" anchor="t">
            <a:spAutoFit/>
          </a:bodyPr>
          <a:lstStyle/>
          <a:p>
            <a:r>
              <a:rPr lang="en-US" b="0" i="0">
                <a:solidFill>
                  <a:srgbClr val="E4E6EB"/>
                </a:solidFill>
                <a:effectLst/>
                <a:latin typeface="Segoe UI Historic"/>
                <a:ea typeface="Segoe UI Historic"/>
                <a:cs typeface="Segoe UI Historic"/>
              </a:rPr>
              <a:t>For a future that grows as beautifully as your present</a:t>
            </a:r>
            <a:endParaRPr lang="en-US">
              <a:latin typeface="Segoe UI Historic"/>
              <a:ea typeface="Segoe UI Historic"/>
              <a:cs typeface="Segoe UI Historic"/>
            </a:endParaRPr>
          </a:p>
        </p:txBody>
      </p:sp>
      <p:pic>
        <p:nvPicPr>
          <p:cNvPr id="10" name="Picture 10" descr="A picture containing text, person&#10;&#10;Description automatically generated">
            <a:extLst>
              <a:ext uri="{FF2B5EF4-FFF2-40B4-BE49-F238E27FC236}">
                <a16:creationId xmlns:a16="http://schemas.microsoft.com/office/drawing/2014/main" id="{E7767A2F-4BDE-C175-257E-352F232C3F24}"/>
              </a:ext>
            </a:extLst>
          </p:cNvPr>
          <p:cNvPicPr>
            <a:picLocks noChangeAspect="1"/>
          </p:cNvPicPr>
          <p:nvPr/>
        </p:nvPicPr>
        <p:blipFill>
          <a:blip r:embed="rId4"/>
          <a:stretch>
            <a:fillRect/>
          </a:stretch>
        </p:blipFill>
        <p:spPr>
          <a:xfrm>
            <a:off x="6739180" y="1572432"/>
            <a:ext cx="3647267" cy="4559084"/>
          </a:xfrm>
          <a:prstGeom prst="rect">
            <a:avLst/>
          </a:prstGeom>
        </p:spPr>
      </p:pic>
    </p:spTree>
    <p:extLst>
      <p:ext uri="{BB962C8B-B14F-4D97-AF65-F5344CB8AC3E}">
        <p14:creationId xmlns:p14="http://schemas.microsoft.com/office/powerpoint/2010/main" val="1346659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9296" y="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520582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1133" y="62417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Facebook post</a:t>
            </a:r>
            <a:r>
              <a:rPr lang="en-US" sz="3200" b="1">
                <a:solidFill>
                  <a:srgbClr val="298DCD"/>
                </a:solidFill>
                <a:latin typeface="Arial"/>
                <a:cs typeface="Arial"/>
              </a:rPr>
              <a:t> 4 – Tue, 17 Jan  </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26319"/>
            <a:ext cx="5498925" cy="4205630"/>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At MetLife, we are driven by winning together through collaboration and aligned goals and objectives. Guided by empathy to treat one another with respect and care, we work to make positive differences in the lives of our customers and communities, all underpinned by embracing change to grow our business in the right way. 🙌</a:t>
            </a:r>
          </a:p>
          <a:p>
            <a:pPr algn="l"/>
            <a:r>
              <a:rPr lang="en-US" sz="1200">
                <a:solidFill>
                  <a:srgbClr val="00B0F0"/>
                </a:solidFill>
                <a:ea typeface="+mn-lt"/>
                <a:cs typeface="+mn-lt"/>
              </a:rPr>
              <a:t>#MetLife #Diversity #Inclusion</a:t>
            </a:r>
            <a:endParaRPr lang="en-US" sz="1050">
              <a:solidFill>
                <a:srgbClr val="00B0F0"/>
              </a:solidFill>
              <a:ea typeface="Calibri"/>
              <a:cs typeface="Calibri"/>
            </a:endParaRPr>
          </a:p>
          <a:p>
            <a:pPr algn="l"/>
            <a:endParaRPr lang="en-US" sz="1200">
              <a:ea typeface="+mn-lt"/>
              <a:cs typeface="+mn-lt"/>
            </a:endParaRPr>
          </a:p>
          <a:p>
            <a:pPr algn="l"/>
            <a:endParaRPr lang="en-US" sz="1200">
              <a:solidFill>
                <a:srgbClr val="00B0F0"/>
              </a:solidFill>
              <a:latin typeface="Calibri" panose="020F0502020204030204"/>
              <a:cs typeface="Calibri" panose="020F0502020204030204"/>
            </a:endParaRPr>
          </a:p>
          <a:p>
            <a:pPr algn="l"/>
            <a:r>
              <a:rPr lang="en-US" sz="1200" b="1">
                <a:solidFill>
                  <a:schemeClr val="tx1">
                    <a:lumMod val="95000"/>
                    <a:lumOff val="5000"/>
                  </a:schemeClr>
                </a:solidFill>
                <a:latin typeface="Arial"/>
                <a:cs typeface="Arial"/>
              </a:rPr>
              <a:t>Text on image:</a:t>
            </a:r>
          </a:p>
          <a:p>
            <a:pPr algn="l"/>
            <a:r>
              <a:rPr lang="en-US" sz="1200" b="1">
                <a:solidFill>
                  <a:schemeClr val="tx1">
                    <a:lumMod val="95000"/>
                    <a:lumOff val="5000"/>
                  </a:schemeClr>
                </a:solidFill>
                <a:latin typeface="Arial"/>
                <a:cs typeface="Arial"/>
              </a:rPr>
              <a:t>Everyone of us participates in shaping our inclusive culture</a:t>
            </a:r>
          </a:p>
          <a:p>
            <a:pPr algn="l"/>
            <a:endParaRPr lang="en-US" sz="1200" b="1">
              <a:solidFill>
                <a:schemeClr val="tx1">
                  <a:lumMod val="95000"/>
                  <a:lumOff val="5000"/>
                </a:schemeClr>
              </a:solidFill>
              <a:latin typeface="Arial"/>
              <a:cs typeface="Arial"/>
            </a:endParaRPr>
          </a:p>
          <a:p>
            <a:pPr algn="l"/>
            <a:endParaRPr lang="en-US" sz="1200" b="1">
              <a:solidFill>
                <a:srgbClr val="FF0000"/>
              </a:solidFill>
              <a:highlight>
                <a:srgbClr val="FFFF00"/>
              </a:highlight>
              <a:latin typeface="Arial"/>
              <a:cs typeface="Arial"/>
            </a:endParaRPr>
          </a:p>
          <a:p>
            <a:pPr algn="l"/>
            <a:endParaRPr lang="en-US">
              <a:solidFill>
                <a:schemeClr val="tx1">
                  <a:lumMod val="95000"/>
                  <a:lumOff val="5000"/>
                </a:schemeClr>
              </a:solidFill>
            </a:endParaRPr>
          </a:p>
          <a:p>
            <a:pPr algn="l"/>
            <a:endParaRPr lang="en-US">
              <a:solidFill>
                <a:schemeClr val="tx1">
                  <a:lumMod val="95000"/>
                  <a:lumOff val="5000"/>
                </a:schemeClr>
              </a:solidFill>
            </a:endParaRPr>
          </a:p>
          <a:p>
            <a:pPr algn="l"/>
            <a:r>
              <a:rPr lang="en-US" sz="1200">
                <a:ea typeface="+mn-lt"/>
                <a:cs typeface="+mn-lt"/>
              </a:rPr>
              <a:t> </a:t>
            </a:r>
          </a:p>
          <a:p>
            <a:pPr algn="l"/>
            <a:endParaRPr lang="en-US" sz="120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MetLife company reputation</a:t>
            </a:r>
            <a:endParaRPr lang="ro-RO" sz="1400" b="1">
              <a:solidFill>
                <a:srgbClr val="FFC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sp>
        <p:nvSpPr>
          <p:cNvPr id="11" name="TextBox 10">
            <a:extLst>
              <a:ext uri="{FF2B5EF4-FFF2-40B4-BE49-F238E27FC236}">
                <a16:creationId xmlns:a16="http://schemas.microsoft.com/office/drawing/2014/main" id="{C1580E44-3CC2-4D0B-B03C-D9F5D5006996}"/>
              </a:ext>
            </a:extLst>
          </p:cNvPr>
          <p:cNvSpPr txBox="1"/>
          <p:nvPr/>
        </p:nvSpPr>
        <p:spPr>
          <a:xfrm>
            <a:off x="6688205" y="490668"/>
            <a:ext cx="3769689" cy="830997"/>
          </a:xfrm>
          <a:prstGeom prst="rect">
            <a:avLst/>
          </a:prstGeom>
          <a:noFill/>
        </p:spPr>
        <p:txBody>
          <a:bodyPr wrap="square" lIns="91440" tIns="45720" rIns="91440" bIns="45720" rtlCol="0" anchor="t">
            <a:spAutoFit/>
          </a:bodyPr>
          <a:lstStyle/>
          <a:p>
            <a:pPr algn="l"/>
            <a:r>
              <a:rPr lang="en-US" sz="800">
                <a:ea typeface="+mn-lt"/>
                <a:cs typeface="+mn-lt"/>
              </a:rPr>
              <a:t>At MetLife, we are driven by winning together through collaboration and aligned goals and objectives. Guided by empathy to treat one another with respect and care, we work to make positive differences in the lives of our customers and communities, all underpinned by embracing change to grow our business in the right way. 🙌</a:t>
            </a:r>
          </a:p>
          <a:p>
            <a:pPr algn="l"/>
            <a:endParaRPr lang="en-US" sz="800">
              <a:ea typeface="+mn-lt"/>
              <a:cs typeface="+mn-lt"/>
            </a:endParaRPr>
          </a:p>
          <a:p>
            <a:pPr algn="l"/>
            <a:r>
              <a:rPr lang="en-US" sz="800">
                <a:solidFill>
                  <a:srgbClr val="00B0F0"/>
                </a:solidFill>
                <a:ea typeface="+mn-lt"/>
                <a:cs typeface="+mn-lt"/>
              </a:rPr>
              <a:t>#MetLife #Diversity #Inclusion</a:t>
            </a:r>
            <a:endParaRPr lang="en-US" sz="800">
              <a:solidFill>
                <a:srgbClr val="00B0F0"/>
              </a:solidFill>
              <a:ea typeface="Calibri"/>
              <a:cs typeface="Calibri"/>
            </a:endParaRPr>
          </a:p>
        </p:txBody>
      </p:sp>
      <p:sp>
        <p:nvSpPr>
          <p:cNvPr id="14" name="TextBox 13">
            <a:extLst>
              <a:ext uri="{FF2B5EF4-FFF2-40B4-BE49-F238E27FC236}">
                <a16:creationId xmlns:a16="http://schemas.microsoft.com/office/drawing/2014/main" id="{4163D3C2-0B60-3EA5-30FF-078C83813ED0}"/>
              </a:ext>
            </a:extLst>
          </p:cNvPr>
          <p:cNvSpPr txBox="1"/>
          <p:nvPr/>
        </p:nvSpPr>
        <p:spPr>
          <a:xfrm>
            <a:off x="7002964" y="3008745"/>
            <a:ext cx="2703250" cy="923330"/>
          </a:xfrm>
          <a:prstGeom prst="rect">
            <a:avLst/>
          </a:prstGeom>
          <a:noFill/>
        </p:spPr>
        <p:txBody>
          <a:bodyPr wrap="square" lIns="91440" tIns="45720" rIns="91440" bIns="45720" anchor="t">
            <a:spAutoFit/>
          </a:bodyPr>
          <a:lstStyle/>
          <a:p>
            <a:r>
              <a:rPr lang="en-US" b="0" i="0">
                <a:solidFill>
                  <a:schemeClr val="bg1"/>
                </a:solidFill>
                <a:effectLst/>
                <a:latin typeface="MetLifeCircular"/>
              </a:rPr>
              <a:t>EVERYONE OF US PARTICIPATES IN SHAPING OUR INCLUSIVE CULTURE</a:t>
            </a:r>
            <a:endParaRPr lang="en-US">
              <a:solidFill>
                <a:schemeClr val="bg1"/>
              </a:solidFill>
            </a:endParaRPr>
          </a:p>
        </p:txBody>
      </p:sp>
      <p:pic>
        <p:nvPicPr>
          <p:cNvPr id="12" name="Picture 11" descr="A group of people sitting in chairs&#10;&#10;Description automatically generated with low confidence">
            <a:extLst>
              <a:ext uri="{FF2B5EF4-FFF2-40B4-BE49-F238E27FC236}">
                <a16:creationId xmlns:a16="http://schemas.microsoft.com/office/drawing/2014/main" id="{04DD4024-10BB-1ACB-1C81-74DCAFE4BC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906" y="1566276"/>
            <a:ext cx="3648272" cy="4560340"/>
          </a:xfrm>
          <a:prstGeom prst="rect">
            <a:avLst/>
          </a:prstGeom>
        </p:spPr>
      </p:pic>
    </p:spTree>
    <p:extLst>
      <p:ext uri="{BB962C8B-B14F-4D97-AF65-F5344CB8AC3E}">
        <p14:creationId xmlns:p14="http://schemas.microsoft.com/office/powerpoint/2010/main" val="695729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1301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520582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Facebook post</a:t>
            </a:r>
            <a:r>
              <a:rPr lang="en-US" sz="3200" b="1">
                <a:solidFill>
                  <a:srgbClr val="298DCD"/>
                </a:solidFill>
                <a:latin typeface="Arial"/>
                <a:cs typeface="Arial"/>
              </a:rPr>
              <a:t> 5 – Thu, 19 Jan  </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Did you know that accident &amp; health insurance coverage can help supplement costs that are not covered under your existing medical plan? Take steps to safeguard your financial well-being with the care, comfort and confidence of protection for all life’s ups and downs. ✨ Let me help you in this journey.</a:t>
            </a:r>
          </a:p>
          <a:p>
            <a:pPr algn="l"/>
            <a:r>
              <a:rPr lang="en-US" sz="1200">
                <a:solidFill>
                  <a:srgbClr val="00B0F0"/>
                </a:solidFill>
                <a:latin typeface="Calibri" panose="020F0502020204030204"/>
                <a:cs typeface="Calibri" panose="020F0502020204030204"/>
              </a:rPr>
              <a:t>#Accident&amp;HealthInsurance #MetLife</a:t>
            </a:r>
          </a:p>
          <a:p>
            <a:pPr algn="l"/>
            <a:endParaRPr lang="en-US" sz="1200">
              <a:solidFill>
                <a:srgbClr val="404040"/>
              </a:solidFill>
              <a:latin typeface="Arial" panose="020B0604020202020204" pitchFamily="34" charset="0"/>
              <a:cs typeface="Arial" panose="020B0604020202020204" pitchFamily="34" charset="0"/>
            </a:endParaRPr>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Insurance solutions</a:t>
            </a:r>
          </a:p>
          <a:p>
            <a:r>
              <a:rPr lang="en-US" sz="1400" b="1">
                <a:solidFill>
                  <a:srgbClr val="FFC000"/>
                </a:solidFill>
                <a:latin typeface="Arial" panose="020B0604020202020204" pitchFamily="34" charset="0"/>
                <a:cs typeface="Arial" panose="020B0604020202020204" pitchFamily="34" charset="0"/>
              </a:rPr>
              <a:t> </a:t>
            </a:r>
            <a:endParaRPr lang="en-US" sz="1400" b="1">
              <a:solidFill>
                <a:srgbClr val="A3CD4D"/>
              </a:solidFill>
              <a:latin typeface="Arial"/>
              <a:cs typeface="Arial"/>
            </a:endParaRP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sp>
        <p:nvSpPr>
          <p:cNvPr id="11" name="TextBox 10">
            <a:extLst>
              <a:ext uri="{FF2B5EF4-FFF2-40B4-BE49-F238E27FC236}">
                <a16:creationId xmlns:a16="http://schemas.microsoft.com/office/drawing/2014/main" id="{C1580E44-3CC2-4D0B-B03C-D9F5D5006996}"/>
              </a:ext>
            </a:extLst>
          </p:cNvPr>
          <p:cNvSpPr txBox="1"/>
          <p:nvPr/>
        </p:nvSpPr>
        <p:spPr>
          <a:xfrm>
            <a:off x="6688289" y="458786"/>
            <a:ext cx="3740118" cy="1061829"/>
          </a:xfrm>
          <a:prstGeom prst="rect">
            <a:avLst/>
          </a:prstGeom>
          <a:noFill/>
        </p:spPr>
        <p:txBody>
          <a:bodyPr wrap="square" lIns="91440" tIns="45720" rIns="91440" bIns="45720" rtlCol="0" anchor="t">
            <a:spAutoFit/>
          </a:bodyPr>
          <a:lstStyle/>
          <a:p>
            <a:pPr algn="l"/>
            <a:r>
              <a:rPr lang="en-US" sz="900">
                <a:ea typeface="+mn-lt"/>
                <a:cs typeface="+mn-lt"/>
              </a:rPr>
              <a:t>Did you know that accident &amp; health insurance coverage can help supplement costs that are not covered under your existing medical plan? Take steps to safeguard your financial well-being with the care, comfort and confidence of protection for all life’s ups and downs. ✨ Let me help you in this journey.</a:t>
            </a:r>
          </a:p>
          <a:p>
            <a:pPr algn="l"/>
            <a:endParaRPr lang="en-US" sz="900">
              <a:ea typeface="+mn-lt"/>
              <a:cs typeface="+mn-lt"/>
            </a:endParaRPr>
          </a:p>
          <a:p>
            <a:pPr algn="l"/>
            <a:r>
              <a:rPr lang="en-US" sz="900">
                <a:solidFill>
                  <a:srgbClr val="00B0F0"/>
                </a:solidFill>
                <a:latin typeface="Calibri" panose="020F0502020204030204"/>
                <a:cs typeface="Calibri" panose="020F0502020204030204"/>
              </a:rPr>
              <a:t>#Accident&amp;HealthInsurance #MetLife</a:t>
            </a:r>
          </a:p>
        </p:txBody>
      </p:sp>
      <p:sp>
        <p:nvSpPr>
          <p:cNvPr id="15" name="TextBox 14">
            <a:extLst>
              <a:ext uri="{FF2B5EF4-FFF2-40B4-BE49-F238E27FC236}">
                <a16:creationId xmlns:a16="http://schemas.microsoft.com/office/drawing/2014/main" id="{050D682A-B88E-46F4-A016-AF9CC6B7F167}"/>
              </a:ext>
            </a:extLst>
          </p:cNvPr>
          <p:cNvSpPr txBox="1"/>
          <p:nvPr/>
        </p:nvSpPr>
        <p:spPr>
          <a:xfrm>
            <a:off x="411341" y="4744161"/>
            <a:ext cx="6098958" cy="461665"/>
          </a:xfrm>
          <a:prstGeom prst="rect">
            <a:avLst/>
          </a:prstGeom>
          <a:noFill/>
        </p:spPr>
        <p:txBody>
          <a:bodyPr wrap="square" lIns="91440" tIns="45720" rIns="91440" bIns="45720" anchor="t">
            <a:spAutoFit/>
          </a:bodyPr>
          <a:lstStyle/>
          <a:p>
            <a:pPr algn="l"/>
            <a:r>
              <a:rPr lang="ro-RO" sz="1200" b="1">
                <a:solidFill>
                  <a:schemeClr val="tx1">
                    <a:lumMod val="95000"/>
                    <a:lumOff val="5000"/>
                  </a:schemeClr>
                </a:solidFill>
                <a:latin typeface="Arial"/>
                <a:ea typeface="MetLife Circular Normal" charset="0"/>
                <a:cs typeface="Arial"/>
              </a:rPr>
              <a:t>Copy on image</a:t>
            </a:r>
            <a:r>
              <a:rPr lang="ro-RO" sz="1200">
                <a:solidFill>
                  <a:schemeClr val="tx1">
                    <a:lumMod val="95000"/>
                    <a:lumOff val="5000"/>
                  </a:schemeClr>
                </a:solidFill>
                <a:latin typeface="Arial"/>
                <a:ea typeface="MetLife Circular Normal" charset="0"/>
                <a:cs typeface="Arial"/>
              </a:rPr>
              <a:t>:</a:t>
            </a:r>
            <a:endParaRPr lang="en-US" sz="1200">
              <a:solidFill>
                <a:schemeClr val="tx1">
                  <a:lumMod val="65000"/>
                  <a:lumOff val="35000"/>
                </a:schemeClr>
              </a:solidFill>
              <a:latin typeface="Arial"/>
              <a:cs typeface="Arial"/>
            </a:endParaRPr>
          </a:p>
          <a:p>
            <a:pPr algn="l"/>
            <a:r>
              <a:rPr lang="en-US" sz="1200">
                <a:solidFill>
                  <a:schemeClr val="tx1">
                    <a:lumMod val="65000"/>
                    <a:lumOff val="35000"/>
                  </a:schemeClr>
                </a:solidFill>
                <a:latin typeface="Arial"/>
                <a:cs typeface="Arial"/>
              </a:rPr>
              <a:t>Protect your financial well-being</a:t>
            </a:r>
            <a:endParaRPr lang="en-US" sz="1200">
              <a:solidFill>
                <a:schemeClr val="tx1">
                  <a:lumMod val="65000"/>
                  <a:lumOff val="35000"/>
                </a:schemeClr>
              </a:solidFill>
            </a:endParaRPr>
          </a:p>
        </p:txBody>
      </p:sp>
      <p:pic>
        <p:nvPicPr>
          <p:cNvPr id="13" name="Picture 12" descr="Two people looking at a computer&#10;&#10;Description automatically generated">
            <a:extLst>
              <a:ext uri="{FF2B5EF4-FFF2-40B4-BE49-F238E27FC236}">
                <a16:creationId xmlns:a16="http://schemas.microsoft.com/office/drawing/2014/main" id="{154F99D4-3FDB-AB10-2713-EF73DEDA8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581" y="1549576"/>
            <a:ext cx="3641534" cy="4551917"/>
          </a:xfrm>
          <a:prstGeom prst="rect">
            <a:avLst/>
          </a:prstGeom>
        </p:spPr>
      </p:pic>
    </p:spTree>
    <p:extLst>
      <p:ext uri="{BB962C8B-B14F-4D97-AF65-F5344CB8AC3E}">
        <p14:creationId xmlns:p14="http://schemas.microsoft.com/office/powerpoint/2010/main" val="3183161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8CBD14-136A-E448-AF7A-C12197803EF9}"/>
              </a:ext>
            </a:extLst>
          </p:cNvPr>
          <p:cNvSpPr/>
          <p:nvPr/>
        </p:nvSpPr>
        <p:spPr>
          <a:xfrm>
            <a:off x="-13010" y="-82820"/>
            <a:ext cx="12192000" cy="69408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sz="2000">
              <a:solidFill>
                <a:schemeClr val="bg1"/>
              </a:solidFill>
              <a:cs typeface="Open Sans Bold"/>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8360" b="8978"/>
          <a:stretch/>
        </p:blipFill>
        <p:spPr>
          <a:xfrm>
            <a:off x="-9296" y="6132944"/>
            <a:ext cx="12201296" cy="184729"/>
          </a:xfrm>
          <a:prstGeom prst="rect">
            <a:avLst/>
          </a:prstGeom>
        </p:spPr>
      </p:pic>
      <p:pic>
        <p:nvPicPr>
          <p:cNvPr id="4" name="Picture 3"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4168"/>
          <a:stretch/>
        </p:blipFill>
        <p:spPr>
          <a:xfrm>
            <a:off x="6737581" y="5205826"/>
            <a:ext cx="3641534" cy="1485876"/>
          </a:xfrm>
          <a:prstGeom prst="rect">
            <a:avLst/>
          </a:prstGeom>
          <a:ln>
            <a:solidFill>
              <a:srgbClr val="A3CD4D"/>
            </a:solidFill>
          </a:ln>
        </p:spPr>
      </p:pic>
      <p:pic>
        <p:nvPicPr>
          <p:cNvPr id="5" name="Picture 4" descr="Shape, rectangle&#10;&#10;Description automatically generated">
            <a:extLst>
              <a:ext uri="{FF2B5EF4-FFF2-40B4-BE49-F238E27FC236}">
                <a16:creationId xmlns:a16="http://schemas.microsoft.com/office/drawing/2014/main" id="{B23F6228-300C-47BB-9B9A-1E4C4247BB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2204"/>
          <a:stretch/>
        </p:blipFill>
        <p:spPr>
          <a:xfrm>
            <a:off x="6740139" y="94646"/>
            <a:ext cx="3641534" cy="5050010"/>
          </a:xfrm>
          <a:prstGeom prst="rect">
            <a:avLst/>
          </a:prstGeom>
          <a:ln>
            <a:solidFill>
              <a:srgbClr val="A3CD4D"/>
            </a:solidFill>
          </a:ln>
        </p:spPr>
      </p:pic>
      <p:sp>
        <p:nvSpPr>
          <p:cNvPr id="6" name="Title 2">
            <a:extLst>
              <a:ext uri="{FF2B5EF4-FFF2-40B4-BE49-F238E27FC236}">
                <a16:creationId xmlns:a16="http://schemas.microsoft.com/office/drawing/2014/main" id="{6B57A9D2-67E9-4E04-A31A-0E3939C44AE3}"/>
              </a:ext>
            </a:extLst>
          </p:cNvPr>
          <p:cNvSpPr txBox="1">
            <a:spLocks/>
          </p:cNvSpPr>
          <p:nvPr/>
        </p:nvSpPr>
        <p:spPr>
          <a:xfrm>
            <a:off x="457992" y="622852"/>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ro-RO" sz="3200" b="1">
                <a:solidFill>
                  <a:srgbClr val="298DCD"/>
                </a:solidFill>
                <a:latin typeface="Arial"/>
                <a:cs typeface="Arial"/>
              </a:rPr>
              <a:t>Facebook post</a:t>
            </a:r>
            <a:r>
              <a:rPr lang="en-US" sz="3200" b="1">
                <a:solidFill>
                  <a:srgbClr val="298DCD"/>
                </a:solidFill>
                <a:latin typeface="Arial"/>
                <a:cs typeface="Arial"/>
              </a:rPr>
              <a:t> 6 – Tue, 24 Jan</a:t>
            </a:r>
            <a:endParaRPr lang="en-US" sz="3200" b="1">
              <a:solidFill>
                <a:srgbClr val="298DCD"/>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D64FAB55-65EE-0A42-8040-417F6DD6B7BD}"/>
              </a:ext>
            </a:extLst>
          </p:cNvPr>
          <p:cNvSpPr txBox="1">
            <a:spLocks/>
          </p:cNvSpPr>
          <p:nvPr/>
        </p:nvSpPr>
        <p:spPr>
          <a:xfrm>
            <a:off x="457992" y="1846063"/>
            <a:ext cx="5026021" cy="41858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ro-RO" sz="1200" b="1">
                <a:solidFill>
                  <a:schemeClr val="tx1">
                    <a:lumMod val="95000"/>
                    <a:lumOff val="5000"/>
                  </a:schemeClr>
                </a:solidFill>
                <a:latin typeface="Arial"/>
                <a:ea typeface="MetLife Circular Normal" charset="0"/>
                <a:cs typeface="Arial"/>
              </a:rPr>
              <a:t>Caption</a:t>
            </a:r>
            <a:r>
              <a:rPr lang="en-US" sz="1200" b="1">
                <a:solidFill>
                  <a:schemeClr val="tx1">
                    <a:lumMod val="95000"/>
                    <a:lumOff val="5000"/>
                  </a:schemeClr>
                </a:solidFill>
                <a:latin typeface="Arial"/>
                <a:ea typeface="MetLife Circular Normal" charset="0"/>
                <a:cs typeface="Arial"/>
              </a:rPr>
              <a:t>:</a:t>
            </a:r>
          </a:p>
          <a:p>
            <a:pPr algn="l"/>
            <a:r>
              <a:rPr lang="en-US" sz="1200">
                <a:ea typeface="+mn-lt"/>
                <a:cs typeface="+mn-lt"/>
              </a:rPr>
              <a:t>Knowledge is not only power, but when it is applied, it has the power to change our lives and the world. 🎓🌍 On </a:t>
            </a:r>
            <a:r>
              <a:rPr lang="en-US" sz="1200">
                <a:solidFill>
                  <a:srgbClr val="00B0F0"/>
                </a:solidFill>
                <a:ea typeface="+mn-lt"/>
                <a:cs typeface="+mn-lt"/>
              </a:rPr>
              <a:t>#InternationalDayOfEducation</a:t>
            </a:r>
            <a:r>
              <a:rPr lang="en-US" sz="1200">
                <a:ea typeface="+mn-lt"/>
                <a:cs typeface="+mn-lt"/>
              </a:rPr>
              <a:t>, let’s reflect on our responsibility to protect and promote education. How can we inspire young minds to give their all to education? </a:t>
            </a:r>
          </a:p>
          <a:p>
            <a:pPr algn="l"/>
            <a:r>
              <a:rPr lang="en-US" sz="1200">
                <a:ea typeface="+mn-lt"/>
                <a:cs typeface="+mn-lt"/>
              </a:rPr>
              <a:t>From my side, I can help with a better understanding of financial education.</a:t>
            </a:r>
            <a:endParaRPr lang="en-US"/>
          </a:p>
        </p:txBody>
      </p:sp>
      <p:sp>
        <p:nvSpPr>
          <p:cNvPr id="8" name="Title 2">
            <a:extLst>
              <a:ext uri="{FF2B5EF4-FFF2-40B4-BE49-F238E27FC236}">
                <a16:creationId xmlns:a16="http://schemas.microsoft.com/office/drawing/2014/main" id="{98D82F7F-1B1A-9A4F-AF00-F32B7E36E2F3}"/>
              </a:ext>
            </a:extLst>
          </p:cNvPr>
          <p:cNvSpPr txBox="1">
            <a:spLocks/>
          </p:cNvSpPr>
          <p:nvPr/>
        </p:nvSpPr>
        <p:spPr>
          <a:xfrm>
            <a:off x="457992" y="1225249"/>
            <a:ext cx="11276013" cy="457200"/>
          </a:xfrm>
          <a:prstGeom prst="rect">
            <a:avLst/>
          </a:prstGeom>
        </p:spPr>
        <p:txBody>
          <a:bodyPr lIns="91440" tIns="45720" rIns="91440" bIns="45720" anchor="t"/>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1400" b="1">
                <a:solidFill>
                  <a:srgbClr val="A3CD4D"/>
                </a:solidFill>
                <a:latin typeface="Arial"/>
                <a:cs typeface="Arial"/>
              </a:rPr>
              <a:t>International Day Of Education (24 Jan)</a:t>
            </a:r>
          </a:p>
        </p:txBody>
      </p:sp>
      <p:sp>
        <p:nvSpPr>
          <p:cNvPr id="9" name="TextBox 8">
            <a:extLst>
              <a:ext uri="{FF2B5EF4-FFF2-40B4-BE49-F238E27FC236}">
                <a16:creationId xmlns:a16="http://schemas.microsoft.com/office/drawing/2014/main" id="{01D878C8-27F6-47E2-8BAE-117A0A7353B6}"/>
              </a:ext>
            </a:extLst>
          </p:cNvPr>
          <p:cNvSpPr txBox="1"/>
          <p:nvPr/>
        </p:nvSpPr>
        <p:spPr>
          <a:xfrm>
            <a:off x="6750411" y="622852"/>
            <a:ext cx="3631262" cy="215444"/>
          </a:xfrm>
          <a:prstGeom prst="rect">
            <a:avLst/>
          </a:prstGeom>
          <a:noFill/>
        </p:spPr>
        <p:txBody>
          <a:bodyPr wrap="square" lIns="91440" tIns="45720" rIns="91440" bIns="45720" rtlCol="0" anchor="t">
            <a:spAutoFit/>
          </a:bodyPr>
          <a:lstStyle/>
          <a:p>
            <a:r>
              <a:rPr lang="en-US" sz="800">
                <a:solidFill>
                  <a:schemeClr val="tx1">
                    <a:lumMod val="65000"/>
                    <a:lumOff val="35000"/>
                  </a:schemeClr>
                </a:solidFill>
                <a:latin typeface="Arial"/>
                <a:cs typeface="Arial"/>
              </a:rPr>
              <a:t> </a:t>
            </a:r>
            <a:endParaRPr lang="en-US" sz="800" b="1">
              <a:solidFill>
                <a:schemeClr val="tx1">
                  <a:lumMod val="65000"/>
                  <a:lumOff val="35000"/>
                </a:schemeClr>
              </a:solidFill>
              <a:latin typeface="Arial"/>
              <a:ea typeface="MetLife Circular Normal" charset="0"/>
              <a:cs typeface="Arial"/>
            </a:endParaRPr>
          </a:p>
        </p:txBody>
      </p:sp>
      <p:sp>
        <p:nvSpPr>
          <p:cNvPr id="11" name="TextBox 10">
            <a:extLst>
              <a:ext uri="{FF2B5EF4-FFF2-40B4-BE49-F238E27FC236}">
                <a16:creationId xmlns:a16="http://schemas.microsoft.com/office/drawing/2014/main" id="{C1580E44-3CC2-4D0B-B03C-D9F5D5006996}"/>
              </a:ext>
            </a:extLst>
          </p:cNvPr>
          <p:cNvSpPr txBox="1"/>
          <p:nvPr/>
        </p:nvSpPr>
        <p:spPr>
          <a:xfrm>
            <a:off x="6688289" y="458786"/>
            <a:ext cx="3740118" cy="968470"/>
          </a:xfrm>
          <a:prstGeom prst="rect">
            <a:avLst/>
          </a:prstGeom>
          <a:noFill/>
        </p:spPr>
        <p:txBody>
          <a:bodyPr wrap="square" lIns="91440" tIns="45720" rIns="91440" bIns="45720" rtlCol="0" anchor="t">
            <a:spAutoFit/>
          </a:bodyPr>
          <a:lstStyle/>
          <a:p>
            <a:pPr>
              <a:lnSpc>
                <a:spcPct val="90000"/>
              </a:lnSpc>
              <a:spcBef>
                <a:spcPts val="1000"/>
              </a:spcBef>
            </a:pPr>
            <a:r>
              <a:rPr lang="en-US" sz="900">
                <a:ea typeface="+mn-lt"/>
                <a:cs typeface="+mn-lt"/>
              </a:rPr>
              <a:t>Knowledge is not only power, but when it is applied, it has the power to change our lives and the world. 🎓🌍 On</a:t>
            </a:r>
            <a:r>
              <a:rPr lang="en-US" sz="900">
                <a:latin typeface="Calibri" panose="020F0502020204030204"/>
                <a:cs typeface="Calibri" panose="020F0502020204030204"/>
              </a:rPr>
              <a:t> </a:t>
            </a:r>
            <a:r>
              <a:rPr lang="en-US" sz="900">
                <a:solidFill>
                  <a:srgbClr val="00B0F0"/>
                </a:solidFill>
                <a:latin typeface="Calibri" panose="020F0502020204030204"/>
                <a:cs typeface="Calibri" panose="020F0502020204030204"/>
              </a:rPr>
              <a:t>#InternationalDayOfEducation</a:t>
            </a:r>
            <a:r>
              <a:rPr lang="en-US" sz="900">
                <a:latin typeface="Calibri" panose="020F0502020204030204"/>
                <a:cs typeface="Calibri" panose="020F0502020204030204"/>
              </a:rPr>
              <a:t>, let’s reflect on our responsibility to protect and promote education. How can we inspire young minds to give their all to education? </a:t>
            </a:r>
            <a:endParaRPr lang="en-US" sz="900">
              <a:ea typeface="+mn-lt"/>
              <a:cs typeface="+mn-lt"/>
            </a:endParaRPr>
          </a:p>
          <a:p>
            <a:pPr>
              <a:lnSpc>
                <a:spcPct val="90000"/>
              </a:lnSpc>
              <a:spcBef>
                <a:spcPts val="1000"/>
              </a:spcBef>
            </a:pPr>
            <a:r>
              <a:rPr lang="en-US" sz="900">
                <a:cs typeface="Calibri"/>
              </a:rPr>
              <a:t>From my side, I can help with a better understanding of financial education.</a:t>
            </a:r>
            <a:endParaRPr lang="en-US"/>
          </a:p>
        </p:txBody>
      </p:sp>
      <p:sp>
        <p:nvSpPr>
          <p:cNvPr id="15" name="TextBox 14">
            <a:extLst>
              <a:ext uri="{FF2B5EF4-FFF2-40B4-BE49-F238E27FC236}">
                <a16:creationId xmlns:a16="http://schemas.microsoft.com/office/drawing/2014/main" id="{050D682A-B88E-46F4-A016-AF9CC6B7F167}"/>
              </a:ext>
            </a:extLst>
          </p:cNvPr>
          <p:cNvSpPr txBox="1"/>
          <p:nvPr/>
        </p:nvSpPr>
        <p:spPr>
          <a:xfrm>
            <a:off x="411341" y="4744161"/>
            <a:ext cx="6098958" cy="461665"/>
          </a:xfrm>
          <a:prstGeom prst="rect">
            <a:avLst/>
          </a:prstGeom>
          <a:noFill/>
        </p:spPr>
        <p:txBody>
          <a:bodyPr wrap="square" lIns="91440" tIns="45720" rIns="91440" bIns="45720" anchor="t">
            <a:spAutoFit/>
          </a:bodyPr>
          <a:lstStyle/>
          <a:p>
            <a:pPr algn="l"/>
            <a:r>
              <a:rPr lang="ro-RO" sz="1200" b="1">
                <a:solidFill>
                  <a:schemeClr val="tx1">
                    <a:lumMod val="95000"/>
                    <a:lumOff val="5000"/>
                  </a:schemeClr>
                </a:solidFill>
                <a:latin typeface="Arial"/>
                <a:ea typeface="MetLife Circular Normal" charset="0"/>
                <a:cs typeface="Arial"/>
              </a:rPr>
              <a:t>Copy on image</a:t>
            </a:r>
            <a:r>
              <a:rPr lang="ro-RO" sz="1200">
                <a:solidFill>
                  <a:schemeClr val="tx1">
                    <a:lumMod val="95000"/>
                    <a:lumOff val="5000"/>
                  </a:schemeClr>
                </a:solidFill>
                <a:latin typeface="Arial"/>
                <a:ea typeface="MetLife Circular Normal" charset="0"/>
                <a:cs typeface="Arial"/>
              </a:rPr>
              <a:t>:</a:t>
            </a:r>
            <a:endParaRPr lang="en-US" sz="1200">
              <a:solidFill>
                <a:schemeClr val="tx1">
                  <a:lumMod val="95000"/>
                  <a:lumOff val="5000"/>
                </a:schemeClr>
              </a:solidFill>
              <a:latin typeface="Arial"/>
              <a:cs typeface="Arial"/>
            </a:endParaRPr>
          </a:p>
          <a:p>
            <a:r>
              <a:rPr lang="en-US" sz="1200">
                <a:latin typeface="Arial"/>
                <a:ea typeface="+mn-lt"/>
                <a:cs typeface="+mn-lt"/>
              </a:rPr>
              <a:t>Let’s nurture the talents of our next generation</a:t>
            </a:r>
            <a:endParaRPr lang="en-US">
              <a:latin typeface="Calibri" panose="020F0502020204030204"/>
              <a:cs typeface="Calibri" panose="020F0502020204030204"/>
            </a:endParaRPr>
          </a:p>
        </p:txBody>
      </p:sp>
      <p:sp>
        <p:nvSpPr>
          <p:cNvPr id="14" name="TextBox 13">
            <a:extLst>
              <a:ext uri="{FF2B5EF4-FFF2-40B4-BE49-F238E27FC236}">
                <a16:creationId xmlns:a16="http://schemas.microsoft.com/office/drawing/2014/main" id="{D3038AE5-AF14-DAC4-91C4-16CBF10AD61F}"/>
              </a:ext>
            </a:extLst>
          </p:cNvPr>
          <p:cNvSpPr txBox="1"/>
          <p:nvPr/>
        </p:nvSpPr>
        <p:spPr>
          <a:xfrm>
            <a:off x="7048871" y="2982898"/>
            <a:ext cx="2867486" cy="646331"/>
          </a:xfrm>
          <a:prstGeom prst="rect">
            <a:avLst/>
          </a:prstGeom>
          <a:noFill/>
        </p:spPr>
        <p:txBody>
          <a:bodyPr wrap="square" lIns="91440" tIns="45720" rIns="91440" bIns="45720" anchor="t">
            <a:spAutoFit/>
          </a:bodyPr>
          <a:lstStyle/>
          <a:p>
            <a:r>
              <a:rPr lang="en-US">
                <a:solidFill>
                  <a:schemeClr val="bg1"/>
                </a:solidFill>
                <a:ea typeface="+mn-lt"/>
                <a:cs typeface="+mn-lt"/>
              </a:rPr>
              <a:t>Let’s nurture the talents of our next generation</a:t>
            </a:r>
            <a:endParaRPr lang="en-US">
              <a:solidFill>
                <a:schemeClr val="bg1"/>
              </a:solidFill>
              <a:cs typeface="Calibri"/>
            </a:endParaRPr>
          </a:p>
        </p:txBody>
      </p:sp>
      <p:pic>
        <p:nvPicPr>
          <p:cNvPr id="10" name="Picture 11">
            <a:extLst>
              <a:ext uri="{FF2B5EF4-FFF2-40B4-BE49-F238E27FC236}">
                <a16:creationId xmlns:a16="http://schemas.microsoft.com/office/drawing/2014/main" id="{AAEB0099-0C4F-0B48-51FC-BACA45A20BC6}"/>
              </a:ext>
            </a:extLst>
          </p:cNvPr>
          <p:cNvPicPr>
            <a:picLocks noChangeAspect="1"/>
          </p:cNvPicPr>
          <p:nvPr/>
        </p:nvPicPr>
        <p:blipFill>
          <a:blip r:embed="rId4"/>
          <a:stretch>
            <a:fillRect/>
          </a:stretch>
        </p:blipFill>
        <p:spPr>
          <a:xfrm>
            <a:off x="6732722" y="1546602"/>
            <a:ext cx="3653725" cy="4584915"/>
          </a:xfrm>
          <a:prstGeom prst="rect">
            <a:avLst/>
          </a:prstGeom>
        </p:spPr>
      </p:pic>
    </p:spTree>
    <p:extLst>
      <p:ext uri="{BB962C8B-B14F-4D97-AF65-F5344CB8AC3E}">
        <p14:creationId xmlns:p14="http://schemas.microsoft.com/office/powerpoint/2010/main" val="2521378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284FA4BF600643BA0750819A114ABC" ma:contentTypeVersion="15" ma:contentTypeDescription="Create a new document." ma:contentTypeScope="" ma:versionID="635f071be424c2702af2a0357078a94c">
  <xsd:schema xmlns:xsd="http://www.w3.org/2001/XMLSchema" xmlns:xs="http://www.w3.org/2001/XMLSchema" xmlns:p="http://schemas.microsoft.com/office/2006/metadata/properties" xmlns:ns3="8a3aa049-ad11-48f9-abbd-1307056262ec" xmlns:ns4="cf042b0f-fef1-4d8e-b81c-0f9464940658" targetNamespace="http://schemas.microsoft.com/office/2006/metadata/properties" ma:root="true" ma:fieldsID="704ccd2f5e8f2f627f66f3bc78fc6bca" ns3:_="" ns4:_="">
    <xsd:import namespace="8a3aa049-ad11-48f9-abbd-1307056262ec"/>
    <xsd:import namespace="cf042b0f-fef1-4d8e-b81c-0f946494065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aa049-ad11-48f9-abbd-1307056262e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042b0f-fef1-4d8e-b81c-0f946494065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f042b0f-fef1-4d8e-b81c-0f9464940658" xsi:nil="true"/>
  </documentManagement>
</p:properties>
</file>

<file path=customXml/itemProps1.xml><?xml version="1.0" encoding="utf-8"?>
<ds:datastoreItem xmlns:ds="http://schemas.openxmlformats.org/officeDocument/2006/customXml" ds:itemID="{85A26783-07FA-4700-BF44-C6598A42881B}">
  <ds:schemaRefs>
    <ds:schemaRef ds:uri="http://schemas.microsoft.com/sharepoint/v3/contenttype/forms"/>
  </ds:schemaRefs>
</ds:datastoreItem>
</file>

<file path=customXml/itemProps2.xml><?xml version="1.0" encoding="utf-8"?>
<ds:datastoreItem xmlns:ds="http://schemas.openxmlformats.org/officeDocument/2006/customXml" ds:itemID="{127F42A3-ADB4-4FA8-89D3-754CDA4E1CF7}">
  <ds:schemaRefs>
    <ds:schemaRef ds:uri="8a3aa049-ad11-48f9-abbd-1307056262ec"/>
    <ds:schemaRef ds:uri="cf042b0f-fef1-4d8e-b81c-0f94649406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FA07F07-60CF-4550-A902-82FAA15959DF}">
  <ds:schemaRefs>
    <ds:schemaRef ds:uri="8a3aa049-ad11-48f9-abbd-1307056262ec"/>
    <ds:schemaRef ds:uri="cf042b0f-fef1-4d8e-b81c-0f94649406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22</Slides>
  <Notes>0</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Dumitrescu, Ana (BCH-MRM)</dc:creator>
  <cp:revision>2</cp:revision>
  <dcterms:created xsi:type="dcterms:W3CDTF">2021-02-23T18:08:01Z</dcterms:created>
  <dcterms:modified xsi:type="dcterms:W3CDTF">2022-12-19T11:46:47Z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0x010100F4284FA4BF600643BA0750819A114ABC</vt:lpwstr>
  </property>
</Properties>
</file>