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59" r:id="rId6"/>
    <p:sldId id="260" r:id="rId7"/>
    <p:sldId id="280" r:id="rId8"/>
    <p:sldId id="281" r:id="rId9"/>
    <p:sldId id="261" r:id="rId10"/>
    <p:sldId id="279" r:id="rId11"/>
    <p:sldId id="4922" r:id="rId12"/>
    <p:sldId id="4912" r:id="rId13"/>
    <p:sldId id="265" r:id="rId14"/>
    <p:sldId id="4880" r:id="rId15"/>
    <p:sldId id="4879" r:id="rId16"/>
    <p:sldId id="4881" r:id="rId17"/>
    <p:sldId id="4885" r:id="rId18"/>
    <p:sldId id="4910" r:id="rId19"/>
    <p:sldId id="274" r:id="rId20"/>
    <p:sldId id="4914" r:id="rId21"/>
    <p:sldId id="4923" r:id="rId22"/>
    <p:sldId id="4913" r:id="rId23"/>
    <p:sldId id="4916" r:id="rId24"/>
    <p:sldId id="4917" r:id="rId25"/>
    <p:sldId id="4925" r:id="rId26"/>
    <p:sldId id="4918" r:id="rId27"/>
    <p:sldId id="4919" r:id="rId28"/>
    <p:sldId id="4921"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114" d="100"/>
          <a:sy n="114" d="100"/>
        </p:scale>
        <p:origin x="46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17A2E0-450E-4720-9C40-D4F53E55D7D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4149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62332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83098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46540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17A2E0-450E-4720-9C40-D4F53E55D7D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0528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17A2E0-450E-4720-9C40-D4F53E55D7DF}"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78750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17A2E0-450E-4720-9C40-D4F53E55D7DF}"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55679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17A2E0-450E-4720-9C40-D4F53E55D7DF}"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327357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7A2E0-450E-4720-9C40-D4F53E55D7DF}"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303388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7A2E0-450E-4720-9C40-D4F53E55D7DF}"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36651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7A2E0-450E-4720-9C40-D4F53E55D7DF}"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38796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7A2E0-450E-4720-9C40-D4F53E55D7DF}" type="datetimeFigureOut">
              <a:rPr lang="en-US" smtClean="0"/>
              <a:t>11/21/2022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488B7-427C-4F16-A250-AC50746EA249}" type="slidenum">
              <a:rPr lang="en-US" smtClean="0"/>
              <a:t>‹#›</a:t>
            </a:fld>
            <a:endParaRPr lang="en-US"/>
          </a:p>
        </p:txBody>
      </p:sp>
    </p:spTree>
    <p:extLst>
      <p:ext uri="{BB962C8B-B14F-4D97-AF65-F5344CB8AC3E}">
        <p14:creationId xmlns:p14="http://schemas.microsoft.com/office/powerpoint/2010/main" val="3922107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hyperlink" Target="https://www.metlife.com/financial-wellness-content-hub/financial-wellness/what-is-life-insurance-an-introduc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s://www.metlife.com/financial-wellness-content-hub/financial-wellness/what-is-life-insurance-an-introduction/"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29.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facebook.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3FD95-EF3F-644A-9EC3-C0D96E011CDD}"/>
              </a:ext>
            </a:extLst>
          </p:cNvPr>
          <p:cNvPicPr>
            <a:picLocks noChangeAspect="1"/>
          </p:cNvPicPr>
          <p:nvPr/>
        </p:nvPicPr>
        <p:blipFill>
          <a:blip r:embed="rId2"/>
          <a:stretch>
            <a:fillRect/>
          </a:stretch>
        </p:blipFill>
        <p:spPr>
          <a:xfrm>
            <a:off x="0" y="0"/>
            <a:ext cx="12201062" cy="6938962"/>
          </a:xfrm>
          <a:prstGeom prst="rect">
            <a:avLst/>
          </a:prstGeom>
        </p:spPr>
      </p:pic>
      <p:sp>
        <p:nvSpPr>
          <p:cNvPr id="5" name="Title 1">
            <a:extLst>
              <a:ext uri="{FF2B5EF4-FFF2-40B4-BE49-F238E27FC236}">
                <a16:creationId xmlns:a16="http://schemas.microsoft.com/office/drawing/2014/main" id="{9AD1DA6E-F930-F144-A429-2739518F8068}"/>
              </a:ext>
            </a:extLst>
          </p:cNvPr>
          <p:cNvSpPr txBox="1">
            <a:spLocks/>
          </p:cNvSpPr>
          <p:nvPr/>
        </p:nvSpPr>
        <p:spPr>
          <a:xfrm>
            <a:off x="650461" y="698500"/>
            <a:ext cx="4391439" cy="3886199"/>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700" dirty="0">
                <a:solidFill>
                  <a:schemeClr val="bg1"/>
                </a:solidFill>
                <a:latin typeface="Georgia" panose="02040502050405020303" pitchFamily="18" charset="0"/>
                <a:ea typeface="Utopia Semibold" charset="0"/>
                <a:cs typeface="Arial" panose="020B0604020202020204" pitchFamily="34" charset="0"/>
              </a:rPr>
              <a:t>MetLife </a:t>
            </a:r>
            <a:br>
              <a:rPr lang="en-US" sz="7700" dirty="0">
                <a:solidFill>
                  <a:schemeClr val="bg1"/>
                </a:solidFill>
                <a:latin typeface="Georgia" panose="02040502050405020303" pitchFamily="18" charset="0"/>
                <a:ea typeface="Utopia Semibold" charset="0"/>
                <a:cs typeface="Arial" panose="020B0604020202020204" pitchFamily="34" charset="0"/>
              </a:rPr>
            </a:br>
            <a:r>
              <a:rPr lang="en-US" sz="7700" dirty="0">
                <a:solidFill>
                  <a:schemeClr val="bg1"/>
                </a:solidFill>
                <a:latin typeface="Georgia" panose="02040502050405020303" pitchFamily="18" charset="0"/>
                <a:ea typeface="Utopia Semibold" charset="0"/>
                <a:cs typeface="Arial" panose="020B0604020202020204" pitchFamily="34" charset="0"/>
              </a:rPr>
              <a:t>Social</a:t>
            </a:r>
            <a:br>
              <a:rPr lang="en-US" sz="7700" dirty="0">
                <a:solidFill>
                  <a:schemeClr val="bg1"/>
                </a:solidFill>
                <a:latin typeface="Georgia" panose="02040502050405020303" pitchFamily="18" charset="0"/>
                <a:ea typeface="Utopia Semibold" charset="0"/>
                <a:cs typeface="Arial" panose="020B0604020202020204" pitchFamily="34" charset="0"/>
              </a:rPr>
            </a:br>
            <a:r>
              <a:rPr lang="en-US" sz="7700" dirty="0">
                <a:solidFill>
                  <a:schemeClr val="bg1"/>
                </a:solidFill>
                <a:latin typeface="Georgia" panose="02040502050405020303" pitchFamily="18" charset="0"/>
                <a:ea typeface="Utopia Semibold" charset="0"/>
                <a:cs typeface="Arial" panose="020B0604020202020204" pitchFamily="34" charset="0"/>
              </a:rPr>
              <a:t>Matters</a:t>
            </a:r>
            <a:br>
              <a:rPr lang="en-US" sz="7700" dirty="0">
                <a:solidFill>
                  <a:schemeClr val="bg1"/>
                </a:solidFill>
                <a:latin typeface="Georgia" panose="02040502050405020303" pitchFamily="18" charset="0"/>
                <a:ea typeface="Utopia Semibold" charset="0"/>
                <a:cs typeface="Arial" panose="020B0604020202020204" pitchFamily="34" charset="0"/>
              </a:rPr>
            </a:br>
            <a:br>
              <a:rPr lang="en-US" sz="4800" b="1" dirty="0">
                <a:solidFill>
                  <a:schemeClr val="bg1"/>
                </a:solidFill>
                <a:latin typeface="Arial" panose="020B0604020202020204" pitchFamily="34" charset="0"/>
                <a:ea typeface="Utopia Semibold" charset="0"/>
                <a:cs typeface="Arial" panose="020B0604020202020204" pitchFamily="34" charset="0"/>
              </a:rPr>
            </a:br>
            <a:r>
              <a:rPr lang="ro-RO" sz="2400" b="1" dirty="0">
                <a:solidFill>
                  <a:schemeClr val="bg1"/>
                </a:solidFill>
                <a:latin typeface="Arial" panose="020B0604020202020204" pitchFamily="34" charset="0"/>
                <a:ea typeface="Utopia Semibold" charset="0"/>
                <a:cs typeface="Arial" panose="020B0604020202020204" pitchFamily="34" charset="0"/>
              </a:rPr>
              <a:t>Content Calendar Month 1</a:t>
            </a:r>
            <a:r>
              <a:rPr lang="en-US" sz="2400" b="1">
                <a:solidFill>
                  <a:schemeClr val="bg1"/>
                </a:solidFill>
                <a:latin typeface="Arial" panose="020B0604020202020204" pitchFamily="34" charset="0"/>
                <a:ea typeface="Utopia Semibold" charset="0"/>
                <a:cs typeface="Arial" panose="020B0604020202020204" pitchFamily="34" charset="0"/>
              </a:rPr>
              <a:t> – December 2022</a:t>
            </a:r>
            <a:endParaRPr lang="en-US" sz="2100" dirty="0">
              <a:solidFill>
                <a:schemeClr val="bg1"/>
              </a:solidFill>
              <a:latin typeface="Arial" panose="020B0604020202020204" pitchFamily="34" charset="0"/>
              <a:ea typeface="Utopia Semibold" charset="0"/>
              <a:cs typeface="Arial" panose="020B0604020202020204" pitchFamily="34" charset="0"/>
            </a:endParaRPr>
          </a:p>
        </p:txBody>
      </p:sp>
    </p:spTree>
    <p:extLst>
      <p:ext uri="{BB962C8B-B14F-4D97-AF65-F5344CB8AC3E}">
        <p14:creationId xmlns:p14="http://schemas.microsoft.com/office/powerpoint/2010/main" val="2571508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40139" y="4726515"/>
            <a:ext cx="3641534" cy="862420"/>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a:t>
            </a:r>
            <a:r>
              <a:rPr lang="en-US" sz="3200" b="1" dirty="0">
                <a:solidFill>
                  <a:srgbClr val="298DCD"/>
                </a:solidFill>
                <a:latin typeface="Arial" panose="020B0604020202020204" pitchFamily="34" charset="0"/>
                <a:cs typeface="Arial" panose="020B0604020202020204" pitchFamily="34" charset="0"/>
              </a:rPr>
              <a:t> 1 – Dec 1</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At MetLife, every day we uncover new ways to put people at the heart of everything we do. We want to understand their needs and to have a transparent relationship regarding insurances. I am very proud to work in a company that helps customers meet their goals and navigate life's twists and turns.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For this reason, I’m super excited to announce I have prepared a series of useful and interesting posts that will make our relationship stronger. Because </a:t>
            </a:r>
            <a:r>
              <a:rPr lang="en-US" sz="1200" dirty="0">
                <a:solidFill>
                  <a:srgbClr val="298DCD"/>
                </a:solidFill>
                <a:latin typeface="Arial" panose="020B0604020202020204" pitchFamily="34" charset="0"/>
                <a:cs typeface="Arial" panose="020B0604020202020204" pitchFamily="34" charset="0"/>
              </a:rPr>
              <a:t>#YouMatter </a:t>
            </a:r>
            <a:r>
              <a:rPr lang="en-US" sz="1200" dirty="0">
                <a:solidFill>
                  <a:schemeClr val="tx1">
                    <a:lumMod val="65000"/>
                    <a:lumOff val="35000"/>
                  </a:schemeClr>
                </a:solidFill>
                <a:latin typeface="Arial" panose="020B0604020202020204" pitchFamily="34" charset="0"/>
                <a:cs typeface="Arial" panose="020B0604020202020204" pitchFamily="34" charset="0"/>
              </a:rPr>
              <a:t>and I am </a:t>
            </a:r>
            <a:r>
              <a:rPr lang="en-US" sz="1200" dirty="0">
                <a:solidFill>
                  <a:srgbClr val="298DCD"/>
                </a:solidFill>
                <a:latin typeface="Arial" panose="020B0604020202020204" pitchFamily="34" charset="0"/>
                <a:cs typeface="Arial" panose="020B0604020202020204" pitchFamily="34" charset="0"/>
              </a:rPr>
              <a:t>#HereForYou.</a:t>
            </a:r>
            <a:endParaRPr lang="en-US" sz="1200" dirty="0">
              <a:solidFill>
                <a:srgbClr val="298DCD"/>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V1  </a:t>
            </a: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Getting ready to deliver great content to great people.</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COMING SOON</a:t>
            </a: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dirty="0">
                <a:solidFill>
                  <a:srgbClr val="A3CD4D"/>
                </a:solidFill>
                <a:latin typeface="Arial" panose="020B0604020202020204" pitchFamily="34" charset="0"/>
                <a:cs typeface="Arial" panose="020B0604020202020204" pitchFamily="34" charset="0"/>
              </a:rPr>
              <a:t>Teasing post</a:t>
            </a:r>
            <a:endParaRPr lang="ro-RO" sz="1600" b="1" dirty="0">
              <a:solidFill>
                <a:srgbClr val="A3CD4D"/>
              </a:solidFill>
              <a:latin typeface="Arial" panose="020B0604020202020204" pitchFamily="34" charset="0"/>
              <a:cs typeface="Arial" panose="020B0604020202020204" pitchFamily="34" charset="0"/>
            </a:endParaRPr>
          </a:p>
        </p:txBody>
      </p:sp>
      <p:sp>
        <p:nvSpPr>
          <p:cNvPr id="10" name="Rectangle 9"/>
          <p:cNvSpPr/>
          <p:nvPr/>
        </p:nvSpPr>
        <p:spPr>
          <a:xfrm>
            <a:off x="6770254" y="575439"/>
            <a:ext cx="3519055" cy="954107"/>
          </a:xfrm>
          <a:prstGeom prst="rect">
            <a:avLst/>
          </a:prstGeom>
        </p:spPr>
        <p:txBody>
          <a:bodyPr wrap="square">
            <a:spAutoFit/>
          </a:bodyPr>
          <a:lstStyle/>
          <a:p>
            <a:r>
              <a:rPr lang="en-US" sz="800" dirty="0">
                <a:cs typeface="Arial" panose="020B0604020202020204" pitchFamily="34" charset="0"/>
              </a:rPr>
              <a:t>At MetLife, every day we uncover new ways to put people at the heart of everything we do. We want to understand their needs and to have a transparent relationship regarding insurances. I am very proud to work in a company that helps customers meet their goals and navigate life's twists and turns. </a:t>
            </a:r>
          </a:p>
          <a:p>
            <a:r>
              <a:rPr lang="en-US" sz="800" dirty="0">
                <a:cs typeface="Arial" panose="020B0604020202020204" pitchFamily="34" charset="0"/>
              </a:rPr>
              <a:t>For this reason, I’m super excited to announce I have prepared a series of useful and interesting posts that will make our relationship stronger. Because </a:t>
            </a:r>
            <a:r>
              <a:rPr lang="en-US" sz="800" dirty="0">
                <a:solidFill>
                  <a:srgbClr val="0070C0"/>
                </a:solidFill>
                <a:cs typeface="Arial" panose="020B0604020202020204" pitchFamily="34" charset="0"/>
              </a:rPr>
              <a:t>#</a:t>
            </a:r>
            <a:r>
              <a:rPr lang="en-US" sz="800" dirty="0" err="1">
                <a:solidFill>
                  <a:srgbClr val="0070C0"/>
                </a:solidFill>
                <a:cs typeface="Arial" panose="020B0604020202020204" pitchFamily="34" charset="0"/>
              </a:rPr>
              <a:t>YouMatter</a:t>
            </a:r>
            <a:r>
              <a:rPr lang="en-US" sz="800" dirty="0">
                <a:solidFill>
                  <a:srgbClr val="0070C0"/>
                </a:solidFill>
                <a:cs typeface="Arial" panose="020B0604020202020204" pitchFamily="34" charset="0"/>
              </a:rPr>
              <a:t> </a:t>
            </a:r>
            <a:r>
              <a:rPr lang="en-US" sz="800" dirty="0">
                <a:cs typeface="Arial" panose="020B0604020202020204" pitchFamily="34" charset="0"/>
              </a:rPr>
              <a:t>and I am </a:t>
            </a:r>
            <a:r>
              <a:rPr lang="en-US" sz="800" dirty="0">
                <a:solidFill>
                  <a:srgbClr val="0070C0"/>
                </a:solidFill>
                <a:cs typeface="Arial" panose="020B0604020202020204" pitchFamily="34" charset="0"/>
              </a:rPr>
              <a:t>#</a:t>
            </a:r>
            <a:r>
              <a:rPr lang="en-US" sz="800" dirty="0" err="1">
                <a:solidFill>
                  <a:srgbClr val="0070C0"/>
                </a:solidFill>
                <a:cs typeface="Arial" panose="020B0604020202020204" pitchFamily="34" charset="0"/>
              </a:rPr>
              <a:t>HereForYou</a:t>
            </a:r>
            <a:r>
              <a:rPr lang="en-US" sz="800" dirty="0">
                <a:solidFill>
                  <a:srgbClr val="0070C0"/>
                </a:solidFill>
                <a:cs typeface="Arial" panose="020B0604020202020204" pitchFamily="34" charset="0"/>
              </a:rPr>
              <a:t>.</a:t>
            </a:r>
            <a:endParaRPr lang="en-US" sz="800" dirty="0">
              <a:solidFill>
                <a:srgbClr val="0070C0"/>
              </a:solidFill>
              <a:ea typeface="MetLife Circular Normal" charset="0"/>
              <a:cs typeface="Arial" panose="020B0604020202020204" pitchFamily="34" charset="0"/>
            </a:endParaRPr>
          </a:p>
        </p:txBody>
      </p:sp>
      <p:pic>
        <p:nvPicPr>
          <p:cNvPr id="12" name="Picture 11" descr="Text&#10;&#10;Description automatically generated with medium confidence">
            <a:extLst>
              <a:ext uri="{FF2B5EF4-FFF2-40B4-BE49-F238E27FC236}">
                <a16:creationId xmlns:a16="http://schemas.microsoft.com/office/drawing/2014/main" id="{B047DC42-DBD2-4643-BA6F-DB9C66FFE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5865" y="1587721"/>
            <a:ext cx="3635104" cy="3638742"/>
          </a:xfrm>
          <a:prstGeom prst="rect">
            <a:avLst/>
          </a:prstGeom>
        </p:spPr>
      </p:pic>
    </p:spTree>
    <p:extLst>
      <p:ext uri="{BB962C8B-B14F-4D97-AF65-F5344CB8AC3E}">
        <p14:creationId xmlns:p14="http://schemas.microsoft.com/office/powerpoint/2010/main" val="4180350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40139" y="4726515"/>
            <a:ext cx="3641534" cy="862420"/>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a:t>
            </a:r>
            <a:r>
              <a:rPr lang="en-US" sz="3200" b="1" dirty="0">
                <a:solidFill>
                  <a:srgbClr val="298DCD"/>
                </a:solidFill>
                <a:latin typeface="Arial" panose="020B0604020202020204" pitchFamily="34" charset="0"/>
                <a:cs typeface="Arial" panose="020B0604020202020204" pitchFamily="34" charset="0"/>
              </a:rPr>
              <a:t> 2 – Dec 5</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With over 153 years of experience, the MetLife companies are a leading innovator and a recognized leader in protection planning and retirement and savings solutions around the world. MetLife, Inc. and its subsidiaries have one of the highest financial strength ratings from various rating agencies that any company can have.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We are committed to always be with you building a more confident future.</a:t>
            </a:r>
          </a:p>
          <a:p>
            <a:pPr algn="l"/>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V1  </a:t>
            </a: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figures about MetLife </a:t>
            </a: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dirty="0">
                <a:solidFill>
                  <a:srgbClr val="A3CD4D"/>
                </a:solidFill>
                <a:latin typeface="Arial" panose="020B0604020202020204" pitchFamily="34" charset="0"/>
                <a:cs typeface="Arial" panose="020B0604020202020204" pitchFamily="34" charset="0"/>
              </a:rPr>
              <a:t>About MetLife - One of the highest financial strength ratings</a:t>
            </a:r>
          </a:p>
          <a:p>
            <a:r>
              <a:rPr lang="en-US" sz="1600" b="1" dirty="0">
                <a:solidFill>
                  <a:srgbClr val="A3CD4D"/>
                </a:solidFill>
                <a:latin typeface="Arial"/>
                <a:cs typeface="Arial"/>
              </a:rPr>
              <a:t>-&gt; video</a:t>
            </a:r>
            <a:endParaRPr lang="ro-RO" sz="1600" b="1" dirty="0">
              <a:solidFill>
                <a:srgbClr val="A3CD4D"/>
              </a:solidFill>
              <a:latin typeface="Arial" panose="020B0604020202020204" pitchFamily="34" charset="0"/>
              <a:cs typeface="Arial" panose="020B0604020202020204" pitchFamily="34" charset="0"/>
            </a:endParaRPr>
          </a:p>
        </p:txBody>
      </p:sp>
      <p:sp>
        <p:nvSpPr>
          <p:cNvPr id="10" name="Rectangle 9"/>
          <p:cNvSpPr/>
          <p:nvPr/>
        </p:nvSpPr>
        <p:spPr>
          <a:xfrm>
            <a:off x="6770254" y="575439"/>
            <a:ext cx="3519055" cy="830997"/>
          </a:xfrm>
          <a:prstGeom prst="rect">
            <a:avLst/>
          </a:prstGeom>
        </p:spPr>
        <p:txBody>
          <a:bodyPr wrap="square">
            <a:spAutoFit/>
          </a:bodyPr>
          <a:lstStyle/>
          <a:p>
            <a:pPr algn="l"/>
            <a:r>
              <a:rPr lang="en-US" sz="800" dirty="0">
                <a:solidFill>
                  <a:schemeClr val="tx1">
                    <a:lumMod val="65000"/>
                    <a:lumOff val="35000"/>
                  </a:schemeClr>
                </a:solidFill>
                <a:latin typeface="Arial" panose="020B0604020202020204" pitchFamily="34" charset="0"/>
                <a:cs typeface="Arial" panose="020B0604020202020204" pitchFamily="34" charset="0"/>
              </a:rPr>
              <a:t>With over 153 years of experience, the MetLife companies are a leading innovator and a recognized leader in protection planning and retirement and savings solutions around the world. MetLife, Inc. and its subsidiaries have one of the highest financial strength ratings from various rating agencies that any company can have. </a:t>
            </a:r>
          </a:p>
          <a:p>
            <a:pPr algn="l"/>
            <a:r>
              <a:rPr lang="en-US" sz="800" dirty="0">
                <a:solidFill>
                  <a:schemeClr val="tx1">
                    <a:lumMod val="65000"/>
                    <a:lumOff val="35000"/>
                  </a:schemeClr>
                </a:solidFill>
                <a:latin typeface="Arial" panose="020B0604020202020204" pitchFamily="34" charset="0"/>
                <a:cs typeface="Arial" panose="020B0604020202020204" pitchFamily="34" charset="0"/>
              </a:rPr>
              <a:t>We are committed to always be with you building a more confident future.</a:t>
            </a:r>
          </a:p>
        </p:txBody>
      </p:sp>
      <p:pic>
        <p:nvPicPr>
          <p:cNvPr id="11" name="Picture 10">
            <a:extLst>
              <a:ext uri="{FF2B5EF4-FFF2-40B4-BE49-F238E27FC236}">
                <a16:creationId xmlns:a16="http://schemas.microsoft.com/office/drawing/2014/main" id="{67224145-CD5D-43EC-BDB5-C671F68B2DC6}"/>
              </a:ext>
            </a:extLst>
          </p:cNvPr>
          <p:cNvPicPr>
            <a:picLocks noChangeAspect="1"/>
          </p:cNvPicPr>
          <p:nvPr/>
        </p:nvPicPr>
        <p:blipFill>
          <a:blip r:embed="rId4"/>
          <a:stretch>
            <a:fillRect/>
          </a:stretch>
        </p:blipFill>
        <p:spPr>
          <a:xfrm>
            <a:off x="6740138" y="1583902"/>
            <a:ext cx="3641533" cy="3635065"/>
          </a:xfrm>
          <a:prstGeom prst="rect">
            <a:avLst/>
          </a:prstGeom>
        </p:spPr>
      </p:pic>
    </p:spTree>
    <p:extLst>
      <p:ext uri="{BB962C8B-B14F-4D97-AF65-F5344CB8AC3E}">
        <p14:creationId xmlns:p14="http://schemas.microsoft.com/office/powerpoint/2010/main" val="2211305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74168"/>
          <a:stretch/>
        </p:blipFill>
        <p:spPr>
          <a:xfrm>
            <a:off x="6741175" y="5048864"/>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b="12204"/>
          <a:stretch/>
        </p:blipFill>
        <p:spPr>
          <a:xfrm>
            <a:off x="6740139" y="45805"/>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3 – dec8</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638008" cy="40698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a:ea typeface="MetLife Circular Normal" charset="0"/>
                <a:cs typeface="Arial"/>
              </a:rPr>
              <a:t>Caption:</a:t>
            </a:r>
          </a:p>
          <a:p>
            <a:pPr algn="l"/>
            <a:r>
              <a:rPr lang="en-US" sz="1300" dirty="0">
                <a:solidFill>
                  <a:schemeClr val="tx1">
                    <a:lumMod val="65000"/>
                    <a:lumOff val="35000"/>
                  </a:schemeClr>
                </a:solidFill>
                <a:latin typeface="Arial"/>
                <a:cs typeface="Arial"/>
              </a:rPr>
              <a:t>Challenging negative thoughts with positivity can help keep your life on track. You shouldn't have to feel worried about protecting your future. </a:t>
            </a:r>
          </a:p>
          <a:p>
            <a:pPr algn="l"/>
            <a:r>
              <a:rPr lang="en-US" sz="1300" dirty="0">
                <a:solidFill>
                  <a:schemeClr val="tx1">
                    <a:lumMod val="65000"/>
                    <a:lumOff val="35000"/>
                  </a:schemeClr>
                </a:solidFill>
                <a:latin typeface="Arial"/>
                <a:cs typeface="Arial"/>
              </a:rPr>
              <a:t>Here are five reasons why you might consider life insurance. Message</a:t>
            </a:r>
            <a:r>
              <a:rPr lang="en-US" sz="1300" dirty="0">
                <a:solidFill>
                  <a:schemeClr val="tx1">
                    <a:lumMod val="65000"/>
                    <a:lumOff val="35000"/>
                  </a:schemeClr>
                </a:solidFill>
                <a:latin typeface="Arial"/>
                <a:ea typeface="+mn-lt"/>
                <a:cs typeface="Arial"/>
              </a:rPr>
              <a:t> me</a:t>
            </a:r>
            <a:r>
              <a:rPr lang="en-US" sz="1300" dirty="0">
                <a:solidFill>
                  <a:schemeClr val="tx1">
                    <a:lumMod val="65000"/>
                    <a:lumOff val="35000"/>
                  </a:schemeClr>
                </a:solidFill>
                <a:latin typeface="Arial"/>
                <a:cs typeface="Arial"/>
              </a:rPr>
              <a:t> to</a:t>
            </a:r>
            <a:r>
              <a:rPr lang="en-US" sz="1300" dirty="0">
                <a:solidFill>
                  <a:srgbClr val="000000"/>
                </a:solidFill>
                <a:latin typeface="Calibri"/>
                <a:cs typeface="Calibri"/>
              </a:rPr>
              <a:t> </a:t>
            </a:r>
            <a:r>
              <a:rPr lang="en-US" sz="1300" dirty="0">
                <a:solidFill>
                  <a:schemeClr val="tx1">
                    <a:lumMod val="65000"/>
                    <a:lumOff val="35000"/>
                  </a:schemeClr>
                </a:solidFill>
                <a:latin typeface="Arial"/>
                <a:cs typeface="Arial"/>
              </a:rPr>
              <a:t>walk through every detail of your customized insurance plan. </a:t>
            </a:r>
          </a:p>
          <a:p>
            <a:pPr algn="l"/>
            <a:endParaRPr lang="en-US" sz="1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a:ea typeface="MetLife Circular Normal" charset="0"/>
                <a:cs typeface="Arial"/>
              </a:rPr>
              <a:t>Copy on image</a:t>
            </a:r>
            <a:r>
              <a:rPr lang="ro-RO" sz="1200" dirty="0">
                <a:solidFill>
                  <a:schemeClr val="tx1">
                    <a:lumMod val="65000"/>
                    <a:lumOff val="35000"/>
                  </a:schemeClr>
                </a:solidFill>
                <a:latin typeface="Arial"/>
                <a:ea typeface="MetLife Circular Normal" charset="0"/>
                <a:cs typeface="Arial"/>
              </a:rPr>
              <a:t>:</a:t>
            </a:r>
            <a:endParaRPr lang="en-US" sz="1200" dirty="0">
              <a:solidFill>
                <a:schemeClr val="tx1">
                  <a:lumMod val="65000"/>
                  <a:lumOff val="35000"/>
                </a:schemeClr>
              </a:solidFill>
              <a:latin typeface="Arial"/>
              <a:ea typeface="MetLife Circular Normal" charset="0"/>
              <a:cs typeface="Arial"/>
            </a:endParaRPr>
          </a:p>
          <a:p>
            <a:pPr algn="l"/>
            <a:r>
              <a:rPr lang="en-US" sz="1300" dirty="0">
                <a:solidFill>
                  <a:schemeClr val="tx1">
                    <a:lumMod val="65000"/>
                    <a:lumOff val="35000"/>
                  </a:schemeClr>
                </a:solidFill>
                <a:latin typeface="Arial"/>
                <a:cs typeface="Arial"/>
              </a:rPr>
              <a:t>1. Protect your family and loved ones</a:t>
            </a:r>
          </a:p>
          <a:p>
            <a:pPr algn="l"/>
            <a:r>
              <a:rPr lang="en-US" sz="1300" dirty="0">
                <a:solidFill>
                  <a:schemeClr val="tx1">
                    <a:lumMod val="65000"/>
                    <a:lumOff val="35000"/>
                  </a:schemeClr>
                </a:solidFill>
                <a:latin typeface="Arial"/>
                <a:cs typeface="Arial"/>
              </a:rPr>
              <a:t>2. Add more financial security</a:t>
            </a:r>
            <a:endParaRPr lang="en-US" sz="13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300" dirty="0">
                <a:solidFill>
                  <a:schemeClr val="tx1">
                    <a:lumMod val="65000"/>
                    <a:lumOff val="35000"/>
                  </a:schemeClr>
                </a:solidFill>
                <a:latin typeface="Arial"/>
                <a:cs typeface="Arial"/>
              </a:rPr>
              <a:t>3. Leave an inheritance</a:t>
            </a:r>
            <a:endParaRPr lang="en-US" sz="13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300" dirty="0">
                <a:solidFill>
                  <a:schemeClr val="tx1">
                    <a:lumMod val="65000"/>
                    <a:lumOff val="35000"/>
                  </a:schemeClr>
                </a:solidFill>
                <a:latin typeface="Arial"/>
                <a:cs typeface="Arial"/>
              </a:rPr>
              <a:t>4. Bring peace of mind</a:t>
            </a:r>
            <a:endParaRPr lang="en-US" sz="13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300" dirty="0">
                <a:solidFill>
                  <a:schemeClr val="tx1">
                    <a:lumMod val="65000"/>
                    <a:lumOff val="35000"/>
                  </a:schemeClr>
                </a:solidFill>
                <a:latin typeface="Arial"/>
                <a:ea typeface="MetLife Circular Normal" charset="0"/>
                <a:cs typeface="Arial"/>
              </a:rPr>
              <a:t>5. Pay off debts and other expenses</a:t>
            </a:r>
            <a:endParaRPr lang="en-US" sz="13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3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3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a:cs typeface="Arial"/>
              </a:rPr>
              <a:t>Benefits of Life insurance -&gt; video</a:t>
            </a:r>
            <a:endParaRPr lang="ro-RO" sz="1400" b="1" dirty="0">
              <a:solidFill>
                <a:srgbClr val="A3CD4D"/>
              </a:solidFill>
              <a:latin typeface="Arial"/>
              <a:cs typeface="Arial"/>
            </a:endParaRPr>
          </a:p>
        </p:txBody>
      </p:sp>
      <p:sp>
        <p:nvSpPr>
          <p:cNvPr id="11" name="TextBox 10">
            <a:extLst>
              <a:ext uri="{FF2B5EF4-FFF2-40B4-BE49-F238E27FC236}">
                <a16:creationId xmlns:a16="http://schemas.microsoft.com/office/drawing/2014/main" id="{347992D1-602C-453F-BA6C-532F68D43488}"/>
              </a:ext>
            </a:extLst>
          </p:cNvPr>
          <p:cNvSpPr txBox="1"/>
          <p:nvPr/>
        </p:nvSpPr>
        <p:spPr>
          <a:xfrm>
            <a:off x="6750411" y="551232"/>
            <a:ext cx="3631262" cy="774571"/>
          </a:xfrm>
          <a:prstGeom prst="rect">
            <a:avLst/>
          </a:prstGeom>
          <a:noFill/>
        </p:spPr>
        <p:txBody>
          <a:bodyPr wrap="square" lIns="91440" tIns="45720" rIns="91440" bIns="45720" rtlCol="0" anchor="t">
            <a:spAutoFit/>
          </a:bodyPr>
          <a:lstStyle/>
          <a:p>
            <a:pPr>
              <a:lnSpc>
                <a:spcPct val="90000"/>
              </a:lnSpc>
              <a:spcBef>
                <a:spcPts val="1000"/>
              </a:spcBef>
            </a:pPr>
            <a:r>
              <a:rPr lang="en-US" sz="800">
                <a:solidFill>
                  <a:schemeClr val="tx1">
                    <a:lumMod val="65000"/>
                    <a:lumOff val="35000"/>
                  </a:schemeClr>
                </a:solidFill>
                <a:latin typeface="Arial"/>
                <a:cs typeface="Arial"/>
              </a:rPr>
              <a:t>Challenging negative thoughts with positivity can help keep your life on track. You shouldn't have to feel worried about protecting your future. </a:t>
            </a:r>
            <a:endParaRPr lang="en-US" sz="800">
              <a:solidFill>
                <a:schemeClr val="tx1">
                  <a:lumMod val="65000"/>
                  <a:lumOff val="35000"/>
                </a:schemeClr>
              </a:solidFill>
              <a:ea typeface="+mn-lt"/>
              <a:cs typeface="+mn-lt"/>
            </a:endParaRPr>
          </a:p>
          <a:p>
            <a:pPr>
              <a:lnSpc>
                <a:spcPct val="90000"/>
              </a:lnSpc>
              <a:spcBef>
                <a:spcPts val="1000"/>
              </a:spcBef>
            </a:pPr>
            <a:r>
              <a:rPr lang="en-US" sz="800">
                <a:solidFill>
                  <a:schemeClr val="tx1">
                    <a:lumMod val="65000"/>
                    <a:lumOff val="35000"/>
                  </a:schemeClr>
                </a:solidFill>
                <a:latin typeface="Arial"/>
                <a:cs typeface="Arial"/>
              </a:rPr>
              <a:t>Here are five reasons why you might consider life insurance. Message me to</a:t>
            </a:r>
            <a:r>
              <a:rPr lang="en-US" sz="800">
                <a:solidFill>
                  <a:srgbClr val="000000"/>
                </a:solidFill>
                <a:latin typeface="Calibri"/>
                <a:cs typeface="Calibri"/>
              </a:rPr>
              <a:t> </a:t>
            </a:r>
            <a:r>
              <a:rPr lang="en-US" sz="800">
                <a:solidFill>
                  <a:schemeClr val="tx1">
                    <a:lumMod val="65000"/>
                    <a:lumOff val="35000"/>
                  </a:schemeClr>
                </a:solidFill>
                <a:latin typeface="Arial"/>
                <a:cs typeface="Arial"/>
              </a:rPr>
              <a:t>walk through every detail of your customized insurance plan. </a:t>
            </a:r>
            <a:endParaRPr lang="en-US">
              <a:solidFill>
                <a:schemeClr val="tx1">
                  <a:lumMod val="65000"/>
                  <a:lumOff val="35000"/>
                </a:schemeClr>
              </a:solidFill>
            </a:endParaRPr>
          </a:p>
        </p:txBody>
      </p:sp>
      <p:pic>
        <p:nvPicPr>
          <p:cNvPr id="10" name="FB Post 11 ENG" descr="FB Post 11 ENG">
            <a:hlinkClick r:id="" action="ppaction://media"/>
            <a:extLst>
              <a:ext uri="{FF2B5EF4-FFF2-40B4-BE49-F238E27FC236}">
                <a16:creationId xmlns:a16="http://schemas.microsoft.com/office/drawing/2014/main" id="{957FFCE6-0D6C-E942-BE61-ADB97CA4C7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39103" y="1397423"/>
            <a:ext cx="3641534" cy="4551917"/>
          </a:xfrm>
          <a:prstGeom prst="rect">
            <a:avLst/>
          </a:prstGeom>
        </p:spPr>
      </p:pic>
    </p:spTree>
    <p:extLst>
      <p:ext uri="{BB962C8B-B14F-4D97-AF65-F5344CB8AC3E}">
        <p14:creationId xmlns:p14="http://schemas.microsoft.com/office/powerpoint/2010/main" val="309344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3" name="Picture 2"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41175" y="5261292"/>
            <a:ext cx="3641534" cy="1485876"/>
          </a:xfrm>
          <a:prstGeom prst="rect">
            <a:avLst/>
          </a:prstGeom>
          <a:ln>
            <a:solidFill>
              <a:srgbClr val="A3CD4D"/>
            </a:solidFill>
          </a:ln>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4 – Dec12</a:t>
            </a:r>
          </a:p>
        </p:txBody>
      </p:sp>
      <p:sp>
        <p:nvSpPr>
          <p:cNvPr id="6"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As an insurance agent, every day is different and sometimes, our days don’t go out as planned. But that doesn’t stop us to keep going further. We learn, we understand, and we become better.</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Because our job is about building relationships and making sure that YOU are protected. And this is what we strive for.</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What keeps you motivated every day?</a:t>
            </a:r>
          </a:p>
          <a:p>
            <a:pPr algn="l"/>
            <a:r>
              <a:rPr lang="en-US" sz="1200" dirty="0">
                <a:solidFill>
                  <a:schemeClr val="accent5"/>
                </a:solidFill>
                <a:latin typeface="Arial" panose="020B0604020202020204" pitchFamily="34" charset="0"/>
                <a:ea typeface="MetLife Circular Normal" charset="0"/>
                <a:cs typeface="Arial" panose="020B0604020202020204" pitchFamily="34" charset="0"/>
              </a:rPr>
              <a:t>#LifeOfAnInsuranceAgent</a:t>
            </a:r>
            <a:endParaRPr lang="ro-RO" sz="1200" dirty="0">
              <a:solidFill>
                <a:schemeClr val="accent5"/>
              </a:solidFill>
              <a:latin typeface="Arial" panose="020B0604020202020204" pitchFamily="34" charset="0"/>
              <a:ea typeface="MetLife Circular Normal" charset="0"/>
              <a:cs typeface="Arial" panose="020B0604020202020204" pitchFamily="34" charset="0"/>
            </a:endParaRPr>
          </a:p>
          <a:p>
            <a:pPr algn="l"/>
            <a:endParaRPr lang="ro-RO" sz="1800" dirty="0">
              <a:solidFill>
                <a:schemeClr val="accent5"/>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Being an insurance agent: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 job of protecting all.</a:t>
            </a:r>
          </a:p>
        </p:txBody>
      </p:sp>
      <p:sp>
        <p:nvSpPr>
          <p:cNvPr id="7"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a:solidFill>
                  <a:srgbClr val="A3CD4D"/>
                </a:solidFill>
                <a:latin typeface="Arial" panose="020B0604020202020204" pitchFamily="34" charset="0"/>
                <a:cs typeface="Arial" panose="020B0604020202020204" pitchFamily="34" charset="0"/>
              </a:rPr>
              <a:t>Your life as an agent pillar | photo post</a:t>
            </a:r>
            <a:endParaRPr lang="ro-RO" sz="1600" b="1">
              <a:solidFill>
                <a:srgbClr val="A3CD4D"/>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42C38D2-326D-4BEA-9F72-D7C948394D70}"/>
              </a:ext>
            </a:extLst>
          </p:cNvPr>
          <p:cNvSpPr txBox="1"/>
          <p:nvPr/>
        </p:nvSpPr>
        <p:spPr>
          <a:xfrm>
            <a:off x="6750411" y="622852"/>
            <a:ext cx="3631262" cy="954107"/>
          </a:xfrm>
          <a:prstGeom prst="rect">
            <a:avLst/>
          </a:prstGeom>
          <a:noFill/>
        </p:spPr>
        <p:txBody>
          <a:bodyPr wrap="square" rtlCol="0">
            <a:spAutoFit/>
          </a:bodyPr>
          <a:lstStyle/>
          <a:p>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As an insurance agent, every day is different and sometimes, our days don't out as planned. But that doesn’t stop us to keep going further. We learn, we understand, and we become better.</a:t>
            </a:r>
          </a:p>
          <a:p>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Because our job is about building relationships and making sure that YOU are protected. And this is what we strive for.</a:t>
            </a:r>
          </a:p>
          <a:p>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What keeps you motivated every day?</a:t>
            </a:r>
          </a:p>
          <a:p>
            <a:r>
              <a:rPr lang="en-US" sz="800" dirty="0">
                <a:solidFill>
                  <a:schemeClr val="accent5"/>
                </a:solidFill>
              </a:rPr>
              <a:t>#LifeOfAnInsuranceAgent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073" y="1576959"/>
            <a:ext cx="3657600" cy="4572000"/>
          </a:xfrm>
          <a:prstGeom prst="rect">
            <a:avLst/>
          </a:prstGeom>
        </p:spPr>
      </p:pic>
    </p:spTree>
    <p:extLst>
      <p:ext uri="{BB962C8B-B14F-4D97-AF65-F5344CB8AC3E}">
        <p14:creationId xmlns:p14="http://schemas.microsoft.com/office/powerpoint/2010/main" val="3709272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dirty="0">
              <a:solidFill>
                <a:schemeClr val="bg1"/>
              </a:solidFill>
              <a:cs typeface="Open Sans Bold"/>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4168"/>
          <a:stretch/>
        </p:blipFill>
        <p:spPr>
          <a:xfrm>
            <a:off x="6741175" y="5021149"/>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5 – Dec 15 </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Sometimes, life can feel like it goes on and on forever. Other times, life feels like it passes by in the blink of an eye. To live it to the fullest you need to understand its milestones and appreciate them.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And December is all about welcoming the new season, wrapping up the past year, and being with loved ones as often as possible. Before the year is over, now is the right time to decide when you need to reevaluate your life insurance coverage.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Want to know when it’s recommended to adjust your coverage? Let’s discover together. </a:t>
            </a:r>
            <a:r>
              <a:rPr lang="en-US" sz="12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Time to reevaluate life insurance coverage: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Your Family Has Grown</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Your Career and Income Have Changed</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You Have New Financial Obligations</a:t>
            </a: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r>
              <a:rPr lang="en-US" sz="12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Resource</a:t>
            </a:r>
            <a:r>
              <a:rPr lang="ro-RO" sz="12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2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ro-RO" sz="12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hlinkClick r:id="rId4"/>
              </a:rPr>
              <a:t>https://www.metlife.com/financial-wellness-content-hub/financial-wellness/what-is-life-insurance-an-introduction/</a:t>
            </a:r>
            <a:r>
              <a:rPr lang="en-US" sz="12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endParaRPr lang="ro-RO" sz="12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1400" b="1" dirty="0">
                <a:solidFill>
                  <a:srgbClr val="A3CD4D"/>
                </a:solidFill>
                <a:latin typeface="Arial" panose="020B0604020202020204" pitchFamily="34" charset="0"/>
                <a:cs typeface="Arial" panose="020B0604020202020204" pitchFamily="34" charset="0"/>
              </a:rPr>
              <a:t>Insurance products pillas / </a:t>
            </a:r>
            <a:r>
              <a:rPr lang="en-US" sz="1400" b="1" dirty="0">
                <a:solidFill>
                  <a:srgbClr val="A3CD4D"/>
                </a:solidFill>
                <a:latin typeface="Arial" panose="020B0604020202020204" pitchFamily="34" charset="0"/>
                <a:cs typeface="Arial" panose="020B0604020202020204" pitchFamily="34" charset="0"/>
              </a:rPr>
              <a:t>Reviewing insurance policies</a:t>
            </a:r>
            <a:r>
              <a:rPr lang="ro-RO" sz="1400" b="1" dirty="0">
                <a:solidFill>
                  <a:srgbClr val="A3CD4D"/>
                </a:solidFill>
                <a:latin typeface="Arial" panose="020B0604020202020204" pitchFamily="34" charset="0"/>
                <a:cs typeface="Arial" panose="020B0604020202020204" pitchFamily="34" charset="0"/>
              </a:rPr>
              <a:t> – photo post</a:t>
            </a:r>
            <a:r>
              <a:rPr lang="en-US" sz="1400" b="1" dirty="0">
                <a:solidFill>
                  <a:srgbClr val="A3CD4D"/>
                </a:solidFill>
                <a:latin typeface="Arial" panose="020B0604020202020204" pitchFamily="34" charset="0"/>
                <a:cs typeface="Arial" panose="020B0604020202020204" pitchFamily="34" charset="0"/>
              </a:rPr>
              <a:t>  </a:t>
            </a:r>
            <a:endParaRPr lang="ro-RO" sz="1400" b="1" dirty="0">
              <a:solidFill>
                <a:srgbClr val="A3CD4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42C38D2-326D-4BEA-9F72-D7C948394D70}"/>
              </a:ext>
            </a:extLst>
          </p:cNvPr>
          <p:cNvSpPr txBox="1"/>
          <p:nvPr/>
        </p:nvSpPr>
        <p:spPr>
          <a:xfrm>
            <a:off x="6750411" y="502784"/>
            <a:ext cx="3631262" cy="954107"/>
          </a:xfrm>
          <a:prstGeom prst="rect">
            <a:avLst/>
          </a:prstGeom>
          <a:noFill/>
        </p:spPr>
        <p:txBody>
          <a:bodyPr wrap="square" rtlCol="0">
            <a:spAutoFit/>
          </a:bodyPr>
          <a:lstStyle/>
          <a:p>
            <a:pPr algn="l"/>
            <a:r>
              <a:rPr lang="en-US" sz="700" dirty="0">
                <a:solidFill>
                  <a:schemeClr val="tx1">
                    <a:lumMod val="65000"/>
                    <a:lumOff val="35000"/>
                  </a:schemeClr>
                </a:solidFill>
                <a:latin typeface="Arial" panose="020B0604020202020204" pitchFamily="34" charset="0"/>
                <a:cs typeface="Arial" panose="020B0604020202020204" pitchFamily="34" charset="0"/>
              </a:rPr>
              <a:t>Sometimes, life can feel like it goes on and on forever. Other times, life feels like it passes by in the blink of an eye. To live it to the fullest you need to understand its milestones and appreciate them. </a:t>
            </a:r>
          </a:p>
          <a:p>
            <a:pPr algn="l"/>
            <a:r>
              <a:rPr lang="en-US" sz="700" dirty="0">
                <a:solidFill>
                  <a:schemeClr val="tx1">
                    <a:lumMod val="65000"/>
                    <a:lumOff val="35000"/>
                  </a:schemeClr>
                </a:solidFill>
                <a:latin typeface="Arial" panose="020B0604020202020204" pitchFamily="34" charset="0"/>
                <a:cs typeface="Arial" panose="020B0604020202020204" pitchFamily="34" charset="0"/>
              </a:rPr>
              <a:t>And December is all about welcoming the new season, wrapping up the past year, and being with loved ones as often as possible. Before the year is over, now is the right time to decide when you need to reevaluate your life insurance coverage. </a:t>
            </a:r>
          </a:p>
          <a:p>
            <a:pPr algn="l"/>
            <a:r>
              <a:rPr lang="en-US" sz="700" dirty="0">
                <a:solidFill>
                  <a:schemeClr val="tx1">
                    <a:lumMod val="65000"/>
                    <a:lumOff val="35000"/>
                  </a:schemeClr>
                </a:solidFill>
                <a:latin typeface="Arial" panose="020B0604020202020204" pitchFamily="34" charset="0"/>
                <a:cs typeface="Arial" panose="020B0604020202020204" pitchFamily="34" charset="0"/>
              </a:rPr>
              <a:t>Want to know when it’s recommended to adjust your coverage? Let’s discover together. </a:t>
            </a:r>
            <a:r>
              <a:rPr lang="en-US" sz="7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endParaRPr lang="en-US" sz="7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9103" y="1557886"/>
            <a:ext cx="3640317" cy="4339331"/>
          </a:xfrm>
          <a:prstGeom prst="rect">
            <a:avLst/>
          </a:prstGeom>
        </p:spPr>
      </p:pic>
    </p:spTree>
    <p:extLst>
      <p:ext uri="{BB962C8B-B14F-4D97-AF65-F5344CB8AC3E}">
        <p14:creationId xmlns:p14="http://schemas.microsoft.com/office/powerpoint/2010/main" val="3711966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4168"/>
          <a:stretch/>
        </p:blipFill>
        <p:spPr>
          <a:xfrm>
            <a:off x="6741175" y="4827192"/>
            <a:ext cx="3641534" cy="725602"/>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6 – dec19</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As per the studies show, Lebanon has the highest incidence of cancer. This could be overwhelming and scary.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We understand the importance of planning for the unexpected and we want you to prepared for it and help protect yourself, you family and your budget from the financial impact of cancer.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Contact me to know more about critical illness insurance. </a:t>
            </a: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11,589 was the number of new cancer cases in Lebanon by year 2020</a:t>
            </a: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1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Resource</a:t>
            </a:r>
            <a:r>
              <a:rPr lang="ro-RO" sz="11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1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en-US" sz="1100" i="1" dirty="0" err="1">
                <a:solidFill>
                  <a:schemeClr val="tx1">
                    <a:lumMod val="65000"/>
                    <a:lumOff val="35000"/>
                  </a:schemeClr>
                </a:solidFill>
                <a:latin typeface="Arial" panose="020B0604020202020204" pitchFamily="34" charset="0"/>
                <a:ea typeface="MetLife Circular Normal" charset="0"/>
                <a:cs typeface="Arial" panose="020B0604020202020204" pitchFamily="34" charset="0"/>
              </a:rPr>
              <a:t>Globocon</a:t>
            </a:r>
            <a:r>
              <a:rPr lang="en-US" sz="11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2020-who</a:t>
            </a:r>
            <a:endParaRPr lang="ro-RO" sz="11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1400" b="1" dirty="0">
                <a:solidFill>
                  <a:srgbClr val="A3CD4D"/>
                </a:solidFill>
                <a:latin typeface="Arial" panose="020B0604020202020204" pitchFamily="34" charset="0"/>
                <a:cs typeface="Arial" panose="020B0604020202020204" pitchFamily="34" charset="0"/>
              </a:rPr>
              <a:t>Insurance products / </a:t>
            </a:r>
            <a:r>
              <a:rPr lang="en-US" sz="1400" b="1" dirty="0">
                <a:solidFill>
                  <a:srgbClr val="A3CD4D"/>
                </a:solidFill>
                <a:latin typeface="Arial" panose="020B0604020202020204" pitchFamily="34" charset="0"/>
                <a:cs typeface="Arial" panose="020B0604020202020204" pitchFamily="34" charset="0"/>
              </a:rPr>
              <a:t>Critical Illness insurance | photo post</a:t>
            </a:r>
            <a:endParaRPr lang="ro-RO" sz="1400" b="1" dirty="0">
              <a:solidFill>
                <a:srgbClr val="A3CD4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42C38D2-326D-4BEA-9F72-D7C948394D70}"/>
              </a:ext>
            </a:extLst>
          </p:cNvPr>
          <p:cNvSpPr txBox="1"/>
          <p:nvPr/>
        </p:nvSpPr>
        <p:spPr>
          <a:xfrm>
            <a:off x="6750411" y="502784"/>
            <a:ext cx="3631262" cy="830997"/>
          </a:xfrm>
          <a:prstGeom prst="rect">
            <a:avLst/>
          </a:prstGeom>
          <a:noFill/>
        </p:spPr>
        <p:txBody>
          <a:bodyPr wrap="square" rtlCol="0">
            <a:spAutoFit/>
          </a:bodyPr>
          <a:lstStyle/>
          <a:p>
            <a:pPr algn="l"/>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As per the studies show, Lebanon has the highest incidence of cancer. This could be overwhelming and scary. </a:t>
            </a:r>
          </a:p>
          <a:p>
            <a:pPr algn="l"/>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We understand the importance of planning for the unexpected and we want you to prepared for it and help protect yourself, you family and your budget from the financial impact of cancer. </a:t>
            </a:r>
          </a:p>
          <a:p>
            <a:pPr algn="l"/>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Contact me to know more about critical illness insurance. </a:t>
            </a:r>
          </a:p>
        </p:txBody>
      </p:sp>
      <p:pic>
        <p:nvPicPr>
          <p:cNvPr id="11" name="Picture 10" descr="Logo, company name&#10;&#10;Description automatically generated">
            <a:extLst>
              <a:ext uri="{FF2B5EF4-FFF2-40B4-BE49-F238E27FC236}">
                <a16:creationId xmlns:a16="http://schemas.microsoft.com/office/drawing/2014/main" id="{6A6D78D8-FBE2-463F-B8B3-CA83D4D56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4500" y="1585319"/>
            <a:ext cx="3652811" cy="3656467"/>
          </a:xfrm>
          <a:prstGeom prst="rect">
            <a:avLst/>
          </a:prstGeom>
        </p:spPr>
      </p:pic>
    </p:spTree>
    <p:extLst>
      <p:ext uri="{BB962C8B-B14F-4D97-AF65-F5344CB8AC3E}">
        <p14:creationId xmlns:p14="http://schemas.microsoft.com/office/powerpoint/2010/main" val="272446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dirty="0">
              <a:solidFill>
                <a:schemeClr val="bg1"/>
              </a:solidFill>
              <a:cs typeface="Open Sans Bold"/>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4168"/>
          <a:stretch/>
        </p:blipFill>
        <p:spPr>
          <a:xfrm>
            <a:off x="6741175" y="479025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7 – Dec 22  </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Holidays season is a time when giving and receiving has a special meaning– and providing protection is considered one of the most important gifts you can give to your loved ones.</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Whether you are saving for your kids’ education or planning for a comfortable and enjoyable retirement, I’m committed to helping you make the right choices so that you can navigate through life; working closely with our customers, we take on their goals as our own and bring our knowledge to the table to help them anticipate change and navigate the road ahead with confidence.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I’m here to help you decide on your special gift.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This is the </a:t>
            </a:r>
            <a:r>
              <a:rPr lang="en-US" sz="1200" dirty="0">
                <a:solidFill>
                  <a:schemeClr val="accent5"/>
                </a:solidFill>
                <a:latin typeface="Arial" panose="020B0604020202020204" pitchFamily="34" charset="0"/>
                <a:ea typeface="MetLife Circular Normal" charset="0"/>
                <a:cs typeface="Arial" panose="020B0604020202020204" pitchFamily="34" charset="0"/>
              </a:rPr>
              <a:t>#LifeOfAnInsuranceAgent. </a:t>
            </a:r>
            <a:r>
              <a:rPr lang="en-US" sz="1200" dirty="0">
                <a:solidFill>
                  <a:schemeClr val="tx1">
                    <a:lumMod val="65000"/>
                    <a:lumOff val="35000"/>
                  </a:schemeClr>
                </a:solidFill>
                <a:latin typeface="Arial" panose="020B0604020202020204" pitchFamily="34" charset="0"/>
                <a:cs typeface="Arial" panose="020B0604020202020204" pitchFamily="34" charset="0"/>
              </a:rPr>
              <a:t>Happy Holidays everyone! </a:t>
            </a:r>
            <a:endParaRPr lang="ro-RO" sz="1200" dirty="0">
              <a:solidFill>
                <a:schemeClr val="tx1">
                  <a:lumMod val="65000"/>
                  <a:lumOff val="35000"/>
                </a:schemeClr>
              </a:solidFill>
              <a:latin typeface="Arial" panose="020B0604020202020204" pitchFamily="34" charset="0"/>
              <a:cs typeface="Arial" panose="020B0604020202020204" pitchFamily="34" charset="0"/>
            </a:endParaRPr>
          </a:p>
          <a:p>
            <a:pPr algn="l"/>
            <a:endParaRPr lang="en-US" sz="1200" dirty="0">
              <a:solidFill>
                <a:schemeClr val="accent5"/>
              </a:solidFill>
              <a:latin typeface="Arial" panose="020B0604020202020204" pitchFamily="34" charset="0"/>
              <a:ea typeface="MetLife Circular Normal" charset="0"/>
              <a:cs typeface="Arial" panose="020B0604020202020204" pitchFamily="34" charset="0"/>
            </a:endParaRP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I may not be a Superhero,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but I am an Insurance Agent</a:t>
            </a:r>
          </a:p>
          <a:p>
            <a:pPr algn="l"/>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ro-RO" sz="1600" b="1" dirty="0">
              <a:solidFill>
                <a:srgbClr val="A3CD4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42C38D2-326D-4BEA-9F72-D7C948394D70}"/>
              </a:ext>
            </a:extLst>
          </p:cNvPr>
          <p:cNvSpPr txBox="1"/>
          <p:nvPr/>
        </p:nvSpPr>
        <p:spPr>
          <a:xfrm>
            <a:off x="6750411" y="502784"/>
            <a:ext cx="3631262" cy="1169551"/>
          </a:xfrm>
          <a:prstGeom prst="rect">
            <a:avLst/>
          </a:prstGeom>
          <a:noFill/>
        </p:spPr>
        <p:txBody>
          <a:bodyPr wrap="square" rtlCol="0">
            <a:spAutoFit/>
          </a:bodyPr>
          <a:lstStyle/>
          <a:p>
            <a:pPr algn="l"/>
            <a:r>
              <a:rPr lang="en-US" sz="700" dirty="0">
                <a:solidFill>
                  <a:schemeClr val="tx1">
                    <a:lumMod val="65000"/>
                    <a:lumOff val="35000"/>
                  </a:schemeClr>
                </a:solidFill>
                <a:latin typeface="Arial" panose="020B0604020202020204" pitchFamily="34" charset="0"/>
                <a:cs typeface="Arial" panose="020B0604020202020204" pitchFamily="34" charset="0"/>
              </a:rPr>
              <a:t>Holidays season is a time when giving and receiving has a special meaning– and providing protection is considered one of the most important gifts you can give to your loved ones.</a:t>
            </a:r>
          </a:p>
          <a:p>
            <a:pPr algn="l"/>
            <a:r>
              <a:rPr lang="en-US" sz="700" dirty="0">
                <a:solidFill>
                  <a:schemeClr val="tx1">
                    <a:lumMod val="65000"/>
                    <a:lumOff val="35000"/>
                  </a:schemeClr>
                </a:solidFill>
                <a:latin typeface="Arial" panose="020B0604020202020204" pitchFamily="34" charset="0"/>
                <a:cs typeface="Arial" panose="020B0604020202020204" pitchFamily="34" charset="0"/>
              </a:rPr>
              <a:t>Whether you are saving for your kids’ education or planning for a comfortable and enjoyable retirement, I’m committed to helping you make the right choices so that you can navigate through life; working closely with our customers, we take on their goals as our own and bring our knowledge to the table to help them anticipate change and navigate the road ahead with confidence. </a:t>
            </a:r>
          </a:p>
          <a:p>
            <a:pPr algn="l"/>
            <a:r>
              <a:rPr lang="en-US" sz="700" dirty="0">
                <a:solidFill>
                  <a:schemeClr val="tx1">
                    <a:lumMod val="65000"/>
                    <a:lumOff val="35000"/>
                  </a:schemeClr>
                </a:solidFill>
                <a:latin typeface="Arial" panose="020B0604020202020204" pitchFamily="34" charset="0"/>
                <a:cs typeface="Arial" panose="020B0604020202020204" pitchFamily="34" charset="0"/>
              </a:rPr>
              <a:t>I’m here to help you decide on your special gift. </a:t>
            </a:r>
          </a:p>
          <a:p>
            <a:pPr algn="l"/>
            <a:r>
              <a:rPr lang="en-US" sz="700" dirty="0">
                <a:solidFill>
                  <a:schemeClr val="tx1">
                    <a:lumMod val="65000"/>
                    <a:lumOff val="35000"/>
                  </a:schemeClr>
                </a:solidFill>
                <a:latin typeface="Arial" panose="020B0604020202020204" pitchFamily="34" charset="0"/>
                <a:cs typeface="Arial" panose="020B0604020202020204" pitchFamily="34" charset="0"/>
              </a:rPr>
              <a:t>This is the </a:t>
            </a:r>
            <a:r>
              <a:rPr lang="en-US" sz="700" dirty="0">
                <a:solidFill>
                  <a:schemeClr val="accent5"/>
                </a:solidFill>
                <a:latin typeface="Arial" panose="020B0604020202020204" pitchFamily="34" charset="0"/>
                <a:ea typeface="MetLife Circular Normal" charset="0"/>
                <a:cs typeface="Arial" panose="020B0604020202020204" pitchFamily="34" charset="0"/>
              </a:rPr>
              <a:t>#LifeOfAnInsuranceAgent. </a:t>
            </a:r>
            <a:r>
              <a:rPr lang="en-US" sz="700" dirty="0">
                <a:solidFill>
                  <a:schemeClr val="tx1">
                    <a:lumMod val="65000"/>
                    <a:lumOff val="35000"/>
                  </a:schemeClr>
                </a:solidFill>
                <a:latin typeface="Arial" panose="020B0604020202020204" pitchFamily="34" charset="0"/>
                <a:cs typeface="Arial" panose="020B0604020202020204" pitchFamily="34" charset="0"/>
              </a:rPr>
              <a:t>Happy Holidays everyone! </a:t>
            </a:r>
            <a:endParaRPr lang="ro-RO"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F2D8A3BA-1EB6-4EFB-ADCE-B6201A42D2C0}"/>
              </a:ext>
            </a:extLst>
          </p:cNvPr>
          <p:cNvSpPr txBox="1">
            <a:spLocks/>
          </p:cNvSpPr>
          <p:nvPr/>
        </p:nvSpPr>
        <p:spPr>
          <a:xfrm>
            <a:off x="453345" y="1211243"/>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panose="020B0604020202020204" pitchFamily="34" charset="0"/>
                <a:cs typeface="Arial" panose="020B0604020202020204" pitchFamily="34" charset="0"/>
              </a:rPr>
              <a:t>Your life as an agent pillar | Happy Holidays | Photo Post</a:t>
            </a:r>
            <a:endParaRPr lang="ro-RO" sz="1400" b="1" dirty="0">
              <a:solidFill>
                <a:srgbClr val="A3CD4D"/>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4073" y="1115292"/>
            <a:ext cx="3657600" cy="4572000"/>
          </a:xfrm>
          <a:prstGeom prst="rect">
            <a:avLst/>
          </a:prstGeom>
        </p:spPr>
      </p:pic>
    </p:spTree>
    <p:extLst>
      <p:ext uri="{BB962C8B-B14F-4D97-AF65-F5344CB8AC3E}">
        <p14:creationId xmlns:p14="http://schemas.microsoft.com/office/powerpoint/2010/main" val="2399800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4168"/>
          <a:stretch/>
        </p:blipFill>
        <p:spPr>
          <a:xfrm>
            <a:off x="6741175" y="5196637"/>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 </a:t>
            </a:r>
            <a:r>
              <a:rPr lang="en-US" sz="3200" b="1" dirty="0">
                <a:solidFill>
                  <a:srgbClr val="298DCD"/>
                </a:solidFill>
                <a:latin typeface="Arial" panose="020B0604020202020204" pitchFamily="34" charset="0"/>
                <a:cs typeface="Arial" panose="020B0604020202020204" pitchFamily="34" charset="0"/>
              </a:rPr>
              <a:t>8 – Dec26</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The typical day for a life insurance agent, centers around communication. Whether internal or external, communication is essential for us to do our job properly.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We ask questions in order to understand our clients’ needs. We are open and we do care</a:t>
            </a:r>
            <a:r>
              <a:rPr lang="en-US" sz="1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So, what’s on your mind today? </a:t>
            </a:r>
            <a:br>
              <a:rPr lang="en-US" sz="1200" dirty="0">
                <a:solidFill>
                  <a:schemeClr val="tx1">
                    <a:lumMod val="65000"/>
                    <a:lumOff val="35000"/>
                  </a:schemeClr>
                </a:solidFill>
                <a:latin typeface="Arial" panose="020B0604020202020204" pitchFamily="34" charset="0"/>
                <a:cs typeface="Arial" panose="020B0604020202020204" pitchFamily="34" charset="0"/>
              </a:rPr>
            </a:br>
            <a:endParaRPr lang="en-US" sz="1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lvl="0" algn="l">
              <a:lnSpc>
                <a:spcPct val="100000"/>
              </a:lnSpc>
              <a:spcBef>
                <a:spcPts val="0"/>
              </a:spcBef>
            </a:pPr>
            <a:r>
              <a:rPr lang="en-US" sz="1200" dirty="0">
                <a:solidFill>
                  <a:srgbClr val="4472C4"/>
                </a:solidFill>
                <a:latin typeface="Arial" panose="020B0604020202020204" pitchFamily="34" charset="0"/>
                <a:ea typeface="MetLife Circular Normal" charset="0"/>
                <a:cs typeface="Arial" panose="020B0604020202020204" pitchFamily="34" charset="0"/>
              </a:rPr>
              <a:t>#LifeOfAnInsuranceAgent</a:t>
            </a:r>
            <a:endParaRPr lang="ro-RO" sz="1200" dirty="0">
              <a:solidFill>
                <a:srgbClr val="4472C4"/>
              </a:solidFill>
              <a:latin typeface="Arial" panose="020B0604020202020204" pitchFamily="34" charset="0"/>
              <a:ea typeface="MetLife Circular Normal" charset="0"/>
              <a:cs typeface="Arial" panose="020B0604020202020204" pitchFamily="34" charset="0"/>
            </a:endParaRPr>
          </a:p>
          <a:p>
            <a:pPr algn="l"/>
            <a:endParaRPr lang="en-US" sz="1800" dirty="0">
              <a:solidFill>
                <a:srgbClr val="0070C0"/>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Talking about what matters most.</a:t>
            </a: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panose="020B0604020202020204" pitchFamily="34" charset="0"/>
                <a:cs typeface="Arial" panose="020B0604020202020204" pitchFamily="34" charset="0"/>
              </a:rPr>
              <a:t>Your life as an agent pillar | Photo Post</a:t>
            </a:r>
            <a:endParaRPr lang="ro-RO" sz="1400" b="1" dirty="0">
              <a:solidFill>
                <a:srgbClr val="A3CD4D"/>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42C38D2-326D-4BEA-9F72-D7C948394D70}"/>
              </a:ext>
            </a:extLst>
          </p:cNvPr>
          <p:cNvSpPr txBox="1"/>
          <p:nvPr/>
        </p:nvSpPr>
        <p:spPr>
          <a:xfrm>
            <a:off x="6750411" y="622852"/>
            <a:ext cx="3631262" cy="869469"/>
          </a:xfrm>
          <a:prstGeom prst="rect">
            <a:avLst/>
          </a:prstGeom>
          <a:noFill/>
        </p:spPr>
        <p:txBody>
          <a:bodyPr wrap="square" rtlCol="0">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The typical day for a health and life insurance agent, centers around communication. Whether internal or external, communication is essential for us to do our job properly. </a:t>
            </a:r>
          </a:p>
          <a:p>
            <a:r>
              <a:rPr lang="en-US" sz="800" dirty="0">
                <a:solidFill>
                  <a:schemeClr val="tx1">
                    <a:lumMod val="65000"/>
                    <a:lumOff val="35000"/>
                  </a:schemeClr>
                </a:solidFill>
                <a:latin typeface="Arial" panose="020B0604020202020204" pitchFamily="34" charset="0"/>
                <a:cs typeface="Arial" panose="020B0604020202020204" pitchFamily="34" charset="0"/>
              </a:rPr>
              <a:t>We ask questions in order to understand our clients’ needs. We are open and we do care</a:t>
            </a:r>
            <a:r>
              <a:rPr lang="en-US" sz="105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800" dirty="0">
                <a:solidFill>
                  <a:schemeClr val="tx1">
                    <a:lumMod val="65000"/>
                    <a:lumOff val="35000"/>
                  </a:schemeClr>
                </a:solidFill>
                <a:latin typeface="Arial" panose="020B0604020202020204" pitchFamily="34" charset="0"/>
                <a:cs typeface="Arial" panose="020B0604020202020204" pitchFamily="34" charset="0"/>
              </a:rPr>
              <a:t> So, what’s on your mind today? </a:t>
            </a:r>
            <a:endParaRPr lang="en-US" sz="105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lvl="0"/>
            <a:r>
              <a:rPr lang="en-US" sz="800" dirty="0">
                <a:solidFill>
                  <a:srgbClr val="4472C4"/>
                </a:solidFill>
                <a:latin typeface="Arial" panose="020B0604020202020204" pitchFamily="34" charset="0"/>
                <a:ea typeface="MetLife Circular Normal" charset="0"/>
                <a:cs typeface="Arial" panose="020B0604020202020204" pitchFamily="34" charset="0"/>
              </a:rPr>
              <a:t>#LifeOfAnInsuranceAgent</a:t>
            </a:r>
            <a:endParaRPr lang="ro-RO" sz="800" dirty="0">
              <a:solidFill>
                <a:srgbClr val="4472C4"/>
              </a:solidFill>
              <a:latin typeface="Arial" panose="020B0604020202020204" pitchFamily="34" charset="0"/>
              <a:ea typeface="MetLife Circular Normal"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2546" y="1512456"/>
            <a:ext cx="3657600" cy="4572000"/>
          </a:xfrm>
          <a:prstGeom prst="rect">
            <a:avLst/>
          </a:prstGeom>
        </p:spPr>
      </p:pic>
    </p:spTree>
    <p:extLst>
      <p:ext uri="{BB962C8B-B14F-4D97-AF65-F5344CB8AC3E}">
        <p14:creationId xmlns:p14="http://schemas.microsoft.com/office/powerpoint/2010/main" val="19416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88777"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4982977"/>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panose="020B0604020202020204" pitchFamily="34" charset="0"/>
                <a:cs typeface="Arial" panose="020B0604020202020204" pitchFamily="34" charset="0"/>
              </a:rPr>
              <a:t>Facebook post</a:t>
            </a:r>
            <a:r>
              <a:rPr lang="en-US" sz="3200" b="1" dirty="0">
                <a:solidFill>
                  <a:srgbClr val="298DCD"/>
                </a:solidFill>
                <a:latin typeface="Arial" panose="020B0604020202020204" pitchFamily="34" charset="0"/>
                <a:cs typeface="Arial" panose="020B0604020202020204" pitchFamily="34" charset="0"/>
              </a:rPr>
              <a:t> 9  - Dec 29</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300" b="1" dirty="0">
                <a:solidFill>
                  <a:schemeClr val="tx1">
                    <a:lumMod val="65000"/>
                    <a:lumOff val="35000"/>
                  </a:schemeClr>
                </a:solidFill>
                <a:latin typeface="Arial"/>
                <a:cs typeface="Arial"/>
              </a:rPr>
              <a:t>Caption:</a:t>
            </a:r>
          </a:p>
          <a:p>
            <a:pPr algn="l"/>
            <a:r>
              <a:rPr lang="en-US" sz="1200" dirty="0">
                <a:solidFill>
                  <a:schemeClr val="tx1">
                    <a:lumMod val="65000"/>
                    <a:lumOff val="35000"/>
                  </a:schemeClr>
                </a:solidFill>
                <a:latin typeface="Arial"/>
                <a:cs typeface="Arial"/>
              </a:rPr>
              <a:t>The very words “bucket list” can stir up some pretty heave-duty. Defined as a list of things to do before a specific time; it can be a reminder that our time is limited and can guide us to achieve what is most important to us before it is too late. </a:t>
            </a:r>
          </a:p>
          <a:p>
            <a:pPr algn="l"/>
            <a:r>
              <a:rPr lang="en-US" sz="1200" dirty="0">
                <a:solidFill>
                  <a:schemeClr val="tx1">
                    <a:lumMod val="65000"/>
                    <a:lumOff val="35000"/>
                  </a:schemeClr>
                </a:solidFill>
                <a:latin typeface="Arial"/>
                <a:cs typeface="Arial"/>
              </a:rPr>
              <a:t>Whether you want to see the world, change your career or watch your children graduate with a doctorate degree, with our wide range of savings plans, it’s just a matter of when. </a:t>
            </a:r>
          </a:p>
          <a:p>
            <a:pPr algn="l"/>
            <a:r>
              <a:rPr lang="en-US" sz="1200" dirty="0">
                <a:solidFill>
                  <a:schemeClr val="tx1">
                    <a:lumMod val="65000"/>
                    <a:lumOff val="35000"/>
                  </a:schemeClr>
                </a:solidFill>
                <a:latin typeface="Arial"/>
                <a:cs typeface="Arial"/>
              </a:rPr>
              <a:t>May this year bring new happiness, new goals, and new achievements!  Happy New Year!</a:t>
            </a:r>
          </a:p>
          <a:p>
            <a:pPr algn="l"/>
            <a:r>
              <a:rPr lang="en-US" sz="1200" dirty="0">
                <a:solidFill>
                  <a:schemeClr val="tx1">
                    <a:lumMod val="65000"/>
                    <a:lumOff val="35000"/>
                  </a:schemeClr>
                </a:solidFill>
                <a:latin typeface="Arial"/>
                <a:cs typeface="Arial"/>
              </a:rPr>
              <a:t>I’m always here to help you achieve your goals.</a:t>
            </a:r>
            <a:endParaRPr lang="ro-RO" sz="1200" b="1" dirty="0">
              <a:solidFill>
                <a:srgbClr val="595959"/>
              </a:solidFill>
              <a:latin typeface="Arial" panose="020B0604020202020204" pitchFamily="34" charset="0"/>
              <a:ea typeface="+mn-lt"/>
              <a:cs typeface="Arial" panose="020B0604020202020204" pitchFamily="34" charset="0"/>
            </a:endParaRPr>
          </a:p>
          <a:p>
            <a:pPr algn="l"/>
            <a:r>
              <a:rPr lang="ro-RO" sz="1200" b="1" dirty="0">
                <a:solidFill>
                  <a:schemeClr val="tx1">
                    <a:lumMod val="65000"/>
                    <a:lumOff val="35000"/>
                  </a:schemeClr>
                </a:solidFill>
                <a:latin typeface="Arial"/>
                <a:cs typeface="Arial"/>
              </a:rPr>
              <a:t>Copy on image</a:t>
            </a:r>
            <a:r>
              <a:rPr lang="ro-RO" sz="1200" dirty="0">
                <a:solidFill>
                  <a:schemeClr val="tx1">
                    <a:lumMod val="65000"/>
                    <a:lumOff val="35000"/>
                  </a:schemeClr>
                </a:solidFill>
                <a:latin typeface="Arial"/>
                <a:cs typeface="Arial"/>
              </a:rPr>
              <a:t>:</a:t>
            </a:r>
            <a:endParaRPr lang="en-US" sz="1200" dirty="0">
              <a:solidFill>
                <a:schemeClr val="tx1">
                  <a:lumMod val="65000"/>
                  <a:lumOff val="35000"/>
                </a:schemeClr>
              </a:solidFill>
              <a:latin typeface="Arial"/>
              <a:cs typeface="Arial"/>
            </a:endParaRPr>
          </a:p>
          <a:p>
            <a:pPr algn="l"/>
            <a:r>
              <a:rPr lang="en-US" sz="1300" dirty="0">
                <a:solidFill>
                  <a:schemeClr val="tx1">
                    <a:lumMod val="65000"/>
                    <a:lumOff val="35000"/>
                  </a:schemeClr>
                </a:solidFill>
                <a:latin typeface="Arial"/>
                <a:cs typeface="Arial"/>
              </a:rPr>
              <a:t>What's on your bucket list?</a:t>
            </a:r>
            <a:endParaRPr lang="en-US" dirty="0">
              <a:solidFill>
                <a:schemeClr val="tx1">
                  <a:lumMod val="65000"/>
                  <a:lumOff val="35000"/>
                </a:schemeClr>
              </a:solidFill>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a:cs typeface="Arial"/>
              </a:rPr>
              <a:t>MetLife solutions </a:t>
            </a:r>
            <a:r>
              <a:rPr lang="en-US" sz="1400" b="1" dirty="0">
                <a:solidFill>
                  <a:srgbClr val="A3CD4D"/>
                </a:solidFill>
                <a:latin typeface="Arial" panose="020B0604020202020204" pitchFamily="34" charset="0"/>
                <a:cs typeface="Arial" panose="020B0604020202020204" pitchFamily="34" charset="0"/>
              </a:rPr>
              <a:t>| </a:t>
            </a:r>
            <a:r>
              <a:rPr lang="en-US" sz="1400" b="1" dirty="0">
                <a:solidFill>
                  <a:srgbClr val="A3CD4D"/>
                </a:solidFill>
                <a:latin typeface="Arial"/>
                <a:cs typeface="Arial"/>
              </a:rPr>
              <a:t>Happy New Year!</a:t>
            </a:r>
          </a:p>
          <a:p>
            <a:r>
              <a:rPr lang="en-US" sz="1400" b="1" dirty="0">
                <a:solidFill>
                  <a:srgbClr val="A3CD4D"/>
                </a:solidFill>
                <a:latin typeface="Arial"/>
                <a:cs typeface="Arial"/>
              </a:rPr>
              <a:t> </a:t>
            </a:r>
            <a:endParaRPr lang="ro-RO" sz="1400" b="1" dirty="0">
              <a:solidFill>
                <a:srgbClr val="A3CD4D"/>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993F049-DECF-426F-AAB8-969B7E393003}"/>
              </a:ext>
            </a:extLst>
          </p:cNvPr>
          <p:cNvSpPr txBox="1"/>
          <p:nvPr/>
        </p:nvSpPr>
        <p:spPr>
          <a:xfrm>
            <a:off x="6746096" y="579113"/>
            <a:ext cx="3603987" cy="1061829"/>
          </a:xfrm>
          <a:prstGeom prst="rect">
            <a:avLst/>
          </a:prstGeom>
          <a:noFill/>
        </p:spPr>
        <p:txBody>
          <a:bodyPr wrap="square" lIns="91440" tIns="45720" rIns="91440" bIns="45720" rtlCol="0" anchor="t">
            <a:spAutoFit/>
          </a:bodyPr>
          <a:lstStyle/>
          <a:p>
            <a:pPr algn="l"/>
            <a:r>
              <a:rPr lang="en-US" sz="700" dirty="0">
                <a:solidFill>
                  <a:schemeClr val="tx1">
                    <a:lumMod val="65000"/>
                    <a:lumOff val="35000"/>
                  </a:schemeClr>
                </a:solidFill>
                <a:latin typeface="Arial"/>
                <a:cs typeface="Arial"/>
              </a:rPr>
              <a:t>The very words “bucket list” can stir up some pretty heave-duty. Defined as a list of things to do before a specific time; it can be a reminder that our time is limited and can guide us to achieve what is most important to us before it is too late. </a:t>
            </a:r>
          </a:p>
          <a:p>
            <a:pPr algn="l"/>
            <a:r>
              <a:rPr lang="en-US" sz="700" dirty="0">
                <a:solidFill>
                  <a:schemeClr val="tx1">
                    <a:lumMod val="65000"/>
                    <a:lumOff val="35000"/>
                  </a:schemeClr>
                </a:solidFill>
                <a:latin typeface="Arial"/>
                <a:cs typeface="Arial"/>
              </a:rPr>
              <a:t>Whether you want to see the world, change your career or watch your children graduate with a doctorate degree, with our wide range of savings plans, it’s just a matter of when. </a:t>
            </a:r>
          </a:p>
          <a:p>
            <a:pPr algn="l"/>
            <a:r>
              <a:rPr lang="en-US" sz="700" dirty="0">
                <a:solidFill>
                  <a:schemeClr val="tx1">
                    <a:lumMod val="65000"/>
                    <a:lumOff val="35000"/>
                  </a:schemeClr>
                </a:solidFill>
                <a:latin typeface="Arial"/>
                <a:cs typeface="Arial"/>
              </a:rPr>
              <a:t>May this year bring new happiness, new goals, and new achievements!  Happy New Year!</a:t>
            </a:r>
          </a:p>
          <a:p>
            <a:pPr algn="l"/>
            <a:r>
              <a:rPr lang="en-US" sz="700" dirty="0">
                <a:solidFill>
                  <a:schemeClr val="tx1">
                    <a:lumMod val="65000"/>
                    <a:lumOff val="35000"/>
                  </a:schemeClr>
                </a:solidFill>
                <a:latin typeface="Arial"/>
                <a:cs typeface="Arial"/>
              </a:rPr>
              <a:t>I’m always here to help you achieve your goals.</a:t>
            </a:r>
            <a:endParaRPr lang="ro-RO" sz="700" b="1" dirty="0">
              <a:solidFill>
                <a:srgbClr val="595959"/>
              </a:solidFill>
              <a:latin typeface="Arial" panose="020B0604020202020204" pitchFamily="34" charset="0"/>
              <a:ea typeface="+mn-lt"/>
              <a:cs typeface="Arial" panose="020B0604020202020204" pitchFamily="34" charset="0"/>
            </a:endParaRPr>
          </a:p>
        </p:txBody>
      </p:sp>
      <p:pic>
        <p:nvPicPr>
          <p:cNvPr id="10" name="Picture 9" descr="A picture containing text, sky, person&#10;&#10;Description automatically generated">
            <a:extLst>
              <a:ext uri="{FF2B5EF4-FFF2-40B4-BE49-F238E27FC236}">
                <a16:creationId xmlns:a16="http://schemas.microsoft.com/office/drawing/2014/main" id="{EC13CD41-2322-8E42-BCF0-96FA54DAD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744" y="1608258"/>
            <a:ext cx="3649208" cy="4278994"/>
          </a:xfrm>
          <a:prstGeom prst="rect">
            <a:avLst/>
          </a:prstGeom>
        </p:spPr>
      </p:pic>
    </p:spTree>
    <p:extLst>
      <p:ext uri="{BB962C8B-B14F-4D97-AF65-F5344CB8AC3E}">
        <p14:creationId xmlns:p14="http://schemas.microsoft.com/office/powerpoint/2010/main" val="1353755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904"/>
            <a:ext cx="12191999" cy="6933808"/>
          </a:xfrm>
          <a:prstGeom prst="rect">
            <a:avLst/>
          </a:prstGeom>
        </p:spPr>
      </p:pic>
      <p:sp>
        <p:nvSpPr>
          <p:cNvPr id="3" name="Subtitle 2"/>
          <p:cNvSpPr>
            <a:spLocks noGrp="1"/>
          </p:cNvSpPr>
          <p:nvPr>
            <p:ph type="subTitle" idx="1"/>
          </p:nvPr>
        </p:nvSpPr>
        <p:spPr>
          <a:xfrm>
            <a:off x="7564582" y="3059349"/>
            <a:ext cx="3865122" cy="1641028"/>
          </a:xfrm>
        </p:spPr>
        <p:txBody>
          <a:bodyPr>
            <a:noAutofit/>
          </a:bodyPr>
          <a:lstStyle/>
          <a:p>
            <a:pPr algn="r"/>
            <a:r>
              <a:rPr lang="ro-RO" sz="4000" dirty="0">
                <a:solidFill>
                  <a:schemeClr val="tx1">
                    <a:lumMod val="50000"/>
                    <a:lumOff val="50000"/>
                  </a:schemeClr>
                </a:solidFill>
                <a:latin typeface="Georgia" panose="02040502050405020303" pitchFamily="18" charset="0"/>
                <a:ea typeface="MetLife Circular Normal" charset="0"/>
                <a:cs typeface="MetLife Circular Normal" charset="0"/>
              </a:rPr>
              <a:t>LinkedIn posts</a:t>
            </a:r>
            <a:br>
              <a:rPr lang="en-US" sz="4000" dirty="0">
                <a:solidFill>
                  <a:schemeClr val="tx1">
                    <a:lumMod val="50000"/>
                    <a:lumOff val="50000"/>
                  </a:schemeClr>
                </a:solidFill>
                <a:latin typeface="Georgia" panose="02040502050405020303" pitchFamily="18" charset="0"/>
                <a:ea typeface="MetLife Circular Normal" charset="0"/>
                <a:cs typeface="MetLife Circular Normal" charset="0"/>
              </a:rPr>
            </a:br>
            <a:r>
              <a:rPr lang="en-US" sz="4000" dirty="0">
                <a:solidFill>
                  <a:schemeClr val="tx1">
                    <a:lumMod val="50000"/>
                    <a:lumOff val="50000"/>
                  </a:schemeClr>
                </a:solidFill>
                <a:latin typeface="Georgia" panose="02040502050405020303" pitchFamily="18" charset="0"/>
                <a:ea typeface="MetLife Circular Normal" charset="0"/>
                <a:cs typeface="MetLife Circular Normal" charset="0"/>
              </a:rPr>
              <a:t>part I</a:t>
            </a:r>
          </a:p>
        </p:txBody>
      </p:sp>
    </p:spTree>
    <p:extLst>
      <p:ext uri="{BB962C8B-B14F-4D97-AF65-F5344CB8AC3E}">
        <p14:creationId xmlns:p14="http://schemas.microsoft.com/office/powerpoint/2010/main" val="484115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4" name="Subtitle 2"/>
          <p:cNvSpPr>
            <a:spLocks noGrp="1"/>
          </p:cNvSpPr>
          <p:nvPr>
            <p:ph type="subTitle" idx="1"/>
          </p:nvPr>
        </p:nvSpPr>
        <p:spPr>
          <a:xfrm>
            <a:off x="429490" y="854765"/>
            <a:ext cx="11022812" cy="4939748"/>
          </a:xfrm>
        </p:spPr>
        <p:txBody>
          <a:bodyPr>
            <a:normAutofit/>
          </a:bodyPr>
          <a:lstStyle/>
          <a:p>
            <a:pPr algn="l"/>
            <a:r>
              <a:rPr lang="en-US" sz="2100" b="1" dirty="0">
                <a:solidFill>
                  <a:srgbClr val="298DCD"/>
                </a:solidFill>
                <a:latin typeface="Arial" panose="020B0604020202020204" pitchFamily="34" charset="0"/>
                <a:ea typeface="MetLife Circular Normal" charset="0"/>
                <a:cs typeface="Arial" panose="020B0604020202020204" pitchFamily="34" charset="0"/>
              </a:rPr>
              <a:t>Intro</a:t>
            </a:r>
          </a:p>
          <a:p>
            <a:pPr algn="l"/>
            <a:endParaRPr lang="en-US" sz="2100" dirty="0">
              <a:latin typeface="Arial" panose="020B0604020202020204" pitchFamily="34" charset="0"/>
              <a:ea typeface="MetLife Circular Normal" charset="0"/>
              <a:cs typeface="Arial" panose="020B0604020202020204" pitchFamily="34" charset="0"/>
            </a:endParaRPr>
          </a:p>
          <a:p>
            <a:pPr algn="l"/>
            <a:r>
              <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MetLife is a company that aims at building bridges inside and outside the organization. </a:t>
            </a:r>
          </a:p>
          <a:p>
            <a:pPr algn="l"/>
            <a:r>
              <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This is why, the purpose of the monthly calendar is not only to provide ready-made content, but also to provide a tailored brand-readiness platform, that takes in consideration all regional needs, whilst adapting the information by bringing a local flavor.</a:t>
            </a: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The following calendar was built for the MetLife Social Matters Pilot and addresses topics that tackle different content pillars, </a:t>
            </a:r>
            <a:r>
              <a:rPr lang="ro-RO"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through topics </a:t>
            </a:r>
            <a:r>
              <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related to health &amp; financial concerns.</a:t>
            </a: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Tree>
    <p:extLst>
      <p:ext uri="{BB962C8B-B14F-4D97-AF65-F5344CB8AC3E}">
        <p14:creationId xmlns:p14="http://schemas.microsoft.com/office/powerpoint/2010/main" val="32530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1"/>
            <a:ext cx="11743304" cy="457201"/>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a:cs typeface="Arial"/>
              </a:rPr>
              <a:t>1</a:t>
            </a:r>
            <a:endParaRPr lang="en-US" sz="3200" b="1" dirty="0">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At MetLife, every day we uncover new ways to put people at the heart of everything we do. We want to understand their needs and to have a transparent relationship regarding insurances. I am very proud to work in a company that helps customers meet their goals and navigate life's twists and turns.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For this reason, I’m super excited to announce I have prepared a series of useful and interesting posts that will make our relationship stronger. Because </a:t>
            </a:r>
            <a:r>
              <a:rPr lang="en-US" sz="1200" dirty="0">
                <a:solidFill>
                  <a:srgbClr val="298DCD"/>
                </a:solidFill>
                <a:latin typeface="Arial" panose="020B0604020202020204" pitchFamily="34" charset="0"/>
                <a:cs typeface="Arial" panose="020B0604020202020204" pitchFamily="34" charset="0"/>
              </a:rPr>
              <a:t>#YouMatter </a:t>
            </a:r>
            <a:r>
              <a:rPr lang="en-US" sz="1200" dirty="0">
                <a:latin typeface="Arial" panose="020B0604020202020204" pitchFamily="34" charset="0"/>
                <a:cs typeface="Arial" panose="020B0604020202020204" pitchFamily="34" charset="0"/>
              </a:rPr>
              <a:t>and I am </a:t>
            </a:r>
            <a:r>
              <a:rPr lang="en-US" sz="1200" dirty="0">
                <a:solidFill>
                  <a:srgbClr val="298DCD"/>
                </a:solidFill>
                <a:latin typeface="Arial" panose="020B0604020202020204" pitchFamily="34" charset="0"/>
                <a:cs typeface="Arial" panose="020B0604020202020204" pitchFamily="34" charset="0"/>
              </a:rPr>
              <a:t>#HereForYou.</a:t>
            </a:r>
            <a:endParaRPr lang="en-US" sz="1200" dirty="0">
              <a:solidFill>
                <a:srgbClr val="298DCD"/>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V1  </a:t>
            </a: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Getting ready to deliver great content to great people.</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COMING SOON</a:t>
            </a: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dirty="0">
                <a:solidFill>
                  <a:srgbClr val="A3CD4D"/>
                </a:solidFill>
                <a:latin typeface="Arial" panose="020B0604020202020204" pitchFamily="34" charset="0"/>
                <a:cs typeface="Arial" panose="020B0604020202020204" pitchFamily="34" charset="0"/>
              </a:rPr>
              <a:t>Teasing post</a:t>
            </a:r>
            <a:endParaRPr lang="ro-RO" sz="1600" b="1" dirty="0">
              <a:solidFill>
                <a:srgbClr val="A3CD4D"/>
              </a:solidFill>
              <a:latin typeface="Arial" panose="020B0604020202020204" pitchFamily="34" charset="0"/>
              <a:cs typeface="Arial" panose="020B0604020202020204" pitchFamily="34" charset="0"/>
            </a:endParaRPr>
          </a:p>
        </p:txBody>
      </p:sp>
      <p:pic>
        <p:nvPicPr>
          <p:cNvPr id="11" name="Picture 10" descr="Shape, rectangle&#10;&#10;Description automatically generated">
            <a:extLst>
              <a:ext uri="{FF2B5EF4-FFF2-40B4-BE49-F238E27FC236}">
                <a16:creationId xmlns:a16="http://schemas.microsoft.com/office/drawing/2014/main" id="{EB72B495-8661-43C3-AF4E-57D9F4ED11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152"/>
          <a:stretch/>
        </p:blipFill>
        <p:spPr>
          <a:xfrm>
            <a:off x="6740139" y="898208"/>
            <a:ext cx="3641534" cy="3960118"/>
          </a:xfrm>
          <a:prstGeom prst="rect">
            <a:avLst/>
          </a:prstGeom>
          <a:ln>
            <a:solidFill>
              <a:srgbClr val="A3CD4D"/>
            </a:solidFill>
          </a:ln>
        </p:spPr>
      </p:pic>
      <p:sp>
        <p:nvSpPr>
          <p:cNvPr id="12" name="TextBox 11">
            <a:extLst>
              <a:ext uri="{FF2B5EF4-FFF2-40B4-BE49-F238E27FC236}">
                <a16:creationId xmlns:a16="http://schemas.microsoft.com/office/drawing/2014/main" id="{4F2B0C47-D088-46C8-B444-6B14F86974D3}"/>
              </a:ext>
            </a:extLst>
          </p:cNvPr>
          <p:cNvSpPr txBox="1"/>
          <p:nvPr/>
        </p:nvSpPr>
        <p:spPr>
          <a:xfrm>
            <a:off x="6730903" y="1372854"/>
            <a:ext cx="3631262" cy="1077218"/>
          </a:xfrm>
          <a:prstGeom prst="rect">
            <a:avLst/>
          </a:prstGeom>
          <a:noFill/>
        </p:spPr>
        <p:txBody>
          <a:bodyPr wrap="square" rtlCol="0">
            <a:spAutoFit/>
          </a:bodyPr>
          <a:lstStyle/>
          <a:p>
            <a:pPr algn="l"/>
            <a:r>
              <a:rPr lang="en-US" sz="800" dirty="0">
                <a:solidFill>
                  <a:schemeClr val="tx1">
                    <a:lumMod val="65000"/>
                    <a:lumOff val="35000"/>
                  </a:schemeClr>
                </a:solidFill>
                <a:latin typeface="Arial" panose="020B0604020202020204" pitchFamily="34" charset="0"/>
                <a:cs typeface="Arial" panose="020B0604020202020204" pitchFamily="34" charset="0"/>
              </a:rPr>
              <a:t>At MetLife, every day we uncover new ways to put people at the heart of everything we do. We want to understand their needs and to have a transparent relationship regarding insurances. I am very proud to work in a company that helps customers meet their goals and navigate life's twists and turns. </a:t>
            </a:r>
          </a:p>
          <a:p>
            <a:pPr algn="l"/>
            <a:r>
              <a:rPr lang="en-US" sz="800" dirty="0">
                <a:solidFill>
                  <a:schemeClr val="tx1">
                    <a:lumMod val="65000"/>
                    <a:lumOff val="35000"/>
                  </a:schemeClr>
                </a:solidFill>
                <a:latin typeface="Arial" panose="020B0604020202020204" pitchFamily="34" charset="0"/>
                <a:cs typeface="Arial" panose="020B0604020202020204" pitchFamily="34" charset="0"/>
              </a:rPr>
              <a:t>For this reason, I’m super excited to announce I have prepared a series of useful and interesting posts that will make our relationship stronger. Because </a:t>
            </a:r>
            <a:r>
              <a:rPr lang="en-US" sz="800" dirty="0">
                <a:solidFill>
                  <a:srgbClr val="298DCD"/>
                </a:solidFill>
                <a:latin typeface="Arial" panose="020B0604020202020204" pitchFamily="34" charset="0"/>
                <a:cs typeface="Arial" panose="020B0604020202020204" pitchFamily="34" charset="0"/>
              </a:rPr>
              <a:t>#YouMatter </a:t>
            </a:r>
            <a:r>
              <a:rPr lang="en-US" sz="800" dirty="0">
                <a:latin typeface="Arial" panose="020B0604020202020204" pitchFamily="34" charset="0"/>
                <a:cs typeface="Arial" panose="020B0604020202020204" pitchFamily="34" charset="0"/>
              </a:rPr>
              <a:t>and I am </a:t>
            </a:r>
            <a:r>
              <a:rPr lang="en-US" sz="800" dirty="0">
                <a:solidFill>
                  <a:srgbClr val="298DCD"/>
                </a:solidFill>
                <a:latin typeface="Arial" panose="020B0604020202020204" pitchFamily="34" charset="0"/>
                <a:cs typeface="Arial" panose="020B0604020202020204" pitchFamily="34" charset="0"/>
              </a:rPr>
              <a:t>#HereForYou.</a:t>
            </a:r>
            <a:endParaRPr lang="en-US" sz="800" dirty="0">
              <a:solidFill>
                <a:srgbClr val="298DCD"/>
              </a:solidFill>
              <a:latin typeface="Arial" panose="020B0604020202020204" pitchFamily="34" charset="0"/>
              <a:ea typeface="MetLife Circular Normal" charset="0"/>
              <a:cs typeface="Arial" panose="020B0604020202020204" pitchFamily="34" charset="0"/>
            </a:endParaRPr>
          </a:p>
        </p:txBody>
      </p:sp>
      <p:pic>
        <p:nvPicPr>
          <p:cNvPr id="13" name="Picture 12">
            <a:extLst>
              <a:ext uri="{FF2B5EF4-FFF2-40B4-BE49-F238E27FC236}">
                <a16:creationId xmlns:a16="http://schemas.microsoft.com/office/drawing/2014/main" id="{F8B5541A-7270-4FB0-B17D-7578BB8C58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3465" y="4294914"/>
            <a:ext cx="3677444" cy="862072"/>
          </a:xfrm>
          <a:prstGeom prst="rect">
            <a:avLst/>
          </a:prstGeom>
          <a:ln>
            <a:solidFill>
              <a:srgbClr val="A3CD4D"/>
            </a:solidFill>
          </a:ln>
        </p:spPr>
      </p:pic>
      <p:pic>
        <p:nvPicPr>
          <p:cNvPr id="5" name="Picture 4" descr="Background pattern&#10;&#10;Description automatically generated">
            <a:extLst>
              <a:ext uri="{FF2B5EF4-FFF2-40B4-BE49-F238E27FC236}">
                <a16:creationId xmlns:a16="http://schemas.microsoft.com/office/drawing/2014/main" id="{9C2B539D-0A6E-4FE4-A05A-25C87E8C0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0139" y="2384072"/>
            <a:ext cx="3650770" cy="1910569"/>
          </a:xfrm>
          <a:prstGeom prst="rect">
            <a:avLst/>
          </a:prstGeom>
        </p:spPr>
      </p:pic>
    </p:spTree>
    <p:extLst>
      <p:ext uri="{BB962C8B-B14F-4D97-AF65-F5344CB8AC3E}">
        <p14:creationId xmlns:p14="http://schemas.microsoft.com/office/powerpoint/2010/main" val="181870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3200" b="1" dirty="0">
                <a:solidFill>
                  <a:srgbClr val="298DCD"/>
                </a:solidFill>
                <a:latin typeface="Arial" panose="020B0604020202020204" pitchFamily="34" charset="0"/>
                <a:cs typeface="Arial" panose="020B0604020202020204" pitchFamily="34" charset="0"/>
              </a:rPr>
              <a:t>LinkedIn</a:t>
            </a:r>
            <a:r>
              <a:rPr lang="ro-RO" sz="3200" b="1" dirty="0">
                <a:solidFill>
                  <a:srgbClr val="298DCD"/>
                </a:solidFill>
                <a:latin typeface="Arial" panose="020B0604020202020204" pitchFamily="34" charset="0"/>
                <a:cs typeface="Arial" panose="020B0604020202020204" pitchFamily="34" charset="0"/>
              </a:rPr>
              <a:t> post</a:t>
            </a:r>
            <a:r>
              <a:rPr lang="en-US" sz="3200" b="1" dirty="0">
                <a:solidFill>
                  <a:srgbClr val="298DCD"/>
                </a:solidFill>
                <a:latin typeface="Arial" panose="020B0604020202020204" pitchFamily="34" charset="0"/>
                <a:cs typeface="Arial" panose="020B0604020202020204" pitchFamily="34" charset="0"/>
              </a:rPr>
              <a:t> 2 – Dec 5</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With over 153 years of experience, the MetLife companies are a leading innovator and a recognized leader in protection planning and retirement and savings solutions around the world. MetLife, Inc. and its subsidiaries have one of the highest financial strength ratings from various rating agencies that any company can have.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We are committed to always be with you building a more confident future.</a:t>
            </a:r>
          </a:p>
          <a:p>
            <a:pPr algn="l"/>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V1  </a:t>
            </a: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figures about MetLife </a:t>
            </a: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dirty="0">
                <a:solidFill>
                  <a:srgbClr val="A3CD4D"/>
                </a:solidFill>
                <a:latin typeface="Arial" panose="020B0604020202020204" pitchFamily="34" charset="0"/>
                <a:cs typeface="Arial" panose="020B0604020202020204" pitchFamily="34" charset="0"/>
              </a:rPr>
              <a:t>About MetLife - One of the highest financial strength ratings </a:t>
            </a:r>
          </a:p>
          <a:p>
            <a:r>
              <a:rPr lang="en-US" sz="1600" b="1" dirty="0">
                <a:solidFill>
                  <a:srgbClr val="A3CD4D"/>
                </a:solidFill>
                <a:latin typeface="Arial"/>
                <a:cs typeface="Arial"/>
              </a:rPr>
              <a:t>-&gt; video</a:t>
            </a:r>
            <a:endParaRPr lang="ro-RO" sz="1600" b="1" dirty="0">
              <a:solidFill>
                <a:srgbClr val="A3CD4D"/>
              </a:solidFill>
              <a:latin typeface="Arial" panose="020B0604020202020204" pitchFamily="34" charset="0"/>
              <a:cs typeface="Arial" panose="020B0604020202020204" pitchFamily="34" charset="0"/>
            </a:endParaRPr>
          </a:p>
        </p:txBody>
      </p:sp>
      <p:pic>
        <p:nvPicPr>
          <p:cNvPr id="12" name="Picture 11" descr="Shape, rectangle&#10;&#10;Description automatically generated">
            <a:extLst>
              <a:ext uri="{FF2B5EF4-FFF2-40B4-BE49-F238E27FC236}">
                <a16:creationId xmlns:a16="http://schemas.microsoft.com/office/drawing/2014/main" id="{44B1DCED-FB5A-4344-A950-812DC983A9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152"/>
          <a:stretch/>
        </p:blipFill>
        <p:spPr>
          <a:xfrm>
            <a:off x="6740139" y="898208"/>
            <a:ext cx="3641534" cy="3960118"/>
          </a:xfrm>
          <a:prstGeom prst="rect">
            <a:avLst/>
          </a:prstGeom>
          <a:ln>
            <a:solidFill>
              <a:srgbClr val="A3CD4D"/>
            </a:solidFill>
          </a:ln>
        </p:spPr>
      </p:pic>
      <p:sp>
        <p:nvSpPr>
          <p:cNvPr id="13" name="TextBox 12">
            <a:extLst>
              <a:ext uri="{FF2B5EF4-FFF2-40B4-BE49-F238E27FC236}">
                <a16:creationId xmlns:a16="http://schemas.microsoft.com/office/drawing/2014/main" id="{A21FE2F1-1874-4DE3-9409-B9B9415B9B4D}"/>
              </a:ext>
            </a:extLst>
          </p:cNvPr>
          <p:cNvSpPr txBox="1"/>
          <p:nvPr/>
        </p:nvSpPr>
        <p:spPr>
          <a:xfrm>
            <a:off x="6730903" y="1372854"/>
            <a:ext cx="3631262" cy="830997"/>
          </a:xfrm>
          <a:prstGeom prst="rect">
            <a:avLst/>
          </a:prstGeom>
          <a:noFill/>
        </p:spPr>
        <p:txBody>
          <a:bodyPr wrap="square" rtlCol="0">
            <a:spAutoFit/>
          </a:bodyPr>
          <a:lstStyle/>
          <a:p>
            <a:pPr algn="l"/>
            <a:r>
              <a:rPr lang="en-US" sz="800" dirty="0">
                <a:solidFill>
                  <a:schemeClr val="tx1">
                    <a:lumMod val="65000"/>
                    <a:lumOff val="35000"/>
                  </a:schemeClr>
                </a:solidFill>
                <a:latin typeface="Arial" panose="020B0604020202020204" pitchFamily="34" charset="0"/>
                <a:cs typeface="Arial" panose="020B0604020202020204" pitchFamily="34" charset="0"/>
              </a:rPr>
              <a:t>With over 153 years of experience, the MetLife companies are a leading innovator and a recognized leader in protection planning and retirement and savings solutions around the world. MetLife, Inc. and its subsidiaries have one of the highest financial strength ratings from various rating agencies that any company can have. </a:t>
            </a:r>
          </a:p>
          <a:p>
            <a:pPr algn="l"/>
            <a:r>
              <a:rPr lang="en-US" sz="800" dirty="0">
                <a:solidFill>
                  <a:schemeClr val="tx1">
                    <a:lumMod val="65000"/>
                    <a:lumOff val="35000"/>
                  </a:schemeClr>
                </a:solidFill>
                <a:latin typeface="Arial" panose="020B0604020202020204" pitchFamily="34" charset="0"/>
                <a:cs typeface="Arial" panose="020B0604020202020204" pitchFamily="34" charset="0"/>
              </a:rPr>
              <a:t>We are committed to always be with you building a more confident future.</a:t>
            </a:r>
          </a:p>
        </p:txBody>
      </p:sp>
      <p:pic>
        <p:nvPicPr>
          <p:cNvPr id="14" name="Picture 13">
            <a:extLst>
              <a:ext uri="{FF2B5EF4-FFF2-40B4-BE49-F238E27FC236}">
                <a16:creationId xmlns:a16="http://schemas.microsoft.com/office/drawing/2014/main" id="{452C92A9-13C7-4227-9943-5371DE9F2D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3465" y="4294914"/>
            <a:ext cx="3677444" cy="862072"/>
          </a:xfrm>
          <a:prstGeom prst="rect">
            <a:avLst/>
          </a:prstGeom>
          <a:ln>
            <a:solidFill>
              <a:srgbClr val="A3CD4D"/>
            </a:solidFill>
          </a:ln>
        </p:spPr>
      </p:pic>
      <p:pic>
        <p:nvPicPr>
          <p:cNvPr id="11" name="Picture 10">
            <a:extLst>
              <a:ext uri="{FF2B5EF4-FFF2-40B4-BE49-F238E27FC236}">
                <a16:creationId xmlns:a16="http://schemas.microsoft.com/office/drawing/2014/main" id="{AD23B1CE-3C6D-4DED-8C6C-05954B8AD895}"/>
              </a:ext>
            </a:extLst>
          </p:cNvPr>
          <p:cNvPicPr>
            <a:picLocks noChangeAspect="1"/>
          </p:cNvPicPr>
          <p:nvPr/>
        </p:nvPicPr>
        <p:blipFill>
          <a:blip r:embed="rId5"/>
          <a:stretch>
            <a:fillRect/>
          </a:stretch>
        </p:blipFill>
        <p:spPr>
          <a:xfrm>
            <a:off x="6707989" y="2351456"/>
            <a:ext cx="3727066" cy="1943459"/>
          </a:xfrm>
          <a:prstGeom prst="rect">
            <a:avLst/>
          </a:prstGeom>
        </p:spPr>
      </p:pic>
    </p:spTree>
    <p:extLst>
      <p:ext uri="{BB962C8B-B14F-4D97-AF65-F5344CB8AC3E}">
        <p14:creationId xmlns:p14="http://schemas.microsoft.com/office/powerpoint/2010/main" val="356103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a:cs typeface="Arial"/>
              </a:rPr>
              <a:t>3</a:t>
            </a:r>
            <a:endParaRPr lang="en-US" sz="3200" b="1" dirty="0">
              <a:solidFill>
                <a:srgbClr val="298DCD"/>
              </a:solidFill>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a:solidFill>
                  <a:srgbClr val="A3CD4D"/>
                </a:solidFill>
                <a:latin typeface="Arial" panose="020B0604020202020204" pitchFamily="34" charset="0"/>
                <a:cs typeface="Arial" panose="020B0604020202020204" pitchFamily="34" charset="0"/>
              </a:rPr>
              <a:t> </a:t>
            </a:r>
            <a:endParaRPr lang="ro-RO" sz="1600" b="1">
              <a:solidFill>
                <a:srgbClr val="FF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C55A8E6-3EF0-4744-A0B1-A8121C65445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100" b="1" dirty="0">
                <a:solidFill>
                  <a:schemeClr val="tx1">
                    <a:lumMod val="65000"/>
                    <a:lumOff val="35000"/>
                  </a:schemeClr>
                </a:solidFill>
                <a:latin typeface="Arial"/>
                <a:ea typeface="MetLife Circular Normal" charset="0"/>
                <a:cs typeface="Arial"/>
              </a:rPr>
              <a:t>Caption:</a:t>
            </a:r>
          </a:p>
          <a:p>
            <a:pPr algn="l"/>
            <a:r>
              <a:rPr lang="en-US" sz="1200" dirty="0">
                <a:solidFill>
                  <a:schemeClr val="tx1">
                    <a:lumMod val="65000"/>
                    <a:lumOff val="35000"/>
                  </a:schemeClr>
                </a:solidFill>
                <a:latin typeface="Arial"/>
                <a:cs typeface="Arial"/>
              </a:rPr>
              <a:t>Challenging negative thoughts with positivity can help keep your life on track. You shouldn't have to feel worried about protecting your future. </a:t>
            </a:r>
          </a:p>
          <a:p>
            <a:pPr algn="l"/>
            <a:r>
              <a:rPr lang="en-US" sz="1200" dirty="0">
                <a:solidFill>
                  <a:schemeClr val="tx1">
                    <a:lumMod val="65000"/>
                    <a:lumOff val="35000"/>
                  </a:schemeClr>
                </a:solidFill>
                <a:latin typeface="Arial"/>
                <a:cs typeface="Arial"/>
              </a:rPr>
              <a:t>Here are five reasons why you might consider life insurance. Message</a:t>
            </a:r>
            <a:r>
              <a:rPr lang="en-US" sz="1200" dirty="0">
                <a:solidFill>
                  <a:schemeClr val="tx1">
                    <a:lumMod val="65000"/>
                    <a:lumOff val="35000"/>
                  </a:schemeClr>
                </a:solidFill>
                <a:latin typeface="Arial"/>
                <a:ea typeface="+mn-lt"/>
                <a:cs typeface="Arial"/>
              </a:rPr>
              <a:t> me</a:t>
            </a:r>
            <a:r>
              <a:rPr lang="en-US" sz="1200" dirty="0">
                <a:solidFill>
                  <a:schemeClr val="tx1">
                    <a:lumMod val="65000"/>
                    <a:lumOff val="35000"/>
                  </a:schemeClr>
                </a:solidFill>
                <a:latin typeface="Arial"/>
                <a:cs typeface="Arial"/>
              </a:rPr>
              <a:t> to</a:t>
            </a:r>
            <a:r>
              <a:rPr lang="en-US" sz="1200" dirty="0">
                <a:solidFill>
                  <a:srgbClr val="000000"/>
                </a:solidFill>
                <a:latin typeface="Calibri"/>
                <a:cs typeface="Calibri"/>
              </a:rPr>
              <a:t> </a:t>
            </a:r>
            <a:r>
              <a:rPr lang="en-US" sz="1200" dirty="0">
                <a:solidFill>
                  <a:schemeClr val="tx1">
                    <a:lumMod val="65000"/>
                    <a:lumOff val="35000"/>
                  </a:schemeClr>
                </a:solidFill>
                <a:latin typeface="Arial"/>
                <a:cs typeface="Arial"/>
              </a:rPr>
              <a:t>walk through every detail of your customized insurance plan. </a:t>
            </a:r>
          </a:p>
          <a:p>
            <a:pPr algn="l"/>
            <a:endParaRPr lang="en-US" sz="16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100" b="1" dirty="0">
                <a:solidFill>
                  <a:schemeClr val="tx1">
                    <a:lumMod val="65000"/>
                    <a:lumOff val="35000"/>
                  </a:schemeClr>
                </a:solidFill>
                <a:latin typeface="Arial"/>
                <a:ea typeface="MetLife Circular Normal" charset="0"/>
                <a:cs typeface="Arial"/>
              </a:rPr>
              <a:t>Copy on </a:t>
            </a:r>
            <a:r>
              <a:rPr lang="en-US" sz="1100" b="1" dirty="0">
                <a:solidFill>
                  <a:schemeClr val="tx1">
                    <a:lumMod val="65000"/>
                    <a:lumOff val="35000"/>
                  </a:schemeClr>
                </a:solidFill>
                <a:latin typeface="Arial"/>
                <a:ea typeface="MetLife Circular Normal" charset="0"/>
                <a:cs typeface="Arial"/>
              </a:rPr>
              <a:t>video</a:t>
            </a:r>
            <a:r>
              <a:rPr lang="ro-RO" sz="1100" dirty="0">
                <a:solidFill>
                  <a:schemeClr val="tx1">
                    <a:lumMod val="65000"/>
                    <a:lumOff val="35000"/>
                  </a:schemeClr>
                </a:solidFill>
                <a:latin typeface="Arial"/>
                <a:ea typeface="MetLife Circular Normal" charset="0"/>
                <a:cs typeface="Arial"/>
              </a:rPr>
              <a:t>:</a:t>
            </a:r>
            <a:endParaRPr lang="en-US" sz="1100" dirty="0">
              <a:solidFill>
                <a:schemeClr val="tx1">
                  <a:lumMod val="65000"/>
                  <a:lumOff val="35000"/>
                </a:schemeClr>
              </a:solidFill>
              <a:latin typeface="Arial"/>
              <a:ea typeface="MetLife Circular Normal" charset="0"/>
              <a:cs typeface="Arial"/>
            </a:endParaRPr>
          </a:p>
          <a:p>
            <a:pPr algn="l"/>
            <a:r>
              <a:rPr lang="en-US" sz="1200" dirty="0">
                <a:solidFill>
                  <a:schemeClr val="tx1">
                    <a:lumMod val="65000"/>
                    <a:lumOff val="35000"/>
                  </a:schemeClr>
                </a:solidFill>
                <a:latin typeface="Arial"/>
                <a:cs typeface="Arial"/>
              </a:rPr>
              <a:t>1. Protect your family and loved ones</a:t>
            </a:r>
          </a:p>
          <a:p>
            <a:pPr algn="l"/>
            <a:r>
              <a:rPr lang="en-US" sz="1200" dirty="0">
                <a:solidFill>
                  <a:schemeClr val="tx1">
                    <a:lumMod val="65000"/>
                    <a:lumOff val="35000"/>
                  </a:schemeClr>
                </a:solidFill>
                <a:latin typeface="Arial"/>
                <a:cs typeface="Arial"/>
              </a:rPr>
              <a:t>2. Add more financial security</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200" dirty="0">
                <a:solidFill>
                  <a:schemeClr val="tx1">
                    <a:lumMod val="65000"/>
                    <a:lumOff val="35000"/>
                  </a:schemeClr>
                </a:solidFill>
                <a:latin typeface="Arial"/>
                <a:cs typeface="Arial"/>
              </a:rPr>
              <a:t>3. Leave an inheritance</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200" dirty="0">
                <a:solidFill>
                  <a:schemeClr val="tx1">
                    <a:lumMod val="65000"/>
                    <a:lumOff val="35000"/>
                  </a:schemeClr>
                </a:solidFill>
                <a:latin typeface="Arial"/>
                <a:cs typeface="Arial"/>
              </a:rPr>
              <a:t>4. Bring peace of mind</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200" dirty="0">
                <a:solidFill>
                  <a:schemeClr val="tx1">
                    <a:lumMod val="65000"/>
                    <a:lumOff val="35000"/>
                  </a:schemeClr>
                </a:solidFill>
                <a:latin typeface="Arial"/>
                <a:ea typeface="MetLife Circular Normal" charset="0"/>
                <a:cs typeface="Arial"/>
              </a:rPr>
              <a:t>5. Pay off debts and other expenses</a:t>
            </a:r>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ea typeface="+mn-lt"/>
              <a:cs typeface="+mn-lt"/>
            </a:endParaRPr>
          </a:p>
          <a:p>
            <a:pPr algn="l"/>
            <a:endParaRPr lang="en-US" sz="1200" dirty="0">
              <a:ea typeface="+mn-lt"/>
              <a:cs typeface="+mn-lt"/>
            </a:endParaRPr>
          </a:p>
          <a:p>
            <a:pPr algn="l"/>
            <a:endParaRPr lang="en-US" sz="1200" dirty="0">
              <a:ea typeface="+mn-lt"/>
              <a:cs typeface="+mn-lt"/>
            </a:endParaRPr>
          </a:p>
          <a:p>
            <a:pPr algn="l"/>
            <a:endParaRPr lang="en-US" sz="1200" dirty="0">
              <a:ea typeface="+mn-lt"/>
              <a:cs typeface="+mn-lt"/>
            </a:endParaRPr>
          </a:p>
          <a:p>
            <a:pPr algn="l"/>
            <a:endParaRPr lang="ro-RO" sz="1200" dirty="0">
              <a:ea typeface="+mn-lt"/>
              <a:cs typeface="+mn-lt"/>
            </a:endParaRPr>
          </a:p>
          <a:p>
            <a:pPr algn="l"/>
            <a:endParaRPr lang="en-US" sz="1200" dirty="0">
              <a:ea typeface="+mn-lt"/>
              <a:cs typeface="+mn-lt"/>
            </a:endParaRPr>
          </a:p>
          <a:p>
            <a:pPr algn="l"/>
            <a:endParaRPr lang="ro-RO" sz="1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2" name="Picture 11" descr="Graphical user interface, application&#10;&#10;Description automatically generated">
            <a:extLst>
              <a:ext uri="{FF2B5EF4-FFF2-40B4-BE49-F238E27FC236}">
                <a16:creationId xmlns:a16="http://schemas.microsoft.com/office/drawing/2014/main" id="{DF9FC329-B08F-4B0B-93F2-669E063E7E94}"/>
              </a:ext>
            </a:extLst>
          </p:cNvPr>
          <p:cNvPicPr>
            <a:picLocks noChangeAspect="1"/>
          </p:cNvPicPr>
          <p:nvPr/>
        </p:nvPicPr>
        <p:blipFill>
          <a:blip r:embed="rId6"/>
          <a:stretch>
            <a:fillRect/>
          </a:stretch>
        </p:blipFill>
        <p:spPr>
          <a:xfrm>
            <a:off x="6745814" y="4294914"/>
            <a:ext cx="3641501" cy="854884"/>
          </a:xfrm>
          <a:prstGeom prst="rect">
            <a:avLst/>
          </a:prstGeom>
          <a:ln>
            <a:solidFill>
              <a:srgbClr val="A3CD4D"/>
            </a:solidFill>
          </a:ln>
        </p:spPr>
      </p:pic>
      <p:sp>
        <p:nvSpPr>
          <p:cNvPr id="8" name="TextBox 7">
            <a:extLst>
              <a:ext uri="{FF2B5EF4-FFF2-40B4-BE49-F238E27FC236}">
                <a16:creationId xmlns:a16="http://schemas.microsoft.com/office/drawing/2014/main" id="{837158FD-8358-4180-8735-4C8796B94513}"/>
              </a:ext>
            </a:extLst>
          </p:cNvPr>
          <p:cNvSpPr txBox="1"/>
          <p:nvPr/>
        </p:nvSpPr>
        <p:spPr>
          <a:xfrm>
            <a:off x="6690738" y="1424860"/>
            <a:ext cx="3631262" cy="968470"/>
          </a:xfrm>
          <a:prstGeom prst="rect">
            <a:avLst/>
          </a:prstGeom>
          <a:noFill/>
        </p:spPr>
        <p:txBody>
          <a:bodyPr wrap="square" lIns="91440" tIns="45720" rIns="91440" bIns="45720" rtlCol="0" anchor="t">
            <a:spAutoFit/>
          </a:bodyPr>
          <a:lstStyle/>
          <a:p>
            <a:pPr>
              <a:lnSpc>
                <a:spcPct val="90000"/>
              </a:lnSpc>
              <a:spcBef>
                <a:spcPts val="1000"/>
              </a:spcBef>
            </a:pPr>
            <a:r>
              <a:rPr lang="en-US" sz="900" dirty="0">
                <a:solidFill>
                  <a:schemeClr val="tx1">
                    <a:lumMod val="65000"/>
                    <a:lumOff val="35000"/>
                  </a:schemeClr>
                </a:solidFill>
                <a:latin typeface="Arial"/>
                <a:cs typeface="Arial"/>
              </a:rPr>
              <a:t>Challenging negative thoughts with positivity can help keep your life on track. You shouldn't have to feel worried about protecting your future. </a:t>
            </a:r>
            <a:endParaRPr lang="en-US" sz="900" dirty="0">
              <a:ea typeface="+mn-lt"/>
              <a:cs typeface="+mn-lt"/>
            </a:endParaRPr>
          </a:p>
          <a:p>
            <a:pPr>
              <a:lnSpc>
                <a:spcPct val="90000"/>
              </a:lnSpc>
              <a:spcBef>
                <a:spcPts val="1000"/>
              </a:spcBef>
            </a:pPr>
            <a:r>
              <a:rPr lang="en-US" sz="900" dirty="0">
                <a:solidFill>
                  <a:schemeClr val="tx1">
                    <a:lumMod val="65000"/>
                    <a:lumOff val="35000"/>
                  </a:schemeClr>
                </a:solidFill>
                <a:latin typeface="Arial"/>
                <a:cs typeface="Arial"/>
              </a:rPr>
              <a:t>Here are five reasons why you might consider life insurance. Message me to</a:t>
            </a:r>
            <a:r>
              <a:rPr lang="en-US" sz="900" dirty="0">
                <a:solidFill>
                  <a:srgbClr val="000000"/>
                </a:solidFill>
                <a:latin typeface="Calibri"/>
                <a:cs typeface="Calibri"/>
              </a:rPr>
              <a:t> </a:t>
            </a:r>
            <a:r>
              <a:rPr lang="en-US" sz="900" dirty="0">
                <a:solidFill>
                  <a:schemeClr val="tx1">
                    <a:lumMod val="65000"/>
                    <a:lumOff val="35000"/>
                  </a:schemeClr>
                </a:solidFill>
                <a:latin typeface="Arial"/>
                <a:cs typeface="Arial"/>
              </a:rPr>
              <a:t>walk through every detail of your customized insurance plan. </a:t>
            </a:r>
            <a:endParaRPr lang="en-US" dirty="0">
              <a:solidFill>
                <a:schemeClr val="tx1">
                  <a:lumMod val="65000"/>
                  <a:lumOff val="35000"/>
                </a:schemeClr>
              </a:solidFill>
            </a:endParaRPr>
          </a:p>
        </p:txBody>
      </p:sp>
      <p:pic>
        <p:nvPicPr>
          <p:cNvPr id="7" name="Linkedin Post 11 ENG" descr="Linkedin Post 11 ENG">
            <a:hlinkClick r:id="" action="ppaction://media"/>
            <a:extLst>
              <a:ext uri="{FF2B5EF4-FFF2-40B4-BE49-F238E27FC236}">
                <a16:creationId xmlns:a16="http://schemas.microsoft.com/office/drawing/2014/main" id="{EF5BB799-B658-554E-A823-321D33876BB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40139" y="2393330"/>
            <a:ext cx="3639215" cy="1901584"/>
          </a:xfrm>
          <a:prstGeom prst="rect">
            <a:avLst/>
          </a:prstGeom>
        </p:spPr>
      </p:pic>
      <p:sp>
        <p:nvSpPr>
          <p:cNvPr id="11" name="Title 2">
            <a:extLst>
              <a:ext uri="{FF2B5EF4-FFF2-40B4-BE49-F238E27FC236}">
                <a16:creationId xmlns:a16="http://schemas.microsoft.com/office/drawing/2014/main" id="{1B750D25-0F48-4A7B-9D0D-D1A498ABF6F8}"/>
              </a:ext>
            </a:extLst>
          </p:cNvPr>
          <p:cNvSpPr txBox="1">
            <a:spLocks/>
          </p:cNvSpPr>
          <p:nvPr/>
        </p:nvSpPr>
        <p:spPr>
          <a:xfrm>
            <a:off x="457992" y="1289058"/>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a:cs typeface="Arial"/>
              </a:rPr>
              <a:t>Benefits of Life insurance -&gt; video</a:t>
            </a:r>
            <a:endParaRPr lang="ro-RO" sz="1400" b="1" dirty="0">
              <a:solidFill>
                <a:srgbClr val="A3CD4D"/>
              </a:solidFill>
              <a:latin typeface="Arial"/>
              <a:cs typeface="Arial"/>
            </a:endParaRPr>
          </a:p>
        </p:txBody>
      </p:sp>
    </p:spTree>
    <p:extLst>
      <p:ext uri="{BB962C8B-B14F-4D97-AF65-F5344CB8AC3E}">
        <p14:creationId xmlns:p14="http://schemas.microsoft.com/office/powerpoint/2010/main" val="365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5"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panose="020B0604020202020204" pitchFamily="34" charset="0"/>
                <a:cs typeface="Arial" panose="020B0604020202020204" pitchFamily="34" charset="0"/>
              </a:rPr>
              <a:t>4 – Dec12</a:t>
            </a:r>
          </a:p>
        </p:txBody>
      </p:sp>
      <p:sp>
        <p:nvSpPr>
          <p:cNvPr id="6"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As an insurance agent, every day is different and sometimes, our days don’t go out as planned. But that doesn’t stop us to keep going further. We learn, we understand, and we become better.</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Because our job is about building relationships and making sure that YOU are protected. And this is what we strive for.</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What keeps you motivated every day?</a:t>
            </a:r>
          </a:p>
          <a:p>
            <a:pPr algn="l"/>
            <a:r>
              <a:rPr lang="en-US" sz="1200" dirty="0">
                <a:solidFill>
                  <a:schemeClr val="accent5"/>
                </a:solidFill>
                <a:latin typeface="Arial" panose="020B0604020202020204" pitchFamily="34" charset="0"/>
                <a:ea typeface="MetLife Circular Normal" charset="0"/>
                <a:cs typeface="Arial" panose="020B0604020202020204" pitchFamily="34" charset="0"/>
              </a:rPr>
              <a:t>#LifeOfAnInsuranceAgent</a:t>
            </a:r>
            <a:endParaRPr lang="ro-RO" sz="1200" dirty="0">
              <a:solidFill>
                <a:schemeClr val="accent5"/>
              </a:solidFill>
              <a:latin typeface="Arial" panose="020B0604020202020204" pitchFamily="34" charset="0"/>
              <a:ea typeface="MetLife Circular Normal" charset="0"/>
              <a:cs typeface="Arial" panose="020B0604020202020204" pitchFamily="34" charset="0"/>
            </a:endParaRPr>
          </a:p>
          <a:p>
            <a:pPr algn="l"/>
            <a:endParaRPr lang="ro-RO" sz="1800" dirty="0">
              <a:solidFill>
                <a:schemeClr val="accent5"/>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Being an insurance agent: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 job of protecting all.</a:t>
            </a:r>
          </a:p>
        </p:txBody>
      </p:sp>
      <p:sp>
        <p:nvSpPr>
          <p:cNvPr id="7"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600" b="1">
                <a:solidFill>
                  <a:srgbClr val="A3CD4D"/>
                </a:solidFill>
                <a:latin typeface="Arial" panose="020B0604020202020204" pitchFamily="34" charset="0"/>
                <a:cs typeface="Arial" panose="020B0604020202020204" pitchFamily="34" charset="0"/>
              </a:rPr>
              <a:t>Your life as an agent pillar | photo post</a:t>
            </a:r>
            <a:endParaRPr lang="ro-RO" sz="1600" b="1">
              <a:solidFill>
                <a:srgbClr val="A3CD4D"/>
              </a:solidFill>
              <a:latin typeface="Arial" panose="020B0604020202020204" pitchFamily="34" charset="0"/>
              <a:cs typeface="Arial" panose="020B0604020202020204" pitchFamily="34" charset="0"/>
            </a:endParaRPr>
          </a:p>
        </p:txBody>
      </p:sp>
      <p:pic>
        <p:nvPicPr>
          <p:cNvPr id="11" name="Picture 10" descr="Shape, rectangle&#10;&#10;Description automatically generated">
            <a:extLst>
              <a:ext uri="{FF2B5EF4-FFF2-40B4-BE49-F238E27FC236}">
                <a16:creationId xmlns:a16="http://schemas.microsoft.com/office/drawing/2014/main" id="{D76877E1-DF9B-4635-B71B-86D9A0BBE87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pic>
        <p:nvPicPr>
          <p:cNvPr id="12" name="Picture 11" descr="Graphical user interface, application&#10;&#10;Description automatically generated">
            <a:extLst>
              <a:ext uri="{FF2B5EF4-FFF2-40B4-BE49-F238E27FC236}">
                <a16:creationId xmlns:a16="http://schemas.microsoft.com/office/drawing/2014/main" id="{88922C26-6815-410C-9D05-D259FD4486ED}"/>
              </a:ext>
            </a:extLst>
          </p:cNvPr>
          <p:cNvPicPr>
            <a:picLocks noChangeAspect="1"/>
          </p:cNvPicPr>
          <p:nvPr/>
        </p:nvPicPr>
        <p:blipFill>
          <a:blip r:embed="rId4"/>
          <a:stretch>
            <a:fillRect/>
          </a:stretch>
        </p:blipFill>
        <p:spPr>
          <a:xfrm>
            <a:off x="6745814" y="4294914"/>
            <a:ext cx="3641501" cy="854884"/>
          </a:xfrm>
          <a:prstGeom prst="rect">
            <a:avLst/>
          </a:prstGeom>
          <a:ln>
            <a:solidFill>
              <a:srgbClr val="A3CD4D"/>
            </a:solidFill>
          </a:ln>
        </p:spPr>
      </p:pic>
      <p:sp>
        <p:nvSpPr>
          <p:cNvPr id="13" name="TextBox 12">
            <a:extLst>
              <a:ext uri="{FF2B5EF4-FFF2-40B4-BE49-F238E27FC236}">
                <a16:creationId xmlns:a16="http://schemas.microsoft.com/office/drawing/2014/main" id="{3D897925-19A9-42EB-BEC8-316F0E3D7634}"/>
              </a:ext>
            </a:extLst>
          </p:cNvPr>
          <p:cNvSpPr txBox="1"/>
          <p:nvPr/>
        </p:nvSpPr>
        <p:spPr>
          <a:xfrm>
            <a:off x="6690738" y="1424860"/>
            <a:ext cx="3631262" cy="1061829"/>
          </a:xfrm>
          <a:prstGeom prst="rect">
            <a:avLst/>
          </a:prstGeom>
          <a:noFill/>
        </p:spPr>
        <p:txBody>
          <a:bodyPr wrap="square" lIns="91440" tIns="45720" rIns="91440" bIns="45720" rtlCol="0" anchor="t">
            <a:spAutoFit/>
          </a:bodyPr>
          <a:lstStyle/>
          <a:p>
            <a:pPr algn="l"/>
            <a:r>
              <a:rPr lang="en-US" sz="9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As an insurance agent, every day is different and sometimes, our days don’t go out as planned. But that doesn’t stop us to keep going further. We learn, we understand, and we become better.</a:t>
            </a:r>
          </a:p>
          <a:p>
            <a:pPr algn="l"/>
            <a:r>
              <a:rPr lang="en-US" sz="9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Because our job is about building relationships and making sure that YOU are protected. And this is what we strive for.</a:t>
            </a:r>
          </a:p>
          <a:p>
            <a:pPr algn="l"/>
            <a:r>
              <a:rPr lang="en-US" sz="9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What keeps you motivated every day?</a:t>
            </a:r>
          </a:p>
          <a:p>
            <a:pPr algn="l"/>
            <a:r>
              <a:rPr lang="en-US" sz="900" dirty="0">
                <a:solidFill>
                  <a:schemeClr val="accent5"/>
                </a:solidFill>
                <a:latin typeface="Arial" panose="020B0604020202020204" pitchFamily="34" charset="0"/>
                <a:ea typeface="MetLife Circular Normal" charset="0"/>
                <a:cs typeface="Arial" panose="020B0604020202020204" pitchFamily="34" charset="0"/>
              </a:rPr>
              <a:t>#LifeOfAnInsuranceAgent</a:t>
            </a:r>
            <a:endParaRPr lang="ro-RO" sz="900" dirty="0">
              <a:solidFill>
                <a:schemeClr val="accent5"/>
              </a:solidFill>
              <a:latin typeface="Arial" panose="020B0604020202020204" pitchFamily="34" charset="0"/>
              <a:ea typeface="MetLife Circular Normal" charset="0"/>
              <a:cs typeface="Arial" panose="020B0604020202020204" pitchFamily="34" charset="0"/>
            </a:endParaRPr>
          </a:p>
        </p:txBody>
      </p:sp>
      <p:pic>
        <p:nvPicPr>
          <p:cNvPr id="16" name="Picture 15" descr="Graphical user interface, application&#10;&#10;Description automatically generated">
            <a:extLst>
              <a:ext uri="{FF2B5EF4-FFF2-40B4-BE49-F238E27FC236}">
                <a16:creationId xmlns:a16="http://schemas.microsoft.com/office/drawing/2014/main" id="{F6261F44-FE1B-4AC4-B721-ED02FF9D52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0139" y="2389248"/>
            <a:ext cx="3663411" cy="1914132"/>
          </a:xfrm>
          <a:prstGeom prst="rect">
            <a:avLst/>
          </a:prstGeom>
        </p:spPr>
      </p:pic>
    </p:spTree>
    <p:extLst>
      <p:ext uri="{BB962C8B-B14F-4D97-AF65-F5344CB8AC3E}">
        <p14:creationId xmlns:p14="http://schemas.microsoft.com/office/powerpoint/2010/main" val="180070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dirty="0">
              <a:solidFill>
                <a:schemeClr val="bg1"/>
              </a:solidFill>
              <a:cs typeface="Open Sans Bold"/>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panose="020B0604020202020204" pitchFamily="34" charset="0"/>
                <a:cs typeface="Arial" panose="020B0604020202020204" pitchFamily="34" charset="0"/>
              </a:rPr>
              <a:t>5 – Dec 15 </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Sometimes, life can feel like it goes on and on forever. Other times, life feels like it passes by in the blink of an eye. To live it to the fullest you need to understand its milestones and appreciate them.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And December is all about welcoming the new season, wrapping up the past year, and being with loved ones as often as possible. Before the year is over, now is the right time to decide when you need to reevaluate your life insurance coverage.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Want to know when it’s recommended to adjust your coverage? Let’s discover together. </a:t>
            </a:r>
            <a:r>
              <a:rPr lang="en-US" sz="12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Time to reevaluate life insurance coverage: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Your Family Has Grown</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Your Career and Income Have Changed</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You Have New Financial Obligations</a:t>
            </a: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r>
              <a:rPr lang="en-US" sz="12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Resource</a:t>
            </a:r>
            <a:r>
              <a:rPr lang="ro-RO" sz="12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2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ro-RO" sz="12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hlinkClick r:id="rId3"/>
              </a:rPr>
              <a:t>https://www.metlife.com/financial-wellness-content-hub/financial-wellness/what-is-life-insurance-an-introduction/</a:t>
            </a:r>
            <a:r>
              <a:rPr lang="en-US" sz="12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endParaRPr lang="ro-RO" sz="12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1400" b="1" dirty="0">
                <a:solidFill>
                  <a:srgbClr val="A3CD4D"/>
                </a:solidFill>
                <a:latin typeface="Arial" panose="020B0604020202020204" pitchFamily="34" charset="0"/>
                <a:cs typeface="Arial" panose="020B0604020202020204" pitchFamily="34" charset="0"/>
              </a:rPr>
              <a:t>Insurance products pillas / </a:t>
            </a:r>
            <a:r>
              <a:rPr lang="en-US" sz="1400" b="1" dirty="0">
                <a:solidFill>
                  <a:srgbClr val="A3CD4D"/>
                </a:solidFill>
                <a:latin typeface="Arial" panose="020B0604020202020204" pitchFamily="34" charset="0"/>
                <a:cs typeface="Arial" panose="020B0604020202020204" pitchFamily="34" charset="0"/>
              </a:rPr>
              <a:t>Reviewing insurance policies</a:t>
            </a:r>
            <a:r>
              <a:rPr lang="ro-RO" sz="1400" b="1" dirty="0">
                <a:solidFill>
                  <a:srgbClr val="A3CD4D"/>
                </a:solidFill>
                <a:latin typeface="Arial" panose="020B0604020202020204" pitchFamily="34" charset="0"/>
                <a:cs typeface="Arial" panose="020B0604020202020204" pitchFamily="34" charset="0"/>
              </a:rPr>
              <a:t> – photo post</a:t>
            </a:r>
            <a:r>
              <a:rPr lang="en-US" sz="1400" b="1" dirty="0">
                <a:solidFill>
                  <a:srgbClr val="A3CD4D"/>
                </a:solidFill>
                <a:latin typeface="Arial" panose="020B0604020202020204" pitchFamily="34" charset="0"/>
                <a:cs typeface="Arial" panose="020B0604020202020204" pitchFamily="34" charset="0"/>
              </a:rPr>
              <a:t>  </a:t>
            </a:r>
            <a:endParaRPr lang="ro-RO" sz="1400" b="1" dirty="0">
              <a:solidFill>
                <a:srgbClr val="A3CD4D"/>
              </a:solidFill>
              <a:latin typeface="Arial" panose="020B0604020202020204" pitchFamily="34" charset="0"/>
              <a:cs typeface="Arial" panose="020B0604020202020204" pitchFamily="34" charset="0"/>
            </a:endParaRPr>
          </a:p>
        </p:txBody>
      </p:sp>
      <p:pic>
        <p:nvPicPr>
          <p:cNvPr id="11" name="Picture 10" descr="Shape, rectangle&#10;&#10;Description automatically generated">
            <a:extLst>
              <a:ext uri="{FF2B5EF4-FFF2-40B4-BE49-F238E27FC236}">
                <a16:creationId xmlns:a16="http://schemas.microsoft.com/office/drawing/2014/main" id="{D6FD74FA-8112-46D8-943B-A9348CD8BF1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pic>
        <p:nvPicPr>
          <p:cNvPr id="12" name="Picture 11" descr="Graphical user interface, application&#10;&#10;Description automatically generated">
            <a:extLst>
              <a:ext uri="{FF2B5EF4-FFF2-40B4-BE49-F238E27FC236}">
                <a16:creationId xmlns:a16="http://schemas.microsoft.com/office/drawing/2014/main" id="{8E6803BE-DAA1-47EF-A982-7D5A3E82BC83}"/>
              </a:ext>
            </a:extLst>
          </p:cNvPr>
          <p:cNvPicPr>
            <a:picLocks noChangeAspect="1"/>
          </p:cNvPicPr>
          <p:nvPr/>
        </p:nvPicPr>
        <p:blipFill>
          <a:blip r:embed="rId5"/>
          <a:stretch>
            <a:fillRect/>
          </a:stretch>
        </p:blipFill>
        <p:spPr>
          <a:xfrm>
            <a:off x="6745814" y="4294914"/>
            <a:ext cx="3641501" cy="854884"/>
          </a:xfrm>
          <a:prstGeom prst="rect">
            <a:avLst/>
          </a:prstGeom>
          <a:ln>
            <a:solidFill>
              <a:srgbClr val="A3CD4D"/>
            </a:solidFill>
          </a:ln>
        </p:spPr>
      </p:pic>
      <p:sp>
        <p:nvSpPr>
          <p:cNvPr id="13" name="TextBox 12">
            <a:extLst>
              <a:ext uri="{FF2B5EF4-FFF2-40B4-BE49-F238E27FC236}">
                <a16:creationId xmlns:a16="http://schemas.microsoft.com/office/drawing/2014/main" id="{AD01D388-E913-4FEF-B732-10965273EA9C}"/>
              </a:ext>
            </a:extLst>
          </p:cNvPr>
          <p:cNvSpPr txBox="1"/>
          <p:nvPr/>
        </p:nvSpPr>
        <p:spPr>
          <a:xfrm>
            <a:off x="6690738" y="1424860"/>
            <a:ext cx="3631262" cy="1338828"/>
          </a:xfrm>
          <a:prstGeom prst="rect">
            <a:avLst/>
          </a:prstGeom>
          <a:noFill/>
        </p:spPr>
        <p:txBody>
          <a:bodyPr wrap="square" lIns="91440" tIns="45720" rIns="91440" bIns="45720" rtlCol="0" anchor="t">
            <a:spAutoFit/>
          </a:bodyPr>
          <a:lstStyle/>
          <a:p>
            <a:pPr algn="l"/>
            <a:r>
              <a:rPr lang="en-US" sz="900" dirty="0">
                <a:solidFill>
                  <a:schemeClr val="tx1">
                    <a:lumMod val="65000"/>
                    <a:lumOff val="35000"/>
                  </a:schemeClr>
                </a:solidFill>
                <a:latin typeface="Arial" panose="020B0604020202020204" pitchFamily="34" charset="0"/>
                <a:cs typeface="Arial" panose="020B0604020202020204" pitchFamily="34" charset="0"/>
              </a:rPr>
              <a:t>Sometimes, life can feel like it goes on and on forever. Other times, life feels like it passes by in the blink of an eye. To live it to the fullest you need to understand its milestones and appreciate them. </a:t>
            </a:r>
          </a:p>
          <a:p>
            <a:pPr algn="l"/>
            <a:r>
              <a:rPr lang="en-US" sz="900" dirty="0">
                <a:solidFill>
                  <a:schemeClr val="tx1">
                    <a:lumMod val="65000"/>
                    <a:lumOff val="35000"/>
                  </a:schemeClr>
                </a:solidFill>
                <a:latin typeface="Arial" panose="020B0604020202020204" pitchFamily="34" charset="0"/>
                <a:cs typeface="Arial" panose="020B0604020202020204" pitchFamily="34" charset="0"/>
              </a:rPr>
              <a:t>And December is all about welcoming the new season, wrapping up the past year, and being with loved ones as often as possible. Before the year is over, now is the right time to decide when you need to reevaluate your life insurance coverage. </a:t>
            </a:r>
          </a:p>
          <a:p>
            <a:pPr algn="l"/>
            <a:r>
              <a:rPr lang="en-US" sz="900" dirty="0">
                <a:solidFill>
                  <a:schemeClr val="tx1">
                    <a:lumMod val="65000"/>
                    <a:lumOff val="35000"/>
                  </a:schemeClr>
                </a:solidFill>
                <a:latin typeface="Arial" panose="020B0604020202020204" pitchFamily="34" charset="0"/>
                <a:cs typeface="Arial" panose="020B0604020202020204" pitchFamily="34" charset="0"/>
              </a:rPr>
              <a:t>Want to know when it’s recommended to adjust your coverage? Let’s discover together. </a:t>
            </a:r>
            <a:r>
              <a:rPr lang="en-US" sz="9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pic>
        <p:nvPicPr>
          <p:cNvPr id="16" name="Picture 15" descr="Two people sitting together&#10;&#10;Description automatically generated with low confidence">
            <a:extLst>
              <a:ext uri="{FF2B5EF4-FFF2-40B4-BE49-F238E27FC236}">
                <a16:creationId xmlns:a16="http://schemas.microsoft.com/office/drawing/2014/main" id="{08C3E71B-7EF4-4012-9A8F-F8623F6F91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4497" y="2407431"/>
            <a:ext cx="3652818" cy="1908597"/>
          </a:xfrm>
          <a:prstGeom prst="rect">
            <a:avLst/>
          </a:prstGeom>
        </p:spPr>
      </p:pic>
    </p:spTree>
    <p:extLst>
      <p:ext uri="{BB962C8B-B14F-4D97-AF65-F5344CB8AC3E}">
        <p14:creationId xmlns:p14="http://schemas.microsoft.com/office/powerpoint/2010/main" val="4237049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panose="020B0604020202020204" pitchFamily="34" charset="0"/>
                <a:cs typeface="Arial" panose="020B0604020202020204" pitchFamily="34" charset="0"/>
              </a:rPr>
              <a:t>6 – dec19</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As per the studies show, Lebanon has the highest incidence of cancer. This could be overwhelming and scary.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We understand the importance of planning for the unexpected and we want you to prepared for it and help protect yourself, you family and your budget from the financial impact of cancer.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Contact me to know more about critical illness insurance. </a:t>
            </a: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11,589 was the number of new cancer cases in Lebanon by year 2020</a:t>
            </a:r>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1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Resource</a:t>
            </a:r>
            <a:r>
              <a:rPr lang="ro-RO" sz="11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100" b="1"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en-US" sz="1100" i="1" dirty="0" err="1">
                <a:solidFill>
                  <a:schemeClr val="tx1">
                    <a:lumMod val="65000"/>
                    <a:lumOff val="35000"/>
                  </a:schemeClr>
                </a:solidFill>
                <a:latin typeface="Arial" panose="020B0604020202020204" pitchFamily="34" charset="0"/>
                <a:ea typeface="MetLife Circular Normal" charset="0"/>
                <a:cs typeface="Arial" panose="020B0604020202020204" pitchFamily="34" charset="0"/>
              </a:rPr>
              <a:t>Globocon</a:t>
            </a:r>
            <a:r>
              <a:rPr lang="en-US" sz="11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2020-who</a:t>
            </a:r>
            <a:endParaRPr lang="ro-RO" sz="1100" i="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1400" b="1" dirty="0">
                <a:solidFill>
                  <a:srgbClr val="A3CD4D"/>
                </a:solidFill>
                <a:latin typeface="Arial" panose="020B0604020202020204" pitchFamily="34" charset="0"/>
                <a:cs typeface="Arial" panose="020B0604020202020204" pitchFamily="34" charset="0"/>
              </a:rPr>
              <a:t>Insurance products / </a:t>
            </a:r>
            <a:r>
              <a:rPr lang="en-US" sz="1400" b="1" dirty="0">
                <a:solidFill>
                  <a:srgbClr val="A3CD4D"/>
                </a:solidFill>
                <a:latin typeface="Arial" panose="020B0604020202020204" pitchFamily="34" charset="0"/>
                <a:cs typeface="Arial" panose="020B0604020202020204" pitchFamily="34" charset="0"/>
              </a:rPr>
              <a:t>Critical Illness insurance | photo post</a:t>
            </a:r>
            <a:endParaRPr lang="ro-RO" sz="1400" b="1" dirty="0">
              <a:solidFill>
                <a:srgbClr val="A3CD4D"/>
              </a:solidFill>
              <a:latin typeface="Arial" panose="020B0604020202020204" pitchFamily="34" charset="0"/>
              <a:cs typeface="Arial" panose="020B0604020202020204" pitchFamily="34" charset="0"/>
            </a:endParaRPr>
          </a:p>
        </p:txBody>
      </p:sp>
      <p:pic>
        <p:nvPicPr>
          <p:cNvPr id="12" name="Picture 11" descr="Shape, rectangle&#10;&#10;Description automatically generated">
            <a:extLst>
              <a:ext uri="{FF2B5EF4-FFF2-40B4-BE49-F238E27FC236}">
                <a16:creationId xmlns:a16="http://schemas.microsoft.com/office/drawing/2014/main" id="{1CBE18E2-D66D-463E-A3E4-A71CC940400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pic>
        <p:nvPicPr>
          <p:cNvPr id="13" name="Picture 12" descr="Graphical user interface, application&#10;&#10;Description automatically generated">
            <a:extLst>
              <a:ext uri="{FF2B5EF4-FFF2-40B4-BE49-F238E27FC236}">
                <a16:creationId xmlns:a16="http://schemas.microsoft.com/office/drawing/2014/main" id="{535A3604-6E28-4EFB-9388-DC41D88B0E22}"/>
              </a:ext>
            </a:extLst>
          </p:cNvPr>
          <p:cNvPicPr>
            <a:picLocks noChangeAspect="1"/>
          </p:cNvPicPr>
          <p:nvPr/>
        </p:nvPicPr>
        <p:blipFill>
          <a:blip r:embed="rId4"/>
          <a:stretch>
            <a:fillRect/>
          </a:stretch>
        </p:blipFill>
        <p:spPr>
          <a:xfrm>
            <a:off x="6745814" y="4294914"/>
            <a:ext cx="3641501" cy="854884"/>
          </a:xfrm>
          <a:prstGeom prst="rect">
            <a:avLst/>
          </a:prstGeom>
          <a:ln>
            <a:solidFill>
              <a:srgbClr val="A3CD4D"/>
            </a:solidFill>
          </a:ln>
        </p:spPr>
      </p:pic>
      <p:sp>
        <p:nvSpPr>
          <p:cNvPr id="16" name="TextBox 15">
            <a:extLst>
              <a:ext uri="{FF2B5EF4-FFF2-40B4-BE49-F238E27FC236}">
                <a16:creationId xmlns:a16="http://schemas.microsoft.com/office/drawing/2014/main" id="{0ECA2555-A2B2-4827-A6EE-E8B01BA7164F}"/>
              </a:ext>
            </a:extLst>
          </p:cNvPr>
          <p:cNvSpPr txBox="1"/>
          <p:nvPr/>
        </p:nvSpPr>
        <p:spPr>
          <a:xfrm>
            <a:off x="6734497" y="1488760"/>
            <a:ext cx="3631262" cy="830997"/>
          </a:xfrm>
          <a:prstGeom prst="rect">
            <a:avLst/>
          </a:prstGeom>
          <a:noFill/>
        </p:spPr>
        <p:txBody>
          <a:bodyPr wrap="square" rtlCol="0">
            <a:spAutoFit/>
          </a:bodyPr>
          <a:lstStyle/>
          <a:p>
            <a:pPr algn="l"/>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As per the studies show, Lebanon has the highest incidence of cancer. This could be overwhelming and scary. </a:t>
            </a:r>
          </a:p>
          <a:p>
            <a:pPr algn="l"/>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We understand the importance of planning for the unexpected and we want you to prepared for it and help protect yourself, you family and your budget from the financial impact of cancer. </a:t>
            </a:r>
          </a:p>
          <a:p>
            <a:pPr algn="l"/>
            <a:r>
              <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Contact me to know more about critical illness insurance. </a:t>
            </a:r>
          </a:p>
        </p:txBody>
      </p:sp>
      <p:pic>
        <p:nvPicPr>
          <p:cNvPr id="5" name="Picture 4" descr="Logo, company name&#10;&#10;Description automatically generated">
            <a:extLst>
              <a:ext uri="{FF2B5EF4-FFF2-40B4-BE49-F238E27FC236}">
                <a16:creationId xmlns:a16="http://schemas.microsoft.com/office/drawing/2014/main" id="{17DBF423-2A68-44B9-A1A7-C704199949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4497" y="2381214"/>
            <a:ext cx="3656750" cy="1913699"/>
          </a:xfrm>
          <a:prstGeom prst="rect">
            <a:avLst/>
          </a:prstGeom>
        </p:spPr>
      </p:pic>
    </p:spTree>
    <p:extLst>
      <p:ext uri="{BB962C8B-B14F-4D97-AF65-F5344CB8AC3E}">
        <p14:creationId xmlns:p14="http://schemas.microsoft.com/office/powerpoint/2010/main" val="841268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dirty="0">
              <a:solidFill>
                <a:schemeClr val="bg1"/>
              </a:solidFill>
              <a:cs typeface="Open Sans Bold"/>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panose="020B0604020202020204" pitchFamily="34" charset="0"/>
                <a:cs typeface="Arial" panose="020B0604020202020204" pitchFamily="34" charset="0"/>
              </a:rPr>
              <a:t>7 – Dec 22  </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r>
              <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Holidays season is a time when giving and receiving has a special meaning– and providing protection is considered one of the most important gifts you can give to your loved ones.</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Whether you are saving for your kids’ education or planning for a comfortable and enjoyable retirement, I’m committed to helping you make the right choices so that you can navigate through life; working closely with our customers, we take on their goals as our own and bring our knowledge to the table to help them anticipate change and navigate the road ahead with confidence.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I’m here to help you decide on your special gift.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This is the </a:t>
            </a:r>
            <a:r>
              <a:rPr lang="en-US" sz="1200" dirty="0">
                <a:solidFill>
                  <a:schemeClr val="accent5"/>
                </a:solidFill>
                <a:latin typeface="Arial" panose="020B0604020202020204" pitchFamily="34" charset="0"/>
                <a:ea typeface="MetLife Circular Normal" charset="0"/>
                <a:cs typeface="Arial" panose="020B0604020202020204" pitchFamily="34" charset="0"/>
              </a:rPr>
              <a:t>#LifeOfAnInsuranceAgent. </a:t>
            </a:r>
            <a:r>
              <a:rPr lang="en-US" sz="1200" dirty="0">
                <a:solidFill>
                  <a:schemeClr val="tx1">
                    <a:lumMod val="65000"/>
                    <a:lumOff val="35000"/>
                  </a:schemeClr>
                </a:solidFill>
                <a:latin typeface="Arial" panose="020B0604020202020204" pitchFamily="34" charset="0"/>
                <a:cs typeface="Arial" panose="020B0604020202020204" pitchFamily="34" charset="0"/>
              </a:rPr>
              <a:t>Happy Holidays everyone! </a:t>
            </a:r>
            <a:endParaRPr lang="ro-RO" sz="1200" dirty="0">
              <a:solidFill>
                <a:schemeClr val="tx1">
                  <a:lumMod val="65000"/>
                  <a:lumOff val="35000"/>
                </a:schemeClr>
              </a:solidFill>
              <a:latin typeface="Arial" panose="020B0604020202020204" pitchFamily="34" charset="0"/>
              <a:cs typeface="Arial" panose="020B0604020202020204" pitchFamily="34" charset="0"/>
            </a:endParaRPr>
          </a:p>
          <a:p>
            <a:pPr algn="l"/>
            <a:endParaRPr lang="en-US" sz="1200" dirty="0">
              <a:solidFill>
                <a:schemeClr val="accent5"/>
              </a:solidFill>
              <a:latin typeface="Arial" panose="020B0604020202020204" pitchFamily="34" charset="0"/>
              <a:ea typeface="MetLife Circular Normal" charset="0"/>
              <a:cs typeface="Arial" panose="020B0604020202020204" pitchFamily="34" charset="0"/>
            </a:endParaRP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 </a:t>
            </a:r>
            <a:endPar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I may not be a Superhero, </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but I am an Insurance Agent</a:t>
            </a:r>
          </a:p>
          <a:p>
            <a:pPr algn="l"/>
            <a:b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br>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ro-RO" sz="1600" b="1" dirty="0">
              <a:solidFill>
                <a:srgbClr val="A3CD4D"/>
              </a:solidFill>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F2D8A3BA-1EB6-4EFB-ADCE-B6201A42D2C0}"/>
              </a:ext>
            </a:extLst>
          </p:cNvPr>
          <p:cNvSpPr txBox="1">
            <a:spLocks/>
          </p:cNvSpPr>
          <p:nvPr/>
        </p:nvSpPr>
        <p:spPr>
          <a:xfrm>
            <a:off x="453345" y="1211243"/>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panose="020B0604020202020204" pitchFamily="34" charset="0"/>
                <a:cs typeface="Arial" panose="020B0604020202020204" pitchFamily="34" charset="0"/>
              </a:rPr>
              <a:t>Your life as an agent pillar | Photo Post</a:t>
            </a:r>
            <a:endParaRPr lang="ro-RO" sz="1400" b="1" dirty="0">
              <a:solidFill>
                <a:srgbClr val="A3CD4D"/>
              </a:solidFill>
              <a:latin typeface="Arial" panose="020B0604020202020204" pitchFamily="34" charset="0"/>
              <a:cs typeface="Arial" panose="020B0604020202020204" pitchFamily="34" charset="0"/>
            </a:endParaRPr>
          </a:p>
        </p:txBody>
      </p:sp>
      <p:pic>
        <p:nvPicPr>
          <p:cNvPr id="12" name="Picture 11" descr="Shape, rectangle&#10;&#10;Description automatically generated">
            <a:extLst>
              <a:ext uri="{FF2B5EF4-FFF2-40B4-BE49-F238E27FC236}">
                <a16:creationId xmlns:a16="http://schemas.microsoft.com/office/drawing/2014/main" id="{38E485AF-63A1-406D-8A54-049BE4B89E5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pic>
        <p:nvPicPr>
          <p:cNvPr id="13" name="Picture 12" descr="Graphical user interface, application&#10;&#10;Description automatically generated">
            <a:extLst>
              <a:ext uri="{FF2B5EF4-FFF2-40B4-BE49-F238E27FC236}">
                <a16:creationId xmlns:a16="http://schemas.microsoft.com/office/drawing/2014/main" id="{650E60C1-DD9B-436B-A1A6-64DE1C0701C6}"/>
              </a:ext>
            </a:extLst>
          </p:cNvPr>
          <p:cNvPicPr>
            <a:picLocks noChangeAspect="1"/>
          </p:cNvPicPr>
          <p:nvPr/>
        </p:nvPicPr>
        <p:blipFill>
          <a:blip r:embed="rId4"/>
          <a:stretch>
            <a:fillRect/>
          </a:stretch>
        </p:blipFill>
        <p:spPr>
          <a:xfrm>
            <a:off x="6745814" y="4294914"/>
            <a:ext cx="3641501" cy="854884"/>
          </a:xfrm>
          <a:prstGeom prst="rect">
            <a:avLst/>
          </a:prstGeom>
          <a:ln>
            <a:solidFill>
              <a:srgbClr val="A3CD4D"/>
            </a:solidFill>
          </a:ln>
        </p:spPr>
      </p:pic>
      <p:sp>
        <p:nvSpPr>
          <p:cNvPr id="14" name="TextBox 13">
            <a:extLst>
              <a:ext uri="{FF2B5EF4-FFF2-40B4-BE49-F238E27FC236}">
                <a16:creationId xmlns:a16="http://schemas.microsoft.com/office/drawing/2014/main" id="{5E15CF57-E7EF-453F-AE69-B0BEE1BEE6F3}"/>
              </a:ext>
            </a:extLst>
          </p:cNvPr>
          <p:cNvSpPr txBox="1"/>
          <p:nvPr/>
        </p:nvSpPr>
        <p:spPr>
          <a:xfrm>
            <a:off x="6690738" y="1424860"/>
            <a:ext cx="3631262" cy="830997"/>
          </a:xfrm>
          <a:prstGeom prst="rect">
            <a:avLst/>
          </a:prstGeom>
          <a:noFill/>
        </p:spPr>
        <p:txBody>
          <a:bodyPr wrap="square" lIns="91440" tIns="45720" rIns="91440" bIns="45720" rtlCol="0" anchor="t">
            <a:spAutoFit/>
          </a:bodyPr>
          <a:lstStyle/>
          <a:p>
            <a:pPr algn="l"/>
            <a:r>
              <a:rPr lang="en-US" sz="600" dirty="0">
                <a:solidFill>
                  <a:schemeClr val="tx1">
                    <a:lumMod val="65000"/>
                    <a:lumOff val="35000"/>
                  </a:schemeClr>
                </a:solidFill>
                <a:latin typeface="Arial" panose="020B0604020202020204" pitchFamily="34" charset="0"/>
                <a:cs typeface="Arial" panose="020B0604020202020204" pitchFamily="34" charset="0"/>
              </a:rPr>
              <a:t>Holidays season is a time when giving and receiving has a special meaning– and providing protection is considered one of the most important gifts you can give to your loved ones.</a:t>
            </a:r>
          </a:p>
          <a:p>
            <a:pPr algn="l"/>
            <a:r>
              <a:rPr lang="en-US" sz="600" dirty="0">
                <a:solidFill>
                  <a:schemeClr val="tx1">
                    <a:lumMod val="65000"/>
                    <a:lumOff val="35000"/>
                  </a:schemeClr>
                </a:solidFill>
                <a:latin typeface="Arial" panose="020B0604020202020204" pitchFamily="34" charset="0"/>
                <a:cs typeface="Arial" panose="020B0604020202020204" pitchFamily="34" charset="0"/>
              </a:rPr>
              <a:t>Whether you are saving for your kids’ education or planning for a comfortable and enjoyable retirement, I’m committed to helping you make the right choices so that you can navigate through life; working closely with our customers, we take on their goals as our own and bring our knowledge to the table to help them anticipate change and navigate the road ahead with confidence. </a:t>
            </a:r>
          </a:p>
          <a:p>
            <a:pPr algn="l"/>
            <a:r>
              <a:rPr lang="en-US" sz="600" dirty="0">
                <a:solidFill>
                  <a:schemeClr val="tx1">
                    <a:lumMod val="65000"/>
                    <a:lumOff val="35000"/>
                  </a:schemeClr>
                </a:solidFill>
                <a:latin typeface="Arial" panose="020B0604020202020204" pitchFamily="34" charset="0"/>
                <a:cs typeface="Arial" panose="020B0604020202020204" pitchFamily="34" charset="0"/>
              </a:rPr>
              <a:t>I’m here to help you decide on your special gift. </a:t>
            </a:r>
          </a:p>
          <a:p>
            <a:pPr algn="l"/>
            <a:r>
              <a:rPr lang="en-US" sz="600" dirty="0">
                <a:solidFill>
                  <a:schemeClr val="tx1">
                    <a:lumMod val="65000"/>
                    <a:lumOff val="35000"/>
                  </a:schemeClr>
                </a:solidFill>
                <a:latin typeface="Arial" panose="020B0604020202020204" pitchFamily="34" charset="0"/>
                <a:cs typeface="Arial" panose="020B0604020202020204" pitchFamily="34" charset="0"/>
              </a:rPr>
              <a:t>This is the </a:t>
            </a:r>
            <a:r>
              <a:rPr lang="en-US" sz="600" dirty="0">
                <a:solidFill>
                  <a:schemeClr val="accent5"/>
                </a:solidFill>
                <a:latin typeface="Arial" panose="020B0604020202020204" pitchFamily="34" charset="0"/>
                <a:ea typeface="MetLife Circular Normal" charset="0"/>
                <a:cs typeface="Arial" panose="020B0604020202020204" pitchFamily="34" charset="0"/>
              </a:rPr>
              <a:t>#LifeOfAnInsuranceAgent. </a:t>
            </a:r>
            <a:r>
              <a:rPr lang="en-US" sz="600" dirty="0">
                <a:solidFill>
                  <a:schemeClr val="tx1">
                    <a:lumMod val="65000"/>
                    <a:lumOff val="35000"/>
                  </a:schemeClr>
                </a:solidFill>
                <a:latin typeface="Arial" panose="020B0604020202020204" pitchFamily="34" charset="0"/>
                <a:cs typeface="Arial" panose="020B0604020202020204" pitchFamily="34" charset="0"/>
              </a:rPr>
              <a:t>Happy Holidays everyone! </a:t>
            </a:r>
            <a:endParaRPr lang="ro-RO" sz="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7" name="Picture 16" descr="Text&#10;&#10;Description automatically generated">
            <a:extLst>
              <a:ext uri="{FF2B5EF4-FFF2-40B4-BE49-F238E27FC236}">
                <a16:creationId xmlns:a16="http://schemas.microsoft.com/office/drawing/2014/main" id="{6E49DDBA-2662-4C51-882F-6CFE6E7C1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0139" y="2377191"/>
            <a:ext cx="3673684" cy="1919500"/>
          </a:xfrm>
          <a:prstGeom prst="rect">
            <a:avLst/>
          </a:prstGeom>
        </p:spPr>
      </p:pic>
    </p:spTree>
    <p:extLst>
      <p:ext uri="{BB962C8B-B14F-4D97-AF65-F5344CB8AC3E}">
        <p14:creationId xmlns:p14="http://schemas.microsoft.com/office/powerpoint/2010/main" val="2710149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panose="020B0604020202020204" pitchFamily="34" charset="0"/>
                <a:cs typeface="Arial" panose="020B0604020202020204" pitchFamily="34" charset="0"/>
              </a:rPr>
              <a:t>8 – De26</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Caption:</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The typical day for a life insurance agent, centers around communication. Whether internal or external, communication is essential for us to do our job properly. </a:t>
            </a: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We ask questions in order to understand our clients’ needs. We are open and we do care</a:t>
            </a:r>
            <a:r>
              <a:rPr lang="en-US" sz="1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t>
            </a:r>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1200" dirty="0">
                <a:solidFill>
                  <a:schemeClr val="tx1">
                    <a:lumMod val="65000"/>
                    <a:lumOff val="35000"/>
                  </a:schemeClr>
                </a:solidFill>
                <a:latin typeface="Arial" panose="020B0604020202020204" pitchFamily="34" charset="0"/>
                <a:cs typeface="Arial" panose="020B0604020202020204" pitchFamily="34" charset="0"/>
              </a:rPr>
              <a:t>So, what’s on your mind today? </a:t>
            </a:r>
            <a:br>
              <a:rPr lang="en-US" sz="1200" dirty="0">
                <a:solidFill>
                  <a:schemeClr val="tx1">
                    <a:lumMod val="65000"/>
                    <a:lumOff val="35000"/>
                  </a:schemeClr>
                </a:solidFill>
                <a:latin typeface="Arial" panose="020B0604020202020204" pitchFamily="34" charset="0"/>
                <a:cs typeface="Arial" panose="020B0604020202020204" pitchFamily="34" charset="0"/>
              </a:rPr>
            </a:br>
            <a:endParaRPr lang="en-US" sz="1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lvl="0" algn="l">
              <a:lnSpc>
                <a:spcPct val="100000"/>
              </a:lnSpc>
              <a:spcBef>
                <a:spcPts val="0"/>
              </a:spcBef>
            </a:pPr>
            <a:r>
              <a:rPr lang="en-US" sz="1200" dirty="0">
                <a:solidFill>
                  <a:srgbClr val="4472C4"/>
                </a:solidFill>
                <a:latin typeface="Arial" panose="020B0604020202020204" pitchFamily="34" charset="0"/>
                <a:ea typeface="MetLife Circular Normal" charset="0"/>
                <a:cs typeface="Arial" panose="020B0604020202020204" pitchFamily="34" charset="0"/>
              </a:rPr>
              <a:t>#LifeOfAnInsuranceAgent</a:t>
            </a:r>
            <a:endParaRPr lang="ro-RO" sz="1200" dirty="0">
              <a:solidFill>
                <a:srgbClr val="4472C4"/>
              </a:solidFill>
              <a:latin typeface="Arial" panose="020B0604020202020204" pitchFamily="34" charset="0"/>
              <a:ea typeface="MetLife Circular Normal" charset="0"/>
              <a:cs typeface="Arial" panose="020B0604020202020204" pitchFamily="34" charset="0"/>
            </a:endParaRPr>
          </a:p>
          <a:p>
            <a:pPr algn="l"/>
            <a:endParaRPr lang="en-US" sz="1800" dirty="0">
              <a:solidFill>
                <a:srgbClr val="0070C0"/>
              </a:solidFill>
              <a:latin typeface="Arial" panose="020B0604020202020204" pitchFamily="34" charset="0"/>
              <a:ea typeface="MetLife Circular Normal" charset="0"/>
              <a:cs typeface="Arial" panose="020B0604020202020204" pitchFamily="34" charset="0"/>
            </a:endParaRPr>
          </a:p>
          <a:p>
            <a:pPr algn="l"/>
            <a:endParaRPr lang="en-US"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ro-RO" sz="1200" b="1"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Copy on image</a:t>
            </a:r>
            <a:r>
              <a:rPr lang="ro-RO"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p>
          <a:p>
            <a:pPr algn="l"/>
            <a:r>
              <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Talking about what matters most.</a:t>
            </a:r>
          </a:p>
          <a:p>
            <a:pPr algn="l"/>
            <a:endParaRPr lang="en-US" sz="12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panose="020B0604020202020204" pitchFamily="34" charset="0"/>
                <a:cs typeface="Arial" panose="020B0604020202020204" pitchFamily="34" charset="0"/>
              </a:rPr>
              <a:t>Your life as an agent pillar | Photo Post</a:t>
            </a:r>
            <a:endParaRPr lang="ro-RO" sz="1400" b="1" dirty="0">
              <a:solidFill>
                <a:srgbClr val="A3CD4D"/>
              </a:solidFill>
              <a:latin typeface="Arial" panose="020B0604020202020204" pitchFamily="34" charset="0"/>
              <a:cs typeface="Arial" panose="020B0604020202020204" pitchFamily="34" charset="0"/>
            </a:endParaRPr>
          </a:p>
        </p:txBody>
      </p:sp>
      <p:pic>
        <p:nvPicPr>
          <p:cNvPr id="12" name="Picture 11" descr="Shape, rectangle&#10;&#10;Description automatically generated">
            <a:extLst>
              <a:ext uri="{FF2B5EF4-FFF2-40B4-BE49-F238E27FC236}">
                <a16:creationId xmlns:a16="http://schemas.microsoft.com/office/drawing/2014/main" id="{12EB6FF5-4774-4C0A-AE6E-0AB0C552A52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pic>
        <p:nvPicPr>
          <p:cNvPr id="13" name="Picture 12" descr="Graphical user interface, application&#10;&#10;Description automatically generated">
            <a:extLst>
              <a:ext uri="{FF2B5EF4-FFF2-40B4-BE49-F238E27FC236}">
                <a16:creationId xmlns:a16="http://schemas.microsoft.com/office/drawing/2014/main" id="{46D02995-A5C3-408E-BF32-CFD53E330C3B}"/>
              </a:ext>
            </a:extLst>
          </p:cNvPr>
          <p:cNvPicPr>
            <a:picLocks noChangeAspect="1"/>
          </p:cNvPicPr>
          <p:nvPr/>
        </p:nvPicPr>
        <p:blipFill>
          <a:blip r:embed="rId4"/>
          <a:stretch>
            <a:fillRect/>
          </a:stretch>
        </p:blipFill>
        <p:spPr>
          <a:xfrm>
            <a:off x="6745814" y="4294914"/>
            <a:ext cx="3641501" cy="854884"/>
          </a:xfrm>
          <a:prstGeom prst="rect">
            <a:avLst/>
          </a:prstGeom>
          <a:ln>
            <a:solidFill>
              <a:srgbClr val="A3CD4D"/>
            </a:solidFill>
          </a:ln>
        </p:spPr>
      </p:pic>
      <p:sp>
        <p:nvSpPr>
          <p:cNvPr id="14" name="TextBox 13">
            <a:extLst>
              <a:ext uri="{FF2B5EF4-FFF2-40B4-BE49-F238E27FC236}">
                <a16:creationId xmlns:a16="http://schemas.microsoft.com/office/drawing/2014/main" id="{3888D884-4B11-4E04-8D30-E036B5716097}"/>
              </a:ext>
            </a:extLst>
          </p:cNvPr>
          <p:cNvSpPr txBox="1"/>
          <p:nvPr/>
        </p:nvSpPr>
        <p:spPr>
          <a:xfrm>
            <a:off x="6690738" y="1424860"/>
            <a:ext cx="3631262" cy="992579"/>
          </a:xfrm>
          <a:prstGeom prst="rect">
            <a:avLst/>
          </a:prstGeom>
          <a:noFill/>
        </p:spPr>
        <p:txBody>
          <a:bodyPr wrap="square" lIns="91440" tIns="45720" rIns="91440" bIns="45720" rtlCol="0" anchor="t">
            <a:spAutoFit/>
          </a:bodyPr>
          <a:lstStyle/>
          <a:p>
            <a:pPr algn="l"/>
            <a:r>
              <a:rPr lang="en-US" sz="800" dirty="0">
                <a:solidFill>
                  <a:schemeClr val="tx1">
                    <a:lumMod val="65000"/>
                    <a:lumOff val="35000"/>
                  </a:schemeClr>
                </a:solidFill>
                <a:latin typeface="Arial" panose="020B0604020202020204" pitchFamily="34" charset="0"/>
                <a:cs typeface="Arial" panose="020B0604020202020204" pitchFamily="34" charset="0"/>
              </a:rPr>
              <a:t>The typical day for a life insurance agent, centers around communication. Whether internal or external, communication is essential for us to do our job properly. </a:t>
            </a:r>
          </a:p>
          <a:p>
            <a:pPr algn="l"/>
            <a:r>
              <a:rPr lang="en-US" sz="800" dirty="0">
                <a:solidFill>
                  <a:schemeClr val="tx1">
                    <a:lumMod val="65000"/>
                    <a:lumOff val="35000"/>
                  </a:schemeClr>
                </a:solidFill>
                <a:latin typeface="Arial" panose="020B0604020202020204" pitchFamily="34" charset="0"/>
                <a:cs typeface="Arial" panose="020B0604020202020204" pitchFamily="34" charset="0"/>
              </a:rPr>
              <a:t>We ask questions in order to understand our clients’ needs. We are open and we do care</a:t>
            </a:r>
            <a:r>
              <a:rPr lang="en-US" sz="105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a:t>
            </a:r>
            <a:r>
              <a:rPr lang="en-US" sz="800" dirty="0">
                <a:solidFill>
                  <a:schemeClr val="tx1">
                    <a:lumMod val="65000"/>
                    <a:lumOff val="35000"/>
                  </a:schemeClr>
                </a:solidFill>
                <a:latin typeface="Arial" panose="020B0604020202020204" pitchFamily="34" charset="0"/>
                <a:cs typeface="Arial" panose="020B0604020202020204" pitchFamily="34" charset="0"/>
              </a:rPr>
              <a:t> </a:t>
            </a:r>
            <a:endParaRPr lang="en-US" sz="8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r>
              <a:rPr lang="en-US" sz="800" dirty="0">
                <a:solidFill>
                  <a:schemeClr val="tx1">
                    <a:lumMod val="65000"/>
                    <a:lumOff val="35000"/>
                  </a:schemeClr>
                </a:solidFill>
                <a:latin typeface="Arial" panose="020B0604020202020204" pitchFamily="34" charset="0"/>
                <a:cs typeface="Arial" panose="020B0604020202020204" pitchFamily="34" charset="0"/>
              </a:rPr>
              <a:t>So, what’s on your mind today? </a:t>
            </a:r>
            <a:endParaRPr lang="en-US" sz="105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lvl="0" algn="l">
              <a:lnSpc>
                <a:spcPct val="100000"/>
              </a:lnSpc>
              <a:spcBef>
                <a:spcPts val="0"/>
              </a:spcBef>
            </a:pPr>
            <a:r>
              <a:rPr lang="en-US" sz="800" dirty="0">
                <a:solidFill>
                  <a:srgbClr val="4472C4"/>
                </a:solidFill>
                <a:latin typeface="Arial" panose="020B0604020202020204" pitchFamily="34" charset="0"/>
                <a:ea typeface="MetLife Circular Normal" charset="0"/>
                <a:cs typeface="Arial" panose="020B0604020202020204" pitchFamily="34" charset="0"/>
              </a:rPr>
              <a:t>#LifeOfAnInsuranceAgent</a:t>
            </a:r>
            <a:endParaRPr lang="ro-RO" sz="800" dirty="0">
              <a:solidFill>
                <a:srgbClr val="4472C4"/>
              </a:solidFill>
              <a:latin typeface="Arial" panose="020B0604020202020204" pitchFamily="34" charset="0"/>
              <a:ea typeface="MetLife Circular Normal" charset="0"/>
              <a:cs typeface="Arial" panose="020B0604020202020204" pitchFamily="34" charset="0"/>
            </a:endParaRPr>
          </a:p>
        </p:txBody>
      </p:sp>
      <p:pic>
        <p:nvPicPr>
          <p:cNvPr id="16" name="Picture 15" descr="A person talking on a cell phone&#10;&#10;Description automatically generated with medium confidence">
            <a:extLst>
              <a:ext uri="{FF2B5EF4-FFF2-40B4-BE49-F238E27FC236}">
                <a16:creationId xmlns:a16="http://schemas.microsoft.com/office/drawing/2014/main" id="{83179B87-2DDF-435F-A54E-C94FACFD4B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5814" y="2377085"/>
            <a:ext cx="3670488" cy="1917830"/>
          </a:xfrm>
          <a:prstGeom prst="rect">
            <a:avLst/>
          </a:prstGeom>
        </p:spPr>
      </p:pic>
    </p:spTree>
    <p:extLst>
      <p:ext uri="{BB962C8B-B14F-4D97-AF65-F5344CB8AC3E}">
        <p14:creationId xmlns:p14="http://schemas.microsoft.com/office/powerpoint/2010/main" val="3397540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88777"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dirty="0">
                <a:solidFill>
                  <a:srgbClr val="298DCD"/>
                </a:solidFill>
                <a:latin typeface="Arial"/>
                <a:cs typeface="Arial"/>
              </a:rPr>
              <a:t>LinkedIn post </a:t>
            </a:r>
            <a:r>
              <a:rPr lang="en-US" sz="3200" b="1" dirty="0">
                <a:solidFill>
                  <a:srgbClr val="298DCD"/>
                </a:solidFill>
                <a:latin typeface="Arial" panose="020B0604020202020204" pitchFamily="34" charset="0"/>
                <a:cs typeface="Arial" panose="020B0604020202020204" pitchFamily="34" charset="0"/>
              </a:rPr>
              <a:t>9  - Dec 29</a:t>
            </a: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300" b="1" dirty="0">
                <a:solidFill>
                  <a:schemeClr val="tx1">
                    <a:lumMod val="65000"/>
                    <a:lumOff val="35000"/>
                  </a:schemeClr>
                </a:solidFill>
                <a:latin typeface="Arial"/>
                <a:cs typeface="Arial"/>
              </a:rPr>
              <a:t>Caption:</a:t>
            </a:r>
          </a:p>
          <a:p>
            <a:pPr algn="l"/>
            <a:r>
              <a:rPr lang="en-US" sz="1200" dirty="0">
                <a:solidFill>
                  <a:schemeClr val="tx1">
                    <a:lumMod val="65000"/>
                    <a:lumOff val="35000"/>
                  </a:schemeClr>
                </a:solidFill>
                <a:latin typeface="Arial"/>
                <a:cs typeface="Arial"/>
              </a:rPr>
              <a:t>The very words “bucket list” can stir up some pretty heave-duty. Defined as a list of things to do before a specific time; it can be a reminder that our time is limited and can guide us to achieve what is most important to us before it is too late. </a:t>
            </a:r>
          </a:p>
          <a:p>
            <a:pPr algn="l"/>
            <a:r>
              <a:rPr lang="en-US" sz="1200" dirty="0">
                <a:solidFill>
                  <a:schemeClr val="tx1">
                    <a:lumMod val="65000"/>
                    <a:lumOff val="35000"/>
                  </a:schemeClr>
                </a:solidFill>
                <a:latin typeface="Arial"/>
                <a:cs typeface="Arial"/>
              </a:rPr>
              <a:t>Whether you want to see the world, change your career or watch your children graduate with a doctorate degree, with our wide range of savings plans, it’s just a matter of when. </a:t>
            </a:r>
          </a:p>
          <a:p>
            <a:pPr algn="l"/>
            <a:r>
              <a:rPr lang="en-US" sz="1200" dirty="0">
                <a:solidFill>
                  <a:schemeClr val="tx1">
                    <a:lumMod val="65000"/>
                    <a:lumOff val="35000"/>
                  </a:schemeClr>
                </a:solidFill>
                <a:latin typeface="Arial"/>
                <a:cs typeface="Arial"/>
              </a:rPr>
              <a:t>May this year bring new happiness, new goals, and new achievements!  Happy New Year!</a:t>
            </a:r>
          </a:p>
          <a:p>
            <a:pPr algn="l"/>
            <a:r>
              <a:rPr lang="en-US" sz="1200" dirty="0">
                <a:solidFill>
                  <a:schemeClr val="tx1">
                    <a:lumMod val="65000"/>
                    <a:lumOff val="35000"/>
                  </a:schemeClr>
                </a:solidFill>
                <a:latin typeface="Arial"/>
                <a:cs typeface="Arial"/>
              </a:rPr>
              <a:t>I’m always here to help you achieve your goals.</a:t>
            </a:r>
            <a:endParaRPr lang="ro-RO" sz="1200" dirty="0">
              <a:solidFill>
                <a:schemeClr val="tx1">
                  <a:lumMod val="65000"/>
                  <a:lumOff val="35000"/>
                </a:schemeClr>
              </a:solidFill>
              <a:latin typeface="Arial"/>
              <a:cs typeface="Arial"/>
            </a:endParaRPr>
          </a:p>
          <a:p>
            <a:pPr algn="l"/>
            <a:r>
              <a:rPr lang="ro-RO" sz="1200" dirty="0">
                <a:solidFill>
                  <a:schemeClr val="tx1">
                    <a:lumMod val="65000"/>
                    <a:lumOff val="35000"/>
                  </a:schemeClr>
                </a:solidFill>
                <a:latin typeface="Arial"/>
                <a:cs typeface="Arial"/>
              </a:rPr>
              <a:t>Copy on image:</a:t>
            </a:r>
            <a:endParaRPr lang="en-US" sz="1200" dirty="0">
              <a:solidFill>
                <a:schemeClr val="tx1">
                  <a:lumMod val="65000"/>
                  <a:lumOff val="35000"/>
                </a:schemeClr>
              </a:solidFill>
              <a:latin typeface="Arial"/>
              <a:cs typeface="Arial"/>
            </a:endParaRPr>
          </a:p>
          <a:p>
            <a:pPr algn="l"/>
            <a:r>
              <a:rPr lang="en-US" sz="1300" dirty="0">
                <a:solidFill>
                  <a:schemeClr val="tx1">
                    <a:lumMod val="65000"/>
                    <a:lumOff val="35000"/>
                  </a:schemeClr>
                </a:solidFill>
                <a:latin typeface="Arial"/>
                <a:cs typeface="Arial"/>
              </a:rPr>
              <a:t>What's on your bucket list?</a:t>
            </a:r>
            <a:endParaRPr lang="en-US" dirty="0">
              <a:solidFill>
                <a:schemeClr val="tx1">
                  <a:lumMod val="65000"/>
                  <a:lumOff val="35000"/>
                </a:schemeClr>
              </a:solidFill>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dirty="0">
                <a:solidFill>
                  <a:srgbClr val="A3CD4D"/>
                </a:solidFill>
                <a:latin typeface="Arial"/>
                <a:cs typeface="Arial"/>
              </a:rPr>
              <a:t>MetLife solutions </a:t>
            </a:r>
            <a:r>
              <a:rPr lang="en-US" sz="1400" b="1" dirty="0">
                <a:solidFill>
                  <a:srgbClr val="A3CD4D"/>
                </a:solidFill>
                <a:latin typeface="Arial" panose="020B0604020202020204" pitchFamily="34" charset="0"/>
                <a:cs typeface="Arial" panose="020B0604020202020204" pitchFamily="34" charset="0"/>
              </a:rPr>
              <a:t>| </a:t>
            </a:r>
            <a:r>
              <a:rPr lang="en-US" sz="1400" b="1" dirty="0">
                <a:solidFill>
                  <a:srgbClr val="A3CD4D"/>
                </a:solidFill>
                <a:latin typeface="Arial"/>
                <a:cs typeface="Arial"/>
              </a:rPr>
              <a:t>Happy New Year!</a:t>
            </a:r>
          </a:p>
          <a:p>
            <a:r>
              <a:rPr lang="en-US" sz="1400" b="1" dirty="0">
                <a:solidFill>
                  <a:srgbClr val="A3CD4D"/>
                </a:solidFill>
                <a:latin typeface="Arial"/>
                <a:cs typeface="Arial"/>
              </a:rPr>
              <a:t> </a:t>
            </a:r>
            <a:endParaRPr lang="ro-RO" sz="1400" b="1" dirty="0">
              <a:solidFill>
                <a:srgbClr val="A3CD4D"/>
              </a:solidFill>
              <a:latin typeface="Arial" panose="020B0604020202020204" pitchFamily="34" charset="0"/>
              <a:cs typeface="Arial" panose="020B0604020202020204" pitchFamily="34" charset="0"/>
            </a:endParaRPr>
          </a:p>
        </p:txBody>
      </p:sp>
      <p:pic>
        <p:nvPicPr>
          <p:cNvPr id="12" name="Picture 11" descr="Shape, rectangle&#10;&#10;Description automatically generated">
            <a:extLst>
              <a:ext uri="{FF2B5EF4-FFF2-40B4-BE49-F238E27FC236}">
                <a16:creationId xmlns:a16="http://schemas.microsoft.com/office/drawing/2014/main" id="{BF204776-0367-4791-AD02-E8570D1BF7D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57390" y="873041"/>
            <a:ext cx="3641534" cy="3960118"/>
          </a:xfrm>
          <a:prstGeom prst="rect">
            <a:avLst/>
          </a:prstGeom>
          <a:ln>
            <a:solidFill>
              <a:srgbClr val="A3CD4D"/>
            </a:solidFill>
          </a:ln>
        </p:spPr>
      </p:pic>
      <p:pic>
        <p:nvPicPr>
          <p:cNvPr id="13" name="Picture 12" descr="Graphical user interface, application&#10;&#10;Description automatically generated">
            <a:extLst>
              <a:ext uri="{FF2B5EF4-FFF2-40B4-BE49-F238E27FC236}">
                <a16:creationId xmlns:a16="http://schemas.microsoft.com/office/drawing/2014/main" id="{3F559850-6C86-45CF-98F2-FA2FEB315B32}"/>
              </a:ext>
            </a:extLst>
          </p:cNvPr>
          <p:cNvPicPr>
            <a:picLocks noChangeAspect="1"/>
          </p:cNvPicPr>
          <p:nvPr/>
        </p:nvPicPr>
        <p:blipFill>
          <a:blip r:embed="rId4"/>
          <a:stretch>
            <a:fillRect/>
          </a:stretch>
        </p:blipFill>
        <p:spPr>
          <a:xfrm>
            <a:off x="6763065" y="4269747"/>
            <a:ext cx="3641501" cy="854884"/>
          </a:xfrm>
          <a:prstGeom prst="rect">
            <a:avLst/>
          </a:prstGeom>
          <a:ln>
            <a:solidFill>
              <a:srgbClr val="A3CD4D"/>
            </a:solidFill>
          </a:ln>
        </p:spPr>
      </p:pic>
      <p:sp>
        <p:nvSpPr>
          <p:cNvPr id="14" name="TextBox 13">
            <a:extLst>
              <a:ext uri="{FF2B5EF4-FFF2-40B4-BE49-F238E27FC236}">
                <a16:creationId xmlns:a16="http://schemas.microsoft.com/office/drawing/2014/main" id="{4BFFFDD1-2712-4E24-B803-3F1FE7667419}"/>
              </a:ext>
            </a:extLst>
          </p:cNvPr>
          <p:cNvSpPr txBox="1"/>
          <p:nvPr/>
        </p:nvSpPr>
        <p:spPr>
          <a:xfrm>
            <a:off x="6707989" y="1399693"/>
            <a:ext cx="3631262" cy="738664"/>
          </a:xfrm>
          <a:prstGeom prst="rect">
            <a:avLst/>
          </a:prstGeom>
          <a:noFill/>
        </p:spPr>
        <p:txBody>
          <a:bodyPr wrap="square" lIns="91440" tIns="45720" rIns="91440" bIns="45720" rtlCol="0" anchor="t">
            <a:spAutoFit/>
          </a:bodyPr>
          <a:lstStyle/>
          <a:p>
            <a:pPr algn="l"/>
            <a:r>
              <a:rPr lang="en-US" sz="600" dirty="0">
                <a:solidFill>
                  <a:schemeClr val="tx1">
                    <a:lumMod val="65000"/>
                    <a:lumOff val="35000"/>
                  </a:schemeClr>
                </a:solidFill>
                <a:latin typeface="Arial"/>
                <a:cs typeface="Arial"/>
              </a:rPr>
              <a:t>The very words “bucket list” can stir up some pretty heave-duty. Defined as a list of things to do before a specific time; it can be a reminder that our time is limited and can guide us to achieve what is most important to us before it is too late. </a:t>
            </a:r>
          </a:p>
          <a:p>
            <a:pPr algn="l"/>
            <a:r>
              <a:rPr lang="en-US" sz="600" dirty="0">
                <a:solidFill>
                  <a:schemeClr val="tx1">
                    <a:lumMod val="65000"/>
                    <a:lumOff val="35000"/>
                  </a:schemeClr>
                </a:solidFill>
                <a:latin typeface="Arial"/>
                <a:cs typeface="Arial"/>
              </a:rPr>
              <a:t>Whether you want to see the world, change your career or watch your children graduate with a doctorate degree, with our wide range of savings plans, it’s just a matter of when. </a:t>
            </a:r>
          </a:p>
          <a:p>
            <a:pPr algn="l"/>
            <a:r>
              <a:rPr lang="en-US" sz="600" dirty="0">
                <a:solidFill>
                  <a:schemeClr val="tx1">
                    <a:lumMod val="65000"/>
                    <a:lumOff val="35000"/>
                  </a:schemeClr>
                </a:solidFill>
                <a:latin typeface="Arial"/>
                <a:cs typeface="Arial"/>
              </a:rPr>
              <a:t>May this year bring new happiness, new goals, and new achievements!  Happy New Year!</a:t>
            </a:r>
          </a:p>
          <a:p>
            <a:pPr algn="l"/>
            <a:r>
              <a:rPr lang="en-US" sz="600" dirty="0">
                <a:solidFill>
                  <a:schemeClr val="tx1">
                    <a:lumMod val="65000"/>
                    <a:lumOff val="35000"/>
                  </a:schemeClr>
                </a:solidFill>
                <a:latin typeface="Arial"/>
                <a:cs typeface="Arial"/>
              </a:rPr>
              <a:t>I’m always here to help you achieve your goals.</a:t>
            </a:r>
            <a:endParaRPr lang="ro-RO" sz="600" dirty="0">
              <a:solidFill>
                <a:schemeClr val="tx1">
                  <a:lumMod val="65000"/>
                  <a:lumOff val="35000"/>
                </a:schemeClr>
              </a:solidFill>
              <a:latin typeface="Arial"/>
              <a:cs typeface="Arial"/>
            </a:endParaRPr>
          </a:p>
        </p:txBody>
      </p:sp>
      <p:pic>
        <p:nvPicPr>
          <p:cNvPr id="16" name="Picture 15" descr="A picture containing text&#10;&#10;Description automatically generated">
            <a:extLst>
              <a:ext uri="{FF2B5EF4-FFF2-40B4-BE49-F238E27FC236}">
                <a16:creationId xmlns:a16="http://schemas.microsoft.com/office/drawing/2014/main" id="{F364B3D3-0EF0-445E-A8A7-FBB318618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1749" y="2356722"/>
            <a:ext cx="3661292" cy="1913025"/>
          </a:xfrm>
          <a:prstGeom prst="rect">
            <a:avLst/>
          </a:prstGeom>
        </p:spPr>
      </p:pic>
    </p:spTree>
    <p:extLst>
      <p:ext uri="{BB962C8B-B14F-4D97-AF65-F5344CB8AC3E}">
        <p14:creationId xmlns:p14="http://schemas.microsoft.com/office/powerpoint/2010/main" val="3996571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6"/>
            <a:ext cx="12192000" cy="6935533"/>
          </a:xfrm>
          <a:prstGeom prst="rect">
            <a:avLst/>
          </a:prstGeom>
        </p:spPr>
      </p:pic>
      <p:sp>
        <p:nvSpPr>
          <p:cNvPr id="3" name="Title 1"/>
          <p:cNvSpPr>
            <a:spLocks noGrp="1"/>
          </p:cNvSpPr>
          <p:nvPr>
            <p:ph type="ctrTitle"/>
          </p:nvPr>
        </p:nvSpPr>
        <p:spPr>
          <a:xfrm>
            <a:off x="1524000" y="1122363"/>
            <a:ext cx="9144000" cy="2387600"/>
          </a:xfrm>
        </p:spPr>
        <p:txBody>
          <a:bodyPr/>
          <a:lstStyle/>
          <a:p>
            <a:r>
              <a:rPr lang="en-US" dirty="0">
                <a:solidFill>
                  <a:schemeClr val="bg1"/>
                </a:solidFill>
                <a:latin typeface="Arial" panose="020B0604020202020204" pitchFamily="34" charset="0"/>
                <a:ea typeface="Utopia Semibold" charset="0"/>
                <a:cs typeface="Arial" panose="020B0604020202020204" pitchFamily="34" charset="0"/>
              </a:rPr>
              <a:t>Thank you!</a:t>
            </a:r>
          </a:p>
        </p:txBody>
      </p:sp>
    </p:spTree>
    <p:extLst>
      <p:ext uri="{BB962C8B-B14F-4D97-AF65-F5344CB8AC3E}">
        <p14:creationId xmlns:p14="http://schemas.microsoft.com/office/powerpoint/2010/main" val="4109544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8" name="Subtitle 2"/>
          <p:cNvSpPr>
            <a:spLocks noGrp="1"/>
          </p:cNvSpPr>
          <p:nvPr>
            <p:ph type="subTitle" idx="1"/>
          </p:nvPr>
        </p:nvSpPr>
        <p:spPr>
          <a:xfrm>
            <a:off x="429490" y="854765"/>
            <a:ext cx="11022812" cy="4939748"/>
          </a:xfrm>
        </p:spPr>
        <p:txBody>
          <a:bodyPr>
            <a:normAutofit/>
          </a:bodyPr>
          <a:lstStyle/>
          <a:p>
            <a:pPr algn="l"/>
            <a:r>
              <a:rPr lang="en-US" sz="2100" b="1" dirty="0">
                <a:solidFill>
                  <a:srgbClr val="298DCD"/>
                </a:solidFill>
                <a:latin typeface="Arial" panose="020B0604020202020204" pitchFamily="34" charset="0"/>
                <a:ea typeface="MetLife Circular Normal" charset="0"/>
                <a:cs typeface="Arial" panose="020B0604020202020204" pitchFamily="34" charset="0"/>
              </a:rPr>
              <a:t>About this calendar</a:t>
            </a:r>
          </a:p>
          <a:p>
            <a:pPr algn="l"/>
            <a:endParaRPr lang="en-US" sz="2100" dirty="0">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9" name="Rectangle 8">
            <a:extLst>
              <a:ext uri="{FF2B5EF4-FFF2-40B4-BE49-F238E27FC236}">
                <a16:creationId xmlns:a16="http://schemas.microsoft.com/office/drawing/2014/main" id="{96F3A064-0B90-934C-94F9-D21F004CD088}"/>
              </a:ext>
            </a:extLst>
          </p:cNvPr>
          <p:cNvSpPr/>
          <p:nvPr/>
        </p:nvSpPr>
        <p:spPr>
          <a:xfrm>
            <a:off x="429490" y="1648024"/>
            <a:ext cx="5372086" cy="2419124"/>
          </a:xfrm>
          <a:prstGeom prst="rect">
            <a:avLst/>
          </a:prstGeom>
        </p:spPr>
        <p:txBody>
          <a:bodyPr wrap="square">
            <a:spAutoFit/>
          </a:bodyPr>
          <a:lstStyle/>
          <a:p>
            <a:pPr>
              <a:lnSpc>
                <a:spcPct val="90000"/>
              </a:lnSpc>
              <a:defRPr/>
            </a:pPr>
            <a:r>
              <a:rPr lang="en-GB" altLang="en-US" sz="1400">
                <a:solidFill>
                  <a:srgbClr val="75787B"/>
                </a:solidFill>
                <a:latin typeface="Arial"/>
              </a:rPr>
              <a:t>This funnel helps you visualise the main </a:t>
            </a:r>
            <a:r>
              <a:rPr lang="en-GB" altLang="en-US" sz="1400" b="1">
                <a:solidFill>
                  <a:srgbClr val="75787B"/>
                </a:solidFill>
                <a:latin typeface="Arial"/>
              </a:rPr>
              <a:t>stages you have to go through in order to obtain &amp; convert a prospect. </a:t>
            </a:r>
          </a:p>
          <a:p>
            <a:pPr>
              <a:lnSpc>
                <a:spcPct val="90000"/>
              </a:lnSpc>
              <a:defRPr/>
            </a:pPr>
            <a:endParaRPr lang="en-GB" altLang="en-US" sz="1400">
              <a:solidFill>
                <a:srgbClr val="75787B"/>
              </a:solidFill>
              <a:latin typeface="Arial"/>
            </a:endParaRPr>
          </a:p>
          <a:p>
            <a:pPr>
              <a:lnSpc>
                <a:spcPct val="90000"/>
              </a:lnSpc>
              <a:defRPr/>
            </a:pPr>
            <a:r>
              <a:rPr lang="en-GB" altLang="en-US" sz="1400">
                <a:solidFill>
                  <a:srgbClr val="75787B"/>
                </a:solidFill>
                <a:latin typeface="Arial"/>
              </a:rPr>
              <a:t>As shown, from each stage you should expect specific outcomes. Unless you’re really lucky, conversion won’t happen in an instant. </a:t>
            </a:r>
          </a:p>
          <a:p>
            <a:pPr>
              <a:lnSpc>
                <a:spcPct val="90000"/>
              </a:lnSpc>
              <a:defRPr/>
            </a:pPr>
            <a:endParaRPr lang="en-GB" altLang="en-US" sz="1400">
              <a:solidFill>
                <a:srgbClr val="75787B"/>
              </a:solidFill>
              <a:latin typeface="Arial"/>
            </a:endParaRPr>
          </a:p>
          <a:p>
            <a:pPr>
              <a:lnSpc>
                <a:spcPct val="90000"/>
              </a:lnSpc>
              <a:defRPr/>
            </a:pPr>
            <a:r>
              <a:rPr lang="en-GB" altLang="en-US" sz="1400">
                <a:solidFill>
                  <a:srgbClr val="75787B"/>
                </a:solidFill>
                <a:latin typeface="Arial"/>
              </a:rPr>
              <a:t>The following calendar approaches the Engage &amp; Nurture funnel stages, with content pieces prepared to tackle the acquisition of new social connections and leads, and the nurturing of already existing leads by socializing and being helpful.</a:t>
            </a:r>
          </a:p>
          <a:p>
            <a:pPr>
              <a:lnSpc>
                <a:spcPct val="90000"/>
              </a:lnSpc>
              <a:defRPr/>
            </a:pPr>
            <a:endParaRPr lang="en-GB" altLang="en-US" sz="1400">
              <a:solidFill>
                <a:srgbClr val="75787B"/>
              </a:solidFill>
              <a:latin typeface="Arial"/>
            </a:endParaRPr>
          </a:p>
          <a:p>
            <a:pPr>
              <a:lnSpc>
                <a:spcPct val="90000"/>
              </a:lnSpc>
              <a:defRPr/>
            </a:pPr>
            <a:endParaRPr lang="en-GB" altLang="en-US" sz="1400">
              <a:solidFill>
                <a:srgbClr val="75787B"/>
              </a:solidFill>
              <a:latin typeface="Arial"/>
            </a:endParaRPr>
          </a:p>
        </p:txBody>
      </p:sp>
      <p:pic>
        <p:nvPicPr>
          <p:cNvPr id="10" name="Picture 9"/>
          <p:cNvPicPr>
            <a:picLocks noChangeAspect="1"/>
          </p:cNvPicPr>
          <p:nvPr/>
        </p:nvPicPr>
        <p:blipFill rotWithShape="1">
          <a:blip r:embed="rId3"/>
          <a:srcRect l="42099" t="44417" r="21330" b="11061"/>
          <a:stretch/>
        </p:blipFill>
        <p:spPr>
          <a:xfrm>
            <a:off x="6390424" y="1648024"/>
            <a:ext cx="5509739" cy="3773110"/>
          </a:xfrm>
          <a:prstGeom prst="rect">
            <a:avLst/>
          </a:prstGeom>
        </p:spPr>
      </p:pic>
    </p:spTree>
    <p:extLst>
      <p:ext uri="{BB962C8B-B14F-4D97-AF65-F5344CB8AC3E}">
        <p14:creationId xmlns:p14="http://schemas.microsoft.com/office/powerpoint/2010/main" val="1631818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sp>
        <p:nvSpPr>
          <p:cNvPr id="18" name="Rectangle 17">
            <a:extLst>
              <a:ext uri="{FF2B5EF4-FFF2-40B4-BE49-F238E27FC236}">
                <a16:creationId xmlns:a16="http://schemas.microsoft.com/office/drawing/2014/main" id="{35ECE8D1-6A52-EF43-BC18-1211123E6B04}"/>
              </a:ext>
            </a:extLst>
          </p:cNvPr>
          <p:cNvSpPr/>
          <p:nvPr/>
        </p:nvSpPr>
        <p:spPr>
          <a:xfrm>
            <a:off x="369850" y="3784190"/>
            <a:ext cx="8731200" cy="22190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4" name="Subtitle 2"/>
          <p:cNvSpPr>
            <a:spLocks noGrp="1"/>
          </p:cNvSpPr>
          <p:nvPr>
            <p:ph type="subTitle" idx="1"/>
          </p:nvPr>
        </p:nvSpPr>
        <p:spPr>
          <a:xfrm>
            <a:off x="429490" y="854765"/>
            <a:ext cx="11022812" cy="4939748"/>
          </a:xfrm>
        </p:spPr>
        <p:txBody>
          <a:bodyPr>
            <a:normAutofit/>
          </a:bodyPr>
          <a:lstStyle/>
          <a:p>
            <a:pPr algn="l"/>
            <a:r>
              <a:rPr lang="en-US" sz="2100" b="1" dirty="0">
                <a:solidFill>
                  <a:srgbClr val="298DCD"/>
                </a:solidFill>
                <a:latin typeface="Arial" panose="020B0604020202020204" pitchFamily="34" charset="0"/>
                <a:ea typeface="MetLife Circular Normal" charset="0"/>
                <a:cs typeface="Arial" panose="020B0604020202020204" pitchFamily="34" charset="0"/>
              </a:rPr>
              <a:t>Content funnel approach</a:t>
            </a:r>
          </a:p>
          <a:p>
            <a:pPr algn="l"/>
            <a:endParaRPr lang="en-US" sz="2100" dirty="0">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5" name="Rectangle 4">
            <a:extLst>
              <a:ext uri="{FF2B5EF4-FFF2-40B4-BE49-F238E27FC236}">
                <a16:creationId xmlns:a16="http://schemas.microsoft.com/office/drawing/2014/main" id="{F378105A-451B-AF49-89F1-28FDAE913BA0}"/>
              </a:ext>
            </a:extLst>
          </p:cNvPr>
          <p:cNvSpPr/>
          <p:nvPr/>
        </p:nvSpPr>
        <p:spPr>
          <a:xfrm>
            <a:off x="369849" y="1376669"/>
            <a:ext cx="8678457" cy="2313761"/>
          </a:xfrm>
          <a:prstGeom prst="rect">
            <a:avLst/>
          </a:prstGeom>
          <a:solidFill>
            <a:srgbClr val="A3C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Picture 5" descr="A picture containing text, person, screenshot&#10;&#10;Description automatically generated">
            <a:extLst>
              <a:ext uri="{FF2B5EF4-FFF2-40B4-BE49-F238E27FC236}">
                <a16:creationId xmlns:a16="http://schemas.microsoft.com/office/drawing/2014/main" id="{AF07A3F6-373D-8E4F-A316-75613A1F9406}"/>
              </a:ext>
            </a:extLst>
          </p:cNvPr>
          <p:cNvPicPr>
            <a:picLocks noChangeAspect="1"/>
          </p:cNvPicPr>
          <p:nvPr/>
        </p:nvPicPr>
        <p:blipFill>
          <a:blip r:embed="rId3"/>
          <a:stretch>
            <a:fillRect/>
          </a:stretch>
        </p:blipFill>
        <p:spPr>
          <a:xfrm>
            <a:off x="498824" y="1516813"/>
            <a:ext cx="969745" cy="1762096"/>
          </a:xfrm>
          <a:prstGeom prst="rect">
            <a:avLst/>
          </a:prstGeom>
        </p:spPr>
      </p:pic>
      <p:sp>
        <p:nvSpPr>
          <p:cNvPr id="14" name="Title 1">
            <a:extLst>
              <a:ext uri="{FF2B5EF4-FFF2-40B4-BE49-F238E27FC236}">
                <a16:creationId xmlns:a16="http://schemas.microsoft.com/office/drawing/2014/main" id="{D448425F-A990-5D44-BB1B-396F690063B0}"/>
              </a:ext>
            </a:extLst>
          </p:cNvPr>
          <p:cNvSpPr>
            <a:spLocks noGrp="1"/>
          </p:cNvSpPr>
          <p:nvPr>
            <p:ph type="ctrTitle"/>
          </p:nvPr>
        </p:nvSpPr>
        <p:spPr>
          <a:xfrm>
            <a:off x="5962327" y="1565157"/>
            <a:ext cx="3072528" cy="419975"/>
          </a:xfrm>
        </p:spPr>
        <p:txBody>
          <a:bodyPr>
            <a:normAutofit fontScale="90000"/>
          </a:bodyPr>
          <a:lstStyle/>
          <a:p>
            <a:pPr algn="l"/>
            <a:br>
              <a:rPr lang="en-US" sz="4800" b="1" dirty="0">
                <a:solidFill>
                  <a:schemeClr val="bg1"/>
                </a:solidFill>
                <a:latin typeface="Arial" panose="020B0604020202020204" pitchFamily="34" charset="0"/>
                <a:ea typeface="Utopia Semibold" charset="0"/>
                <a:cs typeface="Arial" panose="020B0604020202020204" pitchFamily="34" charset="0"/>
              </a:rPr>
            </a:br>
            <a:br>
              <a:rPr lang="en-US" sz="4800" b="1" dirty="0">
                <a:solidFill>
                  <a:schemeClr val="bg1"/>
                </a:solidFill>
                <a:latin typeface="Arial" panose="020B0604020202020204" pitchFamily="34" charset="0"/>
                <a:ea typeface="Utopia Semibold" charset="0"/>
                <a:cs typeface="Arial" panose="020B0604020202020204" pitchFamily="34" charset="0"/>
              </a:rPr>
            </a:br>
            <a:r>
              <a:rPr lang="ro-RO" sz="2700" dirty="0">
                <a:solidFill>
                  <a:schemeClr val="bg1"/>
                </a:solidFill>
                <a:latin typeface="Arial" panose="020B0604020202020204" pitchFamily="34" charset="0"/>
                <a:ea typeface="Utopia Semibold" charset="0"/>
                <a:cs typeface="Arial" panose="020B0604020202020204" pitchFamily="34" charset="0"/>
              </a:rPr>
              <a:t>Engage</a:t>
            </a:r>
            <a:endParaRPr lang="en-US" sz="2700" dirty="0">
              <a:solidFill>
                <a:schemeClr val="bg1"/>
              </a:solidFill>
              <a:latin typeface="Arial" panose="020B0604020202020204" pitchFamily="34" charset="0"/>
              <a:ea typeface="Utopia Semibold" charset="0"/>
              <a:cs typeface="Arial" panose="020B0604020202020204" pitchFamily="34" charset="0"/>
            </a:endParaRPr>
          </a:p>
        </p:txBody>
      </p:sp>
      <p:sp>
        <p:nvSpPr>
          <p:cNvPr id="15" name="Title 1">
            <a:extLst>
              <a:ext uri="{FF2B5EF4-FFF2-40B4-BE49-F238E27FC236}">
                <a16:creationId xmlns:a16="http://schemas.microsoft.com/office/drawing/2014/main" id="{B65E5325-26AC-2141-809C-254C25C668B1}"/>
              </a:ext>
            </a:extLst>
          </p:cNvPr>
          <p:cNvSpPr txBox="1">
            <a:spLocks/>
          </p:cNvSpPr>
          <p:nvPr/>
        </p:nvSpPr>
        <p:spPr>
          <a:xfrm>
            <a:off x="5738224" y="3008308"/>
            <a:ext cx="3072528" cy="4199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US" sz="1100" b="1" dirty="0">
                <a:solidFill>
                  <a:schemeClr val="bg1"/>
                </a:solidFill>
                <a:latin typeface="Arial" panose="020B0604020202020204" pitchFamily="34" charset="0"/>
                <a:ea typeface="Utopia Semibold" charset="0"/>
                <a:cs typeface="Arial" panose="020B0604020202020204" pitchFamily="34" charset="0"/>
              </a:rPr>
            </a:br>
            <a:br>
              <a:rPr lang="en-US" sz="1100" b="1" dirty="0">
                <a:solidFill>
                  <a:schemeClr val="bg1"/>
                </a:solidFill>
                <a:latin typeface="Arial" panose="020B0604020202020204" pitchFamily="34" charset="0"/>
                <a:ea typeface="Utopia Semibold" charset="0"/>
                <a:cs typeface="Arial" panose="020B0604020202020204" pitchFamily="34" charset="0"/>
              </a:rPr>
            </a:br>
            <a:r>
              <a:rPr lang="ro-RO" sz="1100" dirty="0">
                <a:solidFill>
                  <a:schemeClr val="bg1"/>
                </a:solidFill>
                <a:latin typeface="Arial" panose="020B0604020202020204" pitchFamily="34" charset="0"/>
                <a:ea typeface="Utopia Semibold" charset="0"/>
                <a:cs typeface="Arial" panose="020B0604020202020204" pitchFamily="34" charset="0"/>
              </a:rPr>
              <a:t>The following materials in the content calendar have been tailored in a manner that aims at engaging the audience, with an outcome that aims at the aquisition of new social connections and leads</a:t>
            </a:r>
            <a:endParaRPr lang="en-US" sz="1100" dirty="0">
              <a:solidFill>
                <a:schemeClr val="bg1"/>
              </a:solidFill>
              <a:latin typeface="Arial" panose="020B0604020202020204" pitchFamily="34" charset="0"/>
              <a:ea typeface="Utopia Semibold" charset="0"/>
              <a:cs typeface="Arial" panose="020B0604020202020204" pitchFamily="34" charset="0"/>
            </a:endParaRPr>
          </a:p>
        </p:txBody>
      </p:sp>
      <p:sp>
        <p:nvSpPr>
          <p:cNvPr id="16" name="Title 1">
            <a:extLst>
              <a:ext uri="{FF2B5EF4-FFF2-40B4-BE49-F238E27FC236}">
                <a16:creationId xmlns:a16="http://schemas.microsoft.com/office/drawing/2014/main" id="{4B9C1BF5-ABAD-4441-AC74-E36C9DF3EA65}"/>
              </a:ext>
            </a:extLst>
          </p:cNvPr>
          <p:cNvSpPr txBox="1">
            <a:spLocks/>
          </p:cNvSpPr>
          <p:nvPr/>
        </p:nvSpPr>
        <p:spPr>
          <a:xfrm>
            <a:off x="6305515" y="5261591"/>
            <a:ext cx="2505237" cy="4199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US" sz="1600" b="1" dirty="0">
                <a:solidFill>
                  <a:schemeClr val="bg1"/>
                </a:solidFill>
                <a:latin typeface="Arial" panose="020B0604020202020204" pitchFamily="34" charset="0"/>
                <a:ea typeface="Utopia Semibold" charset="0"/>
                <a:cs typeface="Arial" panose="020B0604020202020204" pitchFamily="34" charset="0"/>
              </a:rPr>
            </a:br>
            <a:br>
              <a:rPr lang="en-US" sz="1600" b="1" dirty="0">
                <a:solidFill>
                  <a:schemeClr val="bg1"/>
                </a:solidFill>
                <a:latin typeface="Arial" panose="020B0604020202020204" pitchFamily="34" charset="0"/>
                <a:ea typeface="Utopia Semibold" charset="0"/>
                <a:cs typeface="Arial" panose="020B0604020202020204" pitchFamily="34" charset="0"/>
              </a:rPr>
            </a:br>
            <a:r>
              <a:rPr lang="ro-RO" sz="1100" dirty="0">
                <a:solidFill>
                  <a:schemeClr val="bg1"/>
                </a:solidFill>
                <a:latin typeface="Arial" panose="020B0604020202020204" pitchFamily="34" charset="0"/>
                <a:ea typeface="Utopia Semibold" charset="0"/>
                <a:cs typeface="Arial" panose="020B0604020202020204" pitchFamily="34" charset="0"/>
              </a:rPr>
              <a:t>The following materials in the content calendar have been tailored in a manner that aims at </a:t>
            </a:r>
            <a:r>
              <a:rPr lang="ro-RO" sz="1100" dirty="0" err="1">
                <a:solidFill>
                  <a:schemeClr val="bg1"/>
                </a:solidFill>
                <a:latin typeface="Arial" panose="020B0604020202020204" pitchFamily="34" charset="0"/>
                <a:ea typeface="Utopia Semibold" charset="0"/>
                <a:cs typeface="Arial" panose="020B0604020202020204" pitchFamily="34" charset="0"/>
              </a:rPr>
              <a:t>socializing</a:t>
            </a:r>
            <a:r>
              <a:rPr lang="ro-RO" sz="1100" dirty="0">
                <a:solidFill>
                  <a:schemeClr val="bg1"/>
                </a:solidFill>
                <a:latin typeface="Arial" panose="020B0604020202020204" pitchFamily="34" charset="0"/>
                <a:ea typeface="Utopia Semibold" charset="0"/>
                <a:cs typeface="Arial" panose="020B0604020202020204" pitchFamily="34" charset="0"/>
              </a:rPr>
              <a:t> with the audience, </a:t>
            </a:r>
            <a:r>
              <a:rPr lang="ro-RO" sz="1100" dirty="0" err="1">
                <a:solidFill>
                  <a:schemeClr val="bg1"/>
                </a:solidFill>
                <a:latin typeface="Arial" panose="020B0604020202020204" pitchFamily="34" charset="0"/>
                <a:ea typeface="Utopia Semibold" charset="0"/>
                <a:cs typeface="Arial" panose="020B0604020202020204" pitchFamily="34" charset="0"/>
              </a:rPr>
              <a:t>while</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being</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helpful</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By</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approaching</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this</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type</a:t>
            </a:r>
            <a:r>
              <a:rPr lang="ro-RO" sz="1100" dirty="0">
                <a:solidFill>
                  <a:schemeClr val="bg1"/>
                </a:solidFill>
                <a:latin typeface="Arial" panose="020B0604020202020204" pitchFamily="34" charset="0"/>
                <a:ea typeface="Utopia Semibold" charset="0"/>
                <a:cs typeface="Arial" panose="020B0604020202020204" pitchFamily="34" charset="0"/>
              </a:rPr>
              <a:t> of content, </a:t>
            </a:r>
            <a:r>
              <a:rPr lang="ro-RO" sz="1100" dirty="0" err="1">
                <a:solidFill>
                  <a:schemeClr val="bg1"/>
                </a:solidFill>
                <a:latin typeface="Arial" panose="020B0604020202020204" pitchFamily="34" charset="0"/>
                <a:ea typeface="Utopia Semibold" charset="0"/>
                <a:cs typeface="Arial" panose="020B0604020202020204" pitchFamily="34" charset="0"/>
              </a:rPr>
              <a:t>we</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aim</a:t>
            </a:r>
            <a:r>
              <a:rPr lang="ro-RO" sz="1100" dirty="0">
                <a:solidFill>
                  <a:schemeClr val="bg1"/>
                </a:solidFill>
                <a:latin typeface="Arial" panose="020B0604020202020204" pitchFamily="34" charset="0"/>
                <a:ea typeface="Utopia Semibold" charset="0"/>
                <a:cs typeface="Arial" panose="020B0604020202020204" pitchFamily="34" charset="0"/>
              </a:rPr>
              <a:t> at </a:t>
            </a:r>
            <a:r>
              <a:rPr lang="ro-RO" sz="1100" dirty="0" err="1">
                <a:solidFill>
                  <a:schemeClr val="bg1"/>
                </a:solidFill>
                <a:latin typeface="Arial" panose="020B0604020202020204" pitchFamily="34" charset="0"/>
                <a:ea typeface="Utopia Semibold" charset="0"/>
                <a:cs typeface="Arial" panose="020B0604020202020204" pitchFamily="34" charset="0"/>
              </a:rPr>
              <a:t>nurturing</a:t>
            </a:r>
            <a:r>
              <a:rPr lang="ro-RO" sz="1100" dirty="0">
                <a:solidFill>
                  <a:schemeClr val="bg1"/>
                </a:solidFill>
                <a:latin typeface="Arial" panose="020B0604020202020204" pitchFamily="34" charset="0"/>
                <a:ea typeface="Utopia Semibold" charset="0"/>
                <a:cs typeface="Arial" panose="020B0604020202020204" pitchFamily="34" charset="0"/>
              </a:rPr>
              <a:t> the </a:t>
            </a:r>
            <a:r>
              <a:rPr lang="ro-RO" sz="1100" dirty="0" err="1">
                <a:solidFill>
                  <a:schemeClr val="bg1"/>
                </a:solidFill>
                <a:latin typeface="Arial" panose="020B0604020202020204" pitchFamily="34" charset="0"/>
                <a:ea typeface="Utopia Semibold" charset="0"/>
                <a:cs typeface="Arial" panose="020B0604020202020204" pitchFamily="34" charset="0"/>
              </a:rPr>
              <a:t>existing</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contacts</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while</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providing</a:t>
            </a:r>
            <a:r>
              <a:rPr lang="ro-RO" sz="1100" dirty="0">
                <a:solidFill>
                  <a:schemeClr val="bg1"/>
                </a:solidFill>
                <a:latin typeface="Arial" panose="020B0604020202020204" pitchFamily="34" charset="0"/>
                <a:ea typeface="Utopia Semibold" charset="0"/>
                <a:cs typeface="Arial" panose="020B0604020202020204" pitchFamily="34" charset="0"/>
              </a:rPr>
              <a:t> the </a:t>
            </a:r>
            <a:r>
              <a:rPr lang="ro-RO" sz="1100" dirty="0" err="1">
                <a:solidFill>
                  <a:schemeClr val="bg1"/>
                </a:solidFill>
                <a:latin typeface="Arial" panose="020B0604020202020204" pitchFamily="34" charset="0"/>
                <a:ea typeface="Utopia Semibold" charset="0"/>
                <a:cs typeface="Arial" panose="020B0604020202020204" pitchFamily="34" charset="0"/>
              </a:rPr>
              <a:t>means</a:t>
            </a:r>
            <a:r>
              <a:rPr lang="ro-RO" sz="1100" dirty="0">
                <a:solidFill>
                  <a:schemeClr val="bg1"/>
                </a:solidFill>
                <a:latin typeface="Arial" panose="020B0604020202020204" pitchFamily="34" charset="0"/>
                <a:ea typeface="Utopia Semibold" charset="0"/>
                <a:cs typeface="Arial" panose="020B0604020202020204" pitchFamily="34" charset="0"/>
              </a:rPr>
              <a:t> of </a:t>
            </a:r>
            <a:r>
              <a:rPr lang="ro-RO" sz="1100" dirty="0" err="1">
                <a:solidFill>
                  <a:schemeClr val="bg1"/>
                </a:solidFill>
                <a:latin typeface="Arial" panose="020B0604020202020204" pitchFamily="34" charset="0"/>
                <a:ea typeface="Utopia Semibold" charset="0"/>
                <a:cs typeface="Arial" panose="020B0604020202020204" pitchFamily="34" charset="0"/>
              </a:rPr>
              <a:t>meeting</a:t>
            </a:r>
            <a:r>
              <a:rPr lang="ro-RO" sz="1100" dirty="0">
                <a:solidFill>
                  <a:schemeClr val="bg1"/>
                </a:solidFill>
                <a:latin typeface="Arial" panose="020B0604020202020204" pitchFamily="34" charset="0"/>
                <a:ea typeface="Utopia Semibold" charset="0"/>
                <a:cs typeface="Arial" panose="020B0604020202020204" pitchFamily="34" charset="0"/>
              </a:rPr>
              <a:t> </a:t>
            </a:r>
            <a:r>
              <a:rPr lang="ro-RO" sz="1100" dirty="0" err="1">
                <a:solidFill>
                  <a:schemeClr val="bg1"/>
                </a:solidFill>
                <a:latin typeface="Arial" panose="020B0604020202020204" pitchFamily="34" charset="0"/>
                <a:ea typeface="Utopia Semibold" charset="0"/>
                <a:cs typeface="Arial" panose="020B0604020202020204" pitchFamily="34" charset="0"/>
              </a:rPr>
              <a:t>people</a:t>
            </a:r>
            <a:r>
              <a:rPr lang="ro-RO" sz="1100" dirty="0">
                <a:solidFill>
                  <a:schemeClr val="bg1"/>
                </a:solidFill>
                <a:latin typeface="Arial" panose="020B0604020202020204" pitchFamily="34" charset="0"/>
                <a:ea typeface="Utopia Semibold" charset="0"/>
                <a:cs typeface="Arial" panose="020B0604020202020204" pitchFamily="34" charset="0"/>
              </a:rPr>
              <a:t>.</a:t>
            </a:r>
            <a:endParaRPr lang="en-US" sz="1100" dirty="0">
              <a:solidFill>
                <a:schemeClr val="bg1"/>
              </a:solidFill>
              <a:latin typeface="Arial" panose="020B0604020202020204" pitchFamily="34" charset="0"/>
              <a:ea typeface="Utopia Semibold" charset="0"/>
              <a:cs typeface="Arial" panose="020B0604020202020204" pitchFamily="34" charset="0"/>
            </a:endParaRPr>
          </a:p>
        </p:txBody>
      </p:sp>
      <p:pic>
        <p:nvPicPr>
          <p:cNvPr id="17" name="Picture 16"/>
          <p:cNvPicPr>
            <a:picLocks noChangeAspect="1"/>
          </p:cNvPicPr>
          <p:nvPr/>
        </p:nvPicPr>
        <p:blipFill rotWithShape="1">
          <a:blip r:embed="rId4"/>
          <a:srcRect l="42098" t="44417" r="23356" b="27644"/>
          <a:stretch/>
        </p:blipFill>
        <p:spPr>
          <a:xfrm>
            <a:off x="9131432" y="3069949"/>
            <a:ext cx="2977442" cy="1354580"/>
          </a:xfrm>
          <a:prstGeom prst="rect">
            <a:avLst/>
          </a:prstGeom>
        </p:spPr>
      </p:pic>
      <p:sp>
        <p:nvSpPr>
          <p:cNvPr id="19" name="Title 1">
            <a:extLst>
              <a:ext uri="{FF2B5EF4-FFF2-40B4-BE49-F238E27FC236}">
                <a16:creationId xmlns:a16="http://schemas.microsoft.com/office/drawing/2014/main" id="{D448425F-A990-5D44-BB1B-396F690063B0}"/>
              </a:ext>
            </a:extLst>
          </p:cNvPr>
          <p:cNvSpPr txBox="1">
            <a:spLocks/>
          </p:cNvSpPr>
          <p:nvPr/>
        </p:nvSpPr>
        <p:spPr>
          <a:xfrm>
            <a:off x="6305287" y="3899878"/>
            <a:ext cx="3072528" cy="4199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bg1"/>
                </a:solidFill>
                <a:latin typeface="Arial" panose="020B0604020202020204" pitchFamily="34" charset="0"/>
                <a:ea typeface="Utopia Semibold" charset="0"/>
                <a:cs typeface="Arial" panose="020B0604020202020204" pitchFamily="34" charset="0"/>
              </a:rPr>
              <a:t>Nurture</a:t>
            </a:r>
            <a:endParaRPr lang="en-US" sz="1400" dirty="0">
              <a:solidFill>
                <a:schemeClr val="bg1"/>
              </a:solidFill>
              <a:latin typeface="Arial" panose="020B0604020202020204" pitchFamily="34" charset="0"/>
              <a:ea typeface="Utopia Semibold" charset="0"/>
              <a:cs typeface="Arial" panose="020B0604020202020204" pitchFamily="34" charset="0"/>
            </a:endParaRPr>
          </a:p>
        </p:txBody>
      </p:sp>
      <p:pic>
        <p:nvPicPr>
          <p:cNvPr id="20" name="Picture 19">
            <a:extLst>
              <a:ext uri="{FF2B5EF4-FFF2-40B4-BE49-F238E27FC236}">
                <a16:creationId xmlns:a16="http://schemas.microsoft.com/office/drawing/2014/main" id="{8A3086FA-589E-4837-8D22-E048D52CA1F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0644" t="22747" r="18607" b="10856"/>
          <a:stretch/>
        </p:blipFill>
        <p:spPr>
          <a:xfrm>
            <a:off x="2540656" y="1423300"/>
            <a:ext cx="1025232" cy="1845417"/>
          </a:xfrm>
          <a:prstGeom prst="rect">
            <a:avLst/>
          </a:prstGeom>
        </p:spPr>
      </p:pic>
      <p:pic>
        <p:nvPicPr>
          <p:cNvPr id="21" name="Picture 8" descr="A picture containing text, person, screenshot&#10;&#10;Description automatically generated">
            <a:extLst>
              <a:ext uri="{FF2B5EF4-FFF2-40B4-BE49-F238E27FC236}">
                <a16:creationId xmlns:a16="http://schemas.microsoft.com/office/drawing/2014/main" id="{2ACE95B7-24AA-4A93-BC9D-20354DE9A2C0}"/>
              </a:ext>
            </a:extLst>
          </p:cNvPr>
          <p:cNvPicPr>
            <a:picLocks noChangeAspect="1"/>
          </p:cNvPicPr>
          <p:nvPr/>
        </p:nvPicPr>
        <p:blipFill>
          <a:blip r:embed="rId6"/>
          <a:stretch>
            <a:fillRect/>
          </a:stretch>
        </p:blipFill>
        <p:spPr>
          <a:xfrm>
            <a:off x="3590209" y="1520586"/>
            <a:ext cx="1092368" cy="1795671"/>
          </a:xfrm>
          <a:prstGeom prst="rect">
            <a:avLst/>
          </a:prstGeom>
        </p:spPr>
      </p:pic>
      <p:pic>
        <p:nvPicPr>
          <p:cNvPr id="22" name="Picture 9" descr="A picture containing text, person, indoor, electronics&#10;&#10;Description automatically generated">
            <a:extLst>
              <a:ext uri="{FF2B5EF4-FFF2-40B4-BE49-F238E27FC236}">
                <a16:creationId xmlns:a16="http://schemas.microsoft.com/office/drawing/2014/main" id="{F1174D92-8900-44C9-A2AE-D4BAE014D351}"/>
              </a:ext>
            </a:extLst>
          </p:cNvPr>
          <p:cNvPicPr>
            <a:picLocks noChangeAspect="1"/>
          </p:cNvPicPr>
          <p:nvPr/>
        </p:nvPicPr>
        <p:blipFill>
          <a:blip r:embed="rId7"/>
          <a:stretch>
            <a:fillRect/>
          </a:stretch>
        </p:blipFill>
        <p:spPr>
          <a:xfrm>
            <a:off x="1683530" y="3945560"/>
            <a:ext cx="1130655" cy="1820519"/>
          </a:xfrm>
          <a:prstGeom prst="rect">
            <a:avLst/>
          </a:prstGeom>
        </p:spPr>
      </p:pic>
      <p:pic>
        <p:nvPicPr>
          <p:cNvPr id="23" name="Picture 22">
            <a:extLst>
              <a:ext uri="{FF2B5EF4-FFF2-40B4-BE49-F238E27FC236}">
                <a16:creationId xmlns:a16="http://schemas.microsoft.com/office/drawing/2014/main" id="{53C3AA28-F730-479F-B565-400832885A9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60793" t="22410" r="18736" b="12515"/>
          <a:stretch/>
        </p:blipFill>
        <p:spPr>
          <a:xfrm>
            <a:off x="2814185" y="3914103"/>
            <a:ext cx="1041739" cy="1862772"/>
          </a:xfrm>
          <a:prstGeom prst="rect">
            <a:avLst/>
          </a:prstGeom>
        </p:spPr>
      </p:pic>
      <p:pic>
        <p:nvPicPr>
          <p:cNvPr id="24" name="Picture 23">
            <a:extLst>
              <a:ext uri="{FF2B5EF4-FFF2-40B4-BE49-F238E27FC236}">
                <a16:creationId xmlns:a16="http://schemas.microsoft.com/office/drawing/2014/main" id="{CA6D7C89-DCA6-4072-BC5C-5AEBEFE2F4C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0892" t="22598" r="18749" b="15156"/>
          <a:stretch/>
        </p:blipFill>
        <p:spPr>
          <a:xfrm>
            <a:off x="1459944" y="1437344"/>
            <a:ext cx="1071416" cy="1842629"/>
          </a:xfrm>
          <a:prstGeom prst="rect">
            <a:avLst/>
          </a:prstGeom>
        </p:spPr>
      </p:pic>
      <p:pic>
        <p:nvPicPr>
          <p:cNvPr id="8" name="Picture 7">
            <a:extLst>
              <a:ext uri="{FF2B5EF4-FFF2-40B4-BE49-F238E27FC236}">
                <a16:creationId xmlns:a16="http://schemas.microsoft.com/office/drawing/2014/main" id="{83CB41B8-6166-4370-ACF3-C5E82D1B1D0F}"/>
              </a:ext>
            </a:extLst>
          </p:cNvPr>
          <p:cNvPicPr>
            <a:picLocks noChangeAspect="1"/>
          </p:cNvPicPr>
          <p:nvPr/>
        </p:nvPicPr>
        <p:blipFill>
          <a:blip r:embed="rId10"/>
          <a:stretch>
            <a:fillRect/>
          </a:stretch>
        </p:blipFill>
        <p:spPr>
          <a:xfrm>
            <a:off x="3860881" y="3945560"/>
            <a:ext cx="1261168" cy="1862826"/>
          </a:xfrm>
          <a:prstGeom prst="rect">
            <a:avLst/>
          </a:prstGeom>
        </p:spPr>
      </p:pic>
      <p:pic>
        <p:nvPicPr>
          <p:cNvPr id="10" name="Picture 9">
            <a:extLst>
              <a:ext uri="{FF2B5EF4-FFF2-40B4-BE49-F238E27FC236}">
                <a16:creationId xmlns:a16="http://schemas.microsoft.com/office/drawing/2014/main" id="{0543F561-5D07-42D9-9661-5B19C54CC625}"/>
              </a:ext>
            </a:extLst>
          </p:cNvPr>
          <p:cNvPicPr>
            <a:picLocks noChangeAspect="1"/>
          </p:cNvPicPr>
          <p:nvPr/>
        </p:nvPicPr>
        <p:blipFill>
          <a:blip r:embed="rId11"/>
          <a:stretch>
            <a:fillRect/>
          </a:stretch>
        </p:blipFill>
        <p:spPr>
          <a:xfrm>
            <a:off x="468243" y="3934764"/>
            <a:ext cx="1223031" cy="1820520"/>
          </a:xfrm>
          <a:prstGeom prst="rect">
            <a:avLst/>
          </a:prstGeom>
        </p:spPr>
      </p:pic>
    </p:spTree>
    <p:extLst>
      <p:ext uri="{BB962C8B-B14F-4D97-AF65-F5344CB8AC3E}">
        <p14:creationId xmlns:p14="http://schemas.microsoft.com/office/powerpoint/2010/main" val="1691539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4" name="Subtitle 2"/>
          <p:cNvSpPr>
            <a:spLocks noGrp="1"/>
          </p:cNvSpPr>
          <p:nvPr>
            <p:ph type="subTitle" idx="1"/>
          </p:nvPr>
        </p:nvSpPr>
        <p:spPr>
          <a:xfrm>
            <a:off x="429490" y="854765"/>
            <a:ext cx="9915237" cy="4939748"/>
          </a:xfrm>
        </p:spPr>
        <p:txBody>
          <a:bodyPr>
            <a:normAutofit/>
          </a:bodyPr>
          <a:lstStyle/>
          <a:p>
            <a:pPr algn="l"/>
            <a:r>
              <a:rPr lang="en-US" sz="2100" b="1" dirty="0">
                <a:solidFill>
                  <a:srgbClr val="298DCD"/>
                </a:solidFill>
                <a:latin typeface="Arial" panose="020B0604020202020204" pitchFamily="34" charset="0"/>
                <a:ea typeface="MetLife Circular Normal" charset="0"/>
                <a:cs typeface="Arial" panose="020B0604020202020204" pitchFamily="34" charset="0"/>
              </a:rPr>
              <a:t>What makes a good calendar</a:t>
            </a:r>
          </a:p>
          <a:p>
            <a:pPr algn="l"/>
            <a:endParaRPr lang="en-US" sz="2100" dirty="0">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5" name="TextBox 4">
            <a:extLst>
              <a:ext uri="{FF2B5EF4-FFF2-40B4-BE49-F238E27FC236}">
                <a16:creationId xmlns:a16="http://schemas.microsoft.com/office/drawing/2014/main" id="{5B472461-E163-6949-A042-475402B50002}"/>
              </a:ext>
            </a:extLst>
          </p:cNvPr>
          <p:cNvSpPr txBox="1"/>
          <p:nvPr/>
        </p:nvSpPr>
        <p:spPr>
          <a:xfrm>
            <a:off x="429490" y="2406474"/>
            <a:ext cx="1782872" cy="1077218"/>
          </a:xfrm>
          <a:prstGeom prst="rect">
            <a:avLst/>
          </a:prstGeom>
          <a:noFill/>
        </p:spPr>
        <p:txBody>
          <a:bodyPr wrap="square" rtlCol="0" anchor="t">
            <a:spAutoFit/>
          </a:bodyPr>
          <a:lstStyle/>
          <a:p>
            <a:r>
              <a:rPr lang="en-US" sz="1600" b="1" dirty="0">
                <a:solidFill>
                  <a:srgbClr val="2F2F2F"/>
                </a:solidFill>
                <a:latin typeface="Arial" panose="020B0604020202020204" pitchFamily="34" charset="0"/>
                <a:cs typeface="Arial" panose="020B0604020202020204" pitchFamily="34" charset="0"/>
              </a:rPr>
              <a:t>Is the content </a:t>
            </a:r>
            <a:r>
              <a:rPr lang="en-US" sz="1600" b="1" dirty="0">
                <a:solidFill>
                  <a:schemeClr val="accent1"/>
                </a:solidFill>
                <a:latin typeface="Arial" panose="020B0604020202020204" pitchFamily="34" charset="0"/>
                <a:cs typeface="Arial" panose="020B0604020202020204" pitchFamily="34" charset="0"/>
              </a:rPr>
              <a:t>aligned to co-branding principles?</a:t>
            </a:r>
          </a:p>
        </p:txBody>
      </p:sp>
      <p:sp>
        <p:nvSpPr>
          <p:cNvPr id="6" name="TextBox 5">
            <a:extLst>
              <a:ext uri="{FF2B5EF4-FFF2-40B4-BE49-F238E27FC236}">
                <a16:creationId xmlns:a16="http://schemas.microsoft.com/office/drawing/2014/main" id="{C4F4B364-BEC4-B041-8324-45D595F542F9}"/>
              </a:ext>
            </a:extLst>
          </p:cNvPr>
          <p:cNvSpPr txBox="1"/>
          <p:nvPr/>
        </p:nvSpPr>
        <p:spPr>
          <a:xfrm>
            <a:off x="2651148" y="2452640"/>
            <a:ext cx="8458286" cy="2062103"/>
          </a:xfrm>
          <a:prstGeom prst="rect">
            <a:avLst/>
          </a:prstGeom>
          <a:noFill/>
        </p:spPr>
        <p:txBody>
          <a:bodyPr wrap="square" rtlCol="0" anchor="t">
            <a:spAutoFit/>
          </a:bodyPr>
          <a:lstStyle/>
          <a:p>
            <a:r>
              <a:rPr lang="en-US" sz="1600" dirty="0">
                <a:solidFill>
                  <a:srgbClr val="2F2F2F"/>
                </a:solidFill>
                <a:latin typeface="Arial" panose="020B0604020202020204" pitchFamily="34" charset="0"/>
                <a:cs typeface="Arial" panose="020B0604020202020204" pitchFamily="34" charset="0"/>
              </a:rPr>
              <a:t>The following calendar is built by following the MetLife brand guidelines. By approaching content within these guides, we make sure that our image and voice is consistent, no matter where we make them heard.</a:t>
            </a:r>
          </a:p>
          <a:p>
            <a:endParaRPr lang="en-US" sz="1600" dirty="0">
              <a:solidFill>
                <a:srgbClr val="2F2F2F"/>
              </a:solidFill>
              <a:latin typeface="Arial" panose="020B0604020202020204" pitchFamily="34" charset="0"/>
              <a:cs typeface="Arial" panose="020B0604020202020204" pitchFamily="34" charset="0"/>
            </a:endParaRPr>
          </a:p>
          <a:p>
            <a:r>
              <a:rPr lang="en-US" sz="1600" dirty="0">
                <a:solidFill>
                  <a:srgbClr val="2F2F2F"/>
                </a:solidFill>
                <a:latin typeface="Arial" panose="020B0604020202020204" pitchFamily="34" charset="0"/>
                <a:cs typeface="Arial" panose="020B0604020202020204" pitchFamily="34" charset="0"/>
              </a:rPr>
              <a:t>Before committing to creating your own social posts, make sure that the tactic and/or asset is compliant to the respective MetLife guidelines.</a:t>
            </a:r>
          </a:p>
          <a:p>
            <a:endParaRPr lang="en-US" sz="1600" dirty="0">
              <a:solidFill>
                <a:srgbClr val="2F2F2F"/>
              </a:solidFill>
              <a:latin typeface="Segoe UI Semilight" panose="020B0402040204020203" pitchFamily="34" charset="0"/>
              <a:cs typeface="Segoe UI Semilight" panose="020B0402040204020203" pitchFamily="34" charset="0"/>
            </a:endParaRPr>
          </a:p>
          <a:p>
            <a:r>
              <a:rPr lang="en-US" sz="1600" dirty="0">
                <a:solidFill>
                  <a:srgbClr val="2F2F2F"/>
                </a:solidFill>
                <a:latin typeface="Segoe UI Semilight" panose="020B0402040204020203" pitchFamily="34" charset="0"/>
                <a:cs typeface="Segoe UI Semilight" panose="020B0402040204020203" pitchFamily="34" charset="0"/>
              </a:rPr>
              <a:t>  </a:t>
            </a:r>
          </a:p>
        </p:txBody>
      </p:sp>
      <p:sp>
        <p:nvSpPr>
          <p:cNvPr id="7" name="Rectangle 6">
            <a:extLst>
              <a:ext uri="{FF2B5EF4-FFF2-40B4-BE49-F238E27FC236}">
                <a16:creationId xmlns:a16="http://schemas.microsoft.com/office/drawing/2014/main" id="{E33D4833-83B9-1040-B3C2-700F08595DA6}"/>
              </a:ext>
            </a:extLst>
          </p:cNvPr>
          <p:cNvSpPr/>
          <p:nvPr/>
        </p:nvSpPr>
        <p:spPr>
          <a:xfrm>
            <a:off x="429490" y="1305342"/>
            <a:ext cx="11333020" cy="646331"/>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This calendar has ready posts, but in order to get you going with your social selling, understanding a few outlines of what makes a good calendar is of great importance. </a:t>
            </a:r>
          </a:p>
        </p:txBody>
      </p:sp>
      <p:sp>
        <p:nvSpPr>
          <p:cNvPr id="8" name="TextBox 7">
            <a:extLst>
              <a:ext uri="{FF2B5EF4-FFF2-40B4-BE49-F238E27FC236}">
                <a16:creationId xmlns:a16="http://schemas.microsoft.com/office/drawing/2014/main" id="{351376BF-8C65-F84D-99EF-79DACDDDA01E}"/>
              </a:ext>
            </a:extLst>
          </p:cNvPr>
          <p:cNvSpPr txBox="1"/>
          <p:nvPr/>
        </p:nvSpPr>
        <p:spPr>
          <a:xfrm>
            <a:off x="429491" y="4374210"/>
            <a:ext cx="1782872" cy="830997"/>
          </a:xfrm>
          <a:prstGeom prst="rect">
            <a:avLst/>
          </a:prstGeom>
          <a:noFill/>
        </p:spPr>
        <p:txBody>
          <a:bodyPr wrap="square" rtlCol="0" anchor="t">
            <a:spAutoFit/>
          </a:bodyPr>
          <a:lstStyle/>
          <a:p>
            <a:r>
              <a:rPr lang="en-US" sz="1600" b="1" dirty="0">
                <a:solidFill>
                  <a:srgbClr val="2F2F2F"/>
                </a:solidFill>
                <a:latin typeface="Arial" panose="020B0604020202020204" pitchFamily="34" charset="0"/>
                <a:cs typeface="Arial" panose="020B0604020202020204" pitchFamily="34" charset="0"/>
              </a:rPr>
              <a:t>Does your content </a:t>
            </a:r>
            <a:r>
              <a:rPr lang="en-US" sz="1600" b="1" dirty="0">
                <a:solidFill>
                  <a:schemeClr val="accent1"/>
                </a:solidFill>
                <a:latin typeface="Arial" panose="020B0604020202020204" pitchFamily="34" charset="0"/>
                <a:cs typeface="Arial" panose="020B0604020202020204" pitchFamily="34" charset="0"/>
              </a:rPr>
              <a:t>have a clear CTA?</a:t>
            </a:r>
          </a:p>
        </p:txBody>
      </p:sp>
      <p:sp>
        <p:nvSpPr>
          <p:cNvPr id="9" name="TextBox 8">
            <a:extLst>
              <a:ext uri="{FF2B5EF4-FFF2-40B4-BE49-F238E27FC236}">
                <a16:creationId xmlns:a16="http://schemas.microsoft.com/office/drawing/2014/main" id="{7A006243-EF9F-DD46-9D10-BD5AAC809F6F}"/>
              </a:ext>
            </a:extLst>
          </p:cNvPr>
          <p:cNvSpPr txBox="1"/>
          <p:nvPr/>
        </p:nvSpPr>
        <p:spPr>
          <a:xfrm>
            <a:off x="2651148" y="4324581"/>
            <a:ext cx="8899721" cy="1815882"/>
          </a:xfrm>
          <a:prstGeom prst="rect">
            <a:avLst/>
          </a:prstGeom>
          <a:noFill/>
        </p:spPr>
        <p:txBody>
          <a:bodyPr wrap="square" rtlCol="0" anchor="t">
            <a:spAutoFit/>
          </a:bodyPr>
          <a:lstStyle/>
          <a:p>
            <a:r>
              <a:rPr lang="en-US" sz="1600" dirty="0">
                <a:solidFill>
                  <a:srgbClr val="2F2F2F"/>
                </a:solidFill>
                <a:latin typeface="Arial" panose="020B0604020202020204" pitchFamily="34" charset="0"/>
                <a:cs typeface="Arial" panose="020B0604020202020204" pitchFamily="34" charset="0"/>
              </a:rPr>
              <a:t>We always need to make sure that every touchpoint and asset builds up on the same main objective and that any Call to action used around communication is clearly formulated, straightforward and visible.</a:t>
            </a:r>
          </a:p>
          <a:p>
            <a:r>
              <a:rPr lang="en-US" sz="1600" dirty="0">
                <a:solidFill>
                  <a:srgbClr val="2F2F2F"/>
                </a:solidFill>
                <a:latin typeface="Arial" panose="020B0604020202020204" pitchFamily="34" charset="0"/>
                <a:cs typeface="Arial" panose="020B0604020202020204" pitchFamily="34" charset="0"/>
              </a:rPr>
              <a:t>By doing this, we once again ensure that our brand’s message gets carried to the right audience, in a correct manner. Simplicity is key. Less is more.</a:t>
            </a:r>
          </a:p>
          <a:p>
            <a:endParaRPr lang="en-US" sz="1600" dirty="0">
              <a:solidFill>
                <a:srgbClr val="2F2F2F"/>
              </a:solidFill>
              <a:latin typeface="Segoe UI Semilight" panose="020B0402040204020203" pitchFamily="34" charset="0"/>
              <a:cs typeface="Segoe UI Semilight" panose="020B0402040204020203" pitchFamily="34" charset="0"/>
            </a:endParaRPr>
          </a:p>
          <a:p>
            <a:r>
              <a:rPr lang="en-US" sz="1600" dirty="0">
                <a:solidFill>
                  <a:srgbClr val="2F2F2F"/>
                </a:solidFill>
                <a:latin typeface="Segoe UI Semilight" panose="020B0402040204020203" pitchFamily="34" charset="0"/>
                <a:cs typeface="Segoe UI Semilight" panose="020B0402040204020203" pitchFamily="34" charset="0"/>
              </a:rPr>
              <a:t>  </a:t>
            </a:r>
          </a:p>
        </p:txBody>
      </p:sp>
    </p:spTree>
    <p:extLst>
      <p:ext uri="{BB962C8B-B14F-4D97-AF65-F5344CB8AC3E}">
        <p14:creationId xmlns:p14="http://schemas.microsoft.com/office/powerpoint/2010/main" val="244519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4" name="TextBox 3">
            <a:extLst>
              <a:ext uri="{FF2B5EF4-FFF2-40B4-BE49-F238E27FC236}">
                <a16:creationId xmlns:a16="http://schemas.microsoft.com/office/drawing/2014/main" id="{9628F7AE-F2F9-B943-9A89-E0913CE8A0FD}"/>
              </a:ext>
            </a:extLst>
          </p:cNvPr>
          <p:cNvSpPr txBox="1"/>
          <p:nvPr/>
        </p:nvSpPr>
        <p:spPr>
          <a:xfrm>
            <a:off x="440125" y="584350"/>
            <a:ext cx="1782872" cy="830997"/>
          </a:xfrm>
          <a:prstGeom prst="rect">
            <a:avLst/>
          </a:prstGeom>
          <a:noFill/>
        </p:spPr>
        <p:txBody>
          <a:bodyPr wrap="square" rtlCol="0" anchor="t">
            <a:spAutoFit/>
          </a:bodyPr>
          <a:lstStyle/>
          <a:p>
            <a:r>
              <a:rPr lang="en-US" sz="1600" b="1" dirty="0">
                <a:solidFill>
                  <a:srgbClr val="2F2F2F"/>
                </a:solidFill>
                <a:latin typeface="Arial" panose="020B0604020202020204" pitchFamily="34" charset="0"/>
                <a:cs typeface="Arial" panose="020B0604020202020204" pitchFamily="34" charset="0"/>
              </a:rPr>
              <a:t>Does the content </a:t>
            </a:r>
            <a:r>
              <a:rPr lang="en-US" sz="1600" b="1" dirty="0">
                <a:solidFill>
                  <a:schemeClr val="accent1"/>
                </a:solidFill>
                <a:latin typeface="Arial" panose="020B0604020202020204" pitchFamily="34" charset="0"/>
                <a:cs typeface="Arial" panose="020B0604020202020204" pitchFamily="34" charset="0"/>
              </a:rPr>
              <a:t>look like MetLife?</a:t>
            </a:r>
          </a:p>
        </p:txBody>
      </p:sp>
      <p:sp>
        <p:nvSpPr>
          <p:cNvPr id="5" name="TextBox 4">
            <a:extLst>
              <a:ext uri="{FF2B5EF4-FFF2-40B4-BE49-F238E27FC236}">
                <a16:creationId xmlns:a16="http://schemas.microsoft.com/office/drawing/2014/main" id="{2F0EEA74-395C-644A-8B75-FDDFD5939E64}"/>
              </a:ext>
            </a:extLst>
          </p:cNvPr>
          <p:cNvSpPr txBox="1"/>
          <p:nvPr/>
        </p:nvSpPr>
        <p:spPr>
          <a:xfrm>
            <a:off x="2953046" y="670124"/>
            <a:ext cx="8881602" cy="830997"/>
          </a:xfrm>
          <a:prstGeom prst="rect">
            <a:avLst/>
          </a:prstGeom>
          <a:noFill/>
        </p:spPr>
        <p:txBody>
          <a:bodyPr wrap="square" rtlCol="0" anchor="t">
            <a:spAutoFit/>
          </a:bodyPr>
          <a:lstStyle/>
          <a:p>
            <a:r>
              <a:rPr lang="en-US" sz="1600" dirty="0">
                <a:solidFill>
                  <a:srgbClr val="2F2F2F"/>
                </a:solidFill>
                <a:latin typeface="Arial" panose="020B0604020202020204" pitchFamily="34" charset="0"/>
                <a:cs typeface="Arial" panose="020B0604020202020204" pitchFamily="34" charset="0"/>
              </a:rPr>
              <a:t>Prior to creating any content, we need to make sure that all creatives belong to the MetLife Universe from the following point of view: branding, tone of voice, color, use of imagery, characters, etc. If you want to learn more about our guides, please refer to Hiba Beckdash</a:t>
            </a:r>
            <a:endParaRPr lang="en-US" sz="1600" dirty="0">
              <a:solidFill>
                <a:srgbClr val="2F2F2F"/>
              </a:solidFill>
              <a:latin typeface="Segoe UI Semilight" panose="020B0402040204020203" pitchFamily="34" charset="0"/>
              <a:cs typeface="Segoe UI Semilight" panose="020B0402040204020203" pitchFamily="34" charset="0"/>
            </a:endParaRPr>
          </a:p>
        </p:txBody>
      </p:sp>
      <p:sp>
        <p:nvSpPr>
          <p:cNvPr id="6" name="TextBox 1">
            <a:extLst>
              <a:ext uri="{FF2B5EF4-FFF2-40B4-BE49-F238E27FC236}">
                <a16:creationId xmlns:a16="http://schemas.microsoft.com/office/drawing/2014/main" id="{4E7EEFA2-14BE-114E-ABB4-2C6790A74D3B}"/>
              </a:ext>
            </a:extLst>
          </p:cNvPr>
          <p:cNvSpPr txBox="1"/>
          <p:nvPr/>
        </p:nvSpPr>
        <p:spPr>
          <a:xfrm>
            <a:off x="440125" y="2302174"/>
            <a:ext cx="1782872" cy="584775"/>
          </a:xfrm>
          <a:prstGeom prst="rect">
            <a:avLst/>
          </a:prstGeom>
          <a:noFill/>
        </p:spPr>
        <p:style>
          <a:lnRef idx="0">
            <a:scrgbClr r="0" g="0" b="0"/>
          </a:lnRef>
          <a:fillRef idx="0">
            <a:scrgbClr r="0" g="0" b="0"/>
          </a:fillRef>
          <a:effectRef idx="0">
            <a:scrgbClr r="0" g="0" b="0"/>
          </a:effectRef>
          <a:fontRef idx="major"/>
        </p:style>
        <p:txBody>
          <a:bodyPr wrap="square"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600" b="1" dirty="0">
                <a:solidFill>
                  <a:srgbClr val="2F2F2F"/>
                </a:solidFill>
                <a:latin typeface="Arial" panose="020B0604020202020204" pitchFamily="34" charset="0"/>
                <a:cs typeface="Arial" panose="020B0604020202020204" pitchFamily="34" charset="0"/>
              </a:rPr>
              <a:t>In the shoes </a:t>
            </a:r>
            <a:r>
              <a:rPr lang="en-US" sz="1600" b="1" dirty="0">
                <a:solidFill>
                  <a:schemeClr val="accent1"/>
                </a:solidFill>
                <a:latin typeface="Arial" panose="020B0604020202020204" pitchFamily="34" charset="0"/>
                <a:cs typeface="Arial" panose="020B0604020202020204" pitchFamily="34" charset="0"/>
              </a:rPr>
              <a:t>of your audience</a:t>
            </a:r>
          </a:p>
        </p:txBody>
      </p:sp>
      <p:sp>
        <p:nvSpPr>
          <p:cNvPr id="7" name="TextBox 2">
            <a:extLst>
              <a:ext uri="{FF2B5EF4-FFF2-40B4-BE49-F238E27FC236}">
                <a16:creationId xmlns:a16="http://schemas.microsoft.com/office/drawing/2014/main" id="{88B726B5-391C-C247-9AEC-CC10A6EEA99E}"/>
              </a:ext>
            </a:extLst>
          </p:cNvPr>
          <p:cNvSpPr txBox="1"/>
          <p:nvPr/>
        </p:nvSpPr>
        <p:spPr>
          <a:xfrm>
            <a:off x="2953046" y="2302174"/>
            <a:ext cx="9049768" cy="1815882"/>
          </a:xfrm>
          <a:prstGeom prst="rect">
            <a:avLst/>
          </a:prstGeom>
          <a:noFill/>
        </p:spPr>
        <p:style>
          <a:lnRef idx="0">
            <a:scrgbClr r="0" g="0" b="0"/>
          </a:lnRef>
          <a:fillRef idx="0">
            <a:scrgbClr r="0" g="0" b="0"/>
          </a:fillRef>
          <a:effectRef idx="0">
            <a:scrgbClr r="0" g="0" b="0"/>
          </a:effectRef>
          <a:fontRef idx="major"/>
        </p:style>
        <p:txBody>
          <a:bodyPr wrap="square"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600" dirty="0">
                <a:solidFill>
                  <a:srgbClr val="2F2F2F"/>
                </a:solidFill>
                <a:latin typeface="Arial" panose="020B0604020202020204" pitchFamily="34" charset="0"/>
                <a:cs typeface="Arial" panose="020B0604020202020204" pitchFamily="34" charset="0"/>
              </a:rPr>
              <a:t>Is the message simple and efficient? Would your audience understand what they are supposed to do from the second they see the post?</a:t>
            </a:r>
          </a:p>
          <a:p>
            <a:endParaRPr lang="en-US" sz="1600" dirty="0">
              <a:solidFill>
                <a:srgbClr val="2F2F2F"/>
              </a:solidFill>
              <a:latin typeface="Arial" panose="020B0604020202020204" pitchFamily="34" charset="0"/>
              <a:cs typeface="Arial" panose="020B0604020202020204" pitchFamily="34" charset="0"/>
            </a:endParaRPr>
          </a:p>
          <a:p>
            <a:r>
              <a:rPr lang="en-US" sz="1600" dirty="0">
                <a:solidFill>
                  <a:srgbClr val="2F2F2F"/>
                </a:solidFill>
                <a:latin typeface="Arial" panose="020B0604020202020204" pitchFamily="34" charset="0"/>
                <a:cs typeface="Arial" panose="020B0604020202020204" pitchFamily="34" charset="0"/>
              </a:rPr>
              <a:t>Make sure that any extra content you create answer the needs of your audience, and ask them to do simple actions, in a simple way.</a:t>
            </a:r>
          </a:p>
          <a:p>
            <a:endParaRPr lang="en-US" sz="1600" dirty="0">
              <a:solidFill>
                <a:srgbClr val="2F2F2F"/>
              </a:solidFill>
              <a:latin typeface="Segoe UI Semilight" panose="020B0402040204020203" pitchFamily="34" charset="0"/>
              <a:cs typeface="Segoe UI Semilight" panose="020B0402040204020203" pitchFamily="34" charset="0"/>
            </a:endParaRPr>
          </a:p>
          <a:p>
            <a:endParaRPr lang="en-US" sz="1600" dirty="0">
              <a:solidFill>
                <a:srgbClr val="2F2F2F"/>
              </a:solidFill>
              <a:latin typeface="Segoe UI Semilight" panose="020B0402040204020203" pitchFamily="34" charset="0"/>
              <a:cs typeface="Segoe UI Semilight" panose="020B0402040204020203" pitchFamily="34" charset="0"/>
            </a:endParaRPr>
          </a:p>
          <a:p>
            <a:r>
              <a:rPr lang="en-US" sz="1600" dirty="0">
                <a:solidFill>
                  <a:srgbClr val="2F2F2F"/>
                </a:solidFill>
                <a:latin typeface="Segoe UI Semilight" panose="020B0402040204020203" pitchFamily="34" charset="0"/>
                <a:cs typeface="Segoe UI Semilight" panose="020B0402040204020203" pitchFamily="34" charset="0"/>
              </a:rPr>
              <a:t>  </a:t>
            </a:r>
          </a:p>
        </p:txBody>
      </p:sp>
    </p:spTree>
    <p:extLst>
      <p:ext uri="{BB962C8B-B14F-4D97-AF65-F5344CB8AC3E}">
        <p14:creationId xmlns:p14="http://schemas.microsoft.com/office/powerpoint/2010/main" val="3591842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90351"/>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rgbClr val="298DCD"/>
              </a:solidFill>
              <a:latin typeface="Arial" panose="020B0604020202020204" pitchFamily="34" charset="0"/>
              <a:ea typeface="MetLife Circular Normal"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4" name="Subtitle 2"/>
          <p:cNvSpPr>
            <a:spLocks noGrp="1"/>
          </p:cNvSpPr>
          <p:nvPr>
            <p:ph type="subTitle" idx="1"/>
          </p:nvPr>
        </p:nvSpPr>
        <p:spPr>
          <a:xfrm>
            <a:off x="429490" y="854765"/>
            <a:ext cx="5571815" cy="4939748"/>
          </a:xfrm>
        </p:spPr>
        <p:txBody>
          <a:bodyPr>
            <a:normAutofit/>
          </a:bodyPr>
          <a:lstStyle/>
          <a:p>
            <a:pPr algn="l"/>
            <a:endParaRPr lang="en-US" sz="2100" dirty="0">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6" name="TextBox 5">
            <a:extLst>
              <a:ext uri="{FF2B5EF4-FFF2-40B4-BE49-F238E27FC236}">
                <a16:creationId xmlns:a16="http://schemas.microsoft.com/office/drawing/2014/main" id="{C4F4B364-BEC4-B041-8324-45D595F542F9}"/>
              </a:ext>
            </a:extLst>
          </p:cNvPr>
          <p:cNvSpPr txBox="1"/>
          <p:nvPr/>
        </p:nvSpPr>
        <p:spPr>
          <a:xfrm>
            <a:off x="429490" y="152202"/>
            <a:ext cx="8458286" cy="400110"/>
          </a:xfrm>
          <a:prstGeom prst="rect">
            <a:avLst/>
          </a:prstGeom>
          <a:noFill/>
        </p:spPr>
        <p:txBody>
          <a:bodyPr wrap="square" rtlCol="0" anchor="t">
            <a:spAutoFit/>
          </a:bodyPr>
          <a:lstStyle/>
          <a:p>
            <a:r>
              <a:rPr lang="en-US" sz="2000" b="1" dirty="0">
                <a:solidFill>
                  <a:srgbClr val="298DCD"/>
                </a:solidFill>
                <a:latin typeface="Arial" panose="020B0604020202020204" pitchFamily="34" charset="0"/>
                <a:ea typeface="MetLife Circular Normal" charset="0"/>
                <a:cs typeface="Arial" panose="020B0604020202020204" pitchFamily="34" charset="0"/>
              </a:rPr>
              <a:t>How to post on Facebook</a:t>
            </a:r>
          </a:p>
        </p:txBody>
      </p:sp>
      <p:sp>
        <p:nvSpPr>
          <p:cNvPr id="7" name="Rectangle 6">
            <a:extLst>
              <a:ext uri="{FF2B5EF4-FFF2-40B4-BE49-F238E27FC236}">
                <a16:creationId xmlns:a16="http://schemas.microsoft.com/office/drawing/2014/main" id="{E33D4833-83B9-1040-B3C2-700F08595DA6}"/>
              </a:ext>
            </a:extLst>
          </p:cNvPr>
          <p:cNvSpPr/>
          <p:nvPr/>
        </p:nvSpPr>
        <p:spPr>
          <a:xfrm>
            <a:off x="423572" y="613826"/>
            <a:ext cx="11333020" cy="307777"/>
          </a:xfrm>
          <a:prstGeom prst="rect">
            <a:avLst/>
          </a:prstGeom>
        </p:spPr>
        <p:txBody>
          <a:bodyPr wrap="square">
            <a:spAutoFit/>
          </a:bodyPr>
          <a:lstStyle/>
          <a:p>
            <a:r>
              <a:rPr lang="en-US" sz="14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There are two ways to create posts on your Facebook page. Let’s dive in! </a:t>
            </a:r>
          </a:p>
        </p:txBody>
      </p:sp>
      <p:sp>
        <p:nvSpPr>
          <p:cNvPr id="9" name="TextBox 8">
            <a:extLst>
              <a:ext uri="{FF2B5EF4-FFF2-40B4-BE49-F238E27FC236}">
                <a16:creationId xmlns:a16="http://schemas.microsoft.com/office/drawing/2014/main" id="{7A006243-EF9F-DD46-9D10-BD5AAC809F6F}"/>
              </a:ext>
            </a:extLst>
          </p:cNvPr>
          <p:cNvSpPr txBox="1"/>
          <p:nvPr/>
        </p:nvSpPr>
        <p:spPr>
          <a:xfrm>
            <a:off x="686382" y="1500907"/>
            <a:ext cx="4717318" cy="4662815"/>
          </a:xfrm>
          <a:prstGeom prst="rect">
            <a:avLst/>
          </a:prstGeom>
          <a:noFill/>
        </p:spPr>
        <p:txBody>
          <a:bodyPr wrap="square" rtlCol="0" anchor="t">
            <a:spAutoFit/>
          </a:bodyPr>
          <a:lstStyle/>
          <a:p>
            <a:r>
              <a:rPr lang="en-US" sz="1100" b="1" dirty="0">
                <a:solidFill>
                  <a:srgbClr val="2F2F2F"/>
                </a:solidFill>
                <a:latin typeface="Arial" panose="020B0604020202020204" pitchFamily="34" charset="0"/>
                <a:cs typeface="Arial" panose="020B0604020202020204" pitchFamily="34" charset="0"/>
              </a:rPr>
              <a:t>1. Open Facebook App   </a:t>
            </a:r>
          </a:p>
          <a:p>
            <a:endParaRPr lang="en-US" sz="1100" b="1" dirty="0">
              <a:solidFill>
                <a:srgbClr val="2F2F2F"/>
              </a:solidFill>
              <a:latin typeface="Arial" panose="020B0604020202020204" pitchFamily="34" charset="0"/>
              <a:cs typeface="Arial" panose="020B0604020202020204" pitchFamily="34" charset="0"/>
            </a:endParaRPr>
          </a:p>
          <a:p>
            <a:pPr marL="285750" indent="-285750">
              <a:buFont typeface="+mj-lt"/>
              <a:buAutoNum type="alphaUcPeriod"/>
            </a:pPr>
            <a:r>
              <a:rPr lang="en-US" sz="1100" dirty="0">
                <a:solidFill>
                  <a:srgbClr val="2F2F2F"/>
                </a:solidFill>
                <a:latin typeface="Arial" panose="020B0604020202020204" pitchFamily="34" charset="0"/>
                <a:cs typeface="Arial" panose="020B0604020202020204" pitchFamily="34" charset="0"/>
              </a:rPr>
              <a:t>If you’re logged in, Facebook will open to your News Feed.</a:t>
            </a:r>
          </a:p>
          <a:p>
            <a:pPr marL="285750" indent="-285750">
              <a:buFont typeface="+mj-lt"/>
              <a:buAutoNum type="alphaUcPeriod"/>
            </a:pPr>
            <a:r>
              <a:rPr lang="en-US" sz="1100" dirty="0">
                <a:solidFill>
                  <a:srgbClr val="2F2F2F"/>
                </a:solidFill>
                <a:latin typeface="Arial" panose="020B0604020202020204" pitchFamily="34" charset="0"/>
                <a:cs typeface="Arial" panose="020B0604020202020204" pitchFamily="34" charset="0"/>
              </a:rPr>
              <a:t>If you aren’t logged in, enter your email address and password and tap </a:t>
            </a:r>
            <a:r>
              <a:rPr lang="en-US" sz="1100" b="1" dirty="0">
                <a:solidFill>
                  <a:srgbClr val="2F2F2F"/>
                </a:solidFill>
                <a:latin typeface="Arial" panose="020B0604020202020204" pitchFamily="34" charset="0"/>
                <a:cs typeface="Arial" panose="020B0604020202020204" pitchFamily="34" charset="0"/>
              </a:rPr>
              <a:t>Log In.</a:t>
            </a:r>
          </a:p>
          <a:p>
            <a:endParaRPr lang="en-US" sz="1100" b="1"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2. Tap the post box </a:t>
            </a:r>
            <a:r>
              <a:rPr lang="en-US" sz="1100" dirty="0">
                <a:solidFill>
                  <a:srgbClr val="2F2F2F"/>
                </a:solidFill>
                <a:latin typeface="Arial" panose="020B0604020202020204" pitchFamily="34" charset="0"/>
                <a:cs typeface="Arial" panose="020B0604020202020204" pitchFamily="34" charset="0"/>
              </a:rPr>
              <a:t>–</a:t>
            </a:r>
            <a:r>
              <a:rPr lang="en-US" sz="1100" b="1" dirty="0">
                <a:solidFill>
                  <a:srgbClr val="2F2F2F"/>
                </a:solidFill>
                <a:latin typeface="Arial" panose="020B0604020202020204" pitchFamily="34" charset="0"/>
                <a:cs typeface="Arial" panose="020B0604020202020204" pitchFamily="34" charset="0"/>
              </a:rPr>
              <a:t> </a:t>
            </a:r>
            <a:r>
              <a:rPr lang="en-US" sz="1100" dirty="0">
                <a:solidFill>
                  <a:srgbClr val="2F2F2F"/>
                </a:solidFill>
                <a:latin typeface="Arial" panose="020B0604020202020204" pitchFamily="34" charset="0"/>
                <a:cs typeface="Arial" panose="020B0604020202020204" pitchFamily="34" charset="0"/>
              </a:rPr>
              <a:t>at the top of the News Feed </a:t>
            </a:r>
          </a:p>
          <a:p>
            <a:pPr marL="628650" lvl="1" indent="-17145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There will generally be a phrase like "Write something" or "What's on your mind?" in the box</a:t>
            </a:r>
            <a:br>
              <a:rPr lang="en-US" sz="1100" i="1" dirty="0">
                <a:solidFill>
                  <a:srgbClr val="2F2F2F"/>
                </a:solidFill>
                <a:latin typeface="Arial" panose="020B0604020202020204" pitchFamily="34" charset="0"/>
                <a:cs typeface="Arial" panose="020B0604020202020204" pitchFamily="34" charset="0"/>
              </a:rPr>
            </a:br>
            <a:endParaRPr lang="en-US" sz="1100" i="1"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3. Upload a photo or a video </a:t>
            </a:r>
          </a:p>
          <a:p>
            <a:pPr marL="685800" lvl="1" indent="-22860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Tap </a:t>
            </a:r>
            <a:r>
              <a:rPr lang="en-US" sz="1100" b="1" dirty="0">
                <a:solidFill>
                  <a:srgbClr val="2F2F2F"/>
                </a:solidFill>
                <a:latin typeface="Arial" panose="020B0604020202020204" pitchFamily="34" charset="0"/>
                <a:cs typeface="Arial" panose="020B0604020202020204" pitchFamily="34" charset="0"/>
              </a:rPr>
              <a:t>Photo/Video </a:t>
            </a:r>
            <a:r>
              <a:rPr lang="en-US" sz="1100" dirty="0">
                <a:solidFill>
                  <a:srgbClr val="2F2F2F"/>
                </a:solidFill>
                <a:latin typeface="Arial" panose="020B0604020202020204" pitchFamily="34" charset="0"/>
                <a:cs typeface="Arial" panose="020B0604020202020204" pitchFamily="34" charset="0"/>
              </a:rPr>
              <a:t>near the middle of the post screen, then select a photo or video to upload and tap </a:t>
            </a:r>
            <a:r>
              <a:rPr lang="en-US" sz="1100" b="1" dirty="0">
                <a:solidFill>
                  <a:srgbClr val="2F2F2F"/>
                </a:solidFill>
                <a:latin typeface="Arial" panose="020B0604020202020204" pitchFamily="34" charset="0"/>
                <a:cs typeface="Arial" panose="020B0604020202020204" pitchFamily="34" charset="0"/>
              </a:rPr>
              <a:t>Done</a:t>
            </a:r>
            <a:r>
              <a:rPr lang="en-US" sz="1100" dirty="0">
                <a:solidFill>
                  <a:srgbClr val="2F2F2F"/>
                </a:solidFill>
                <a:latin typeface="Arial" panose="020B0604020202020204" pitchFamily="34" charset="0"/>
                <a:cs typeface="Arial" panose="020B0604020202020204" pitchFamily="34" charset="0"/>
              </a:rPr>
              <a:t>. Doing so adds the photo or video to your post.</a:t>
            </a:r>
          </a:p>
          <a:p>
            <a:pPr lvl="1"/>
            <a:endParaRPr lang="en-US" sz="1100" i="1"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4. Add text to your post</a:t>
            </a:r>
          </a:p>
          <a:p>
            <a:pPr marL="628650" lvl="1" indent="-17145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Tap the text field, then type in the text for your post. </a:t>
            </a:r>
            <a:r>
              <a:rPr lang="en-US" sz="1100" b="1" dirty="0">
                <a:solidFill>
                  <a:srgbClr val="00B0F0"/>
                </a:solidFill>
                <a:latin typeface="Arial" panose="020B0604020202020204" pitchFamily="34" charset="0"/>
                <a:cs typeface="Arial" panose="020B0604020202020204" pitchFamily="34" charset="0"/>
              </a:rPr>
              <a:t>Don’t be afraid to</a:t>
            </a:r>
            <a:r>
              <a:rPr lang="en-US" sz="1100" b="1" dirty="0">
                <a:solidFill>
                  <a:srgbClr val="00B0F0"/>
                </a:solidFill>
              </a:rPr>
              <a:t> play with the texts by adding your own personal flavor to them.</a:t>
            </a:r>
          </a:p>
          <a:p>
            <a:pPr lvl="1"/>
            <a:r>
              <a:rPr lang="en-US" sz="1100" b="1" dirty="0">
                <a:solidFill>
                  <a:srgbClr val="2F2F2F"/>
                </a:solidFill>
                <a:latin typeface="Arial" panose="020B0604020202020204" pitchFamily="34" charset="0"/>
                <a:cs typeface="Arial" panose="020B0604020202020204" pitchFamily="34" charset="0"/>
              </a:rPr>
              <a:t>	</a:t>
            </a:r>
          </a:p>
          <a:p>
            <a:r>
              <a:rPr lang="en-US" sz="1100" b="1" dirty="0">
                <a:solidFill>
                  <a:srgbClr val="2F2F2F"/>
                </a:solidFill>
                <a:latin typeface="Arial" panose="020B0604020202020204" pitchFamily="34" charset="0"/>
                <a:cs typeface="Arial" panose="020B0604020202020204" pitchFamily="34" charset="0"/>
              </a:rPr>
              <a:t>5. Tap </a:t>
            </a:r>
            <a:r>
              <a:rPr lang="en-US" sz="1100" b="1" i="1" dirty="0">
                <a:solidFill>
                  <a:srgbClr val="2F2F2F"/>
                </a:solidFill>
                <a:latin typeface="Arial" panose="020B0604020202020204" pitchFamily="34" charset="0"/>
                <a:cs typeface="Arial" panose="020B0604020202020204" pitchFamily="34" charset="0"/>
              </a:rPr>
              <a:t>Add to your </a:t>
            </a:r>
            <a:r>
              <a:rPr lang="en-US" sz="1100" b="1" dirty="0">
                <a:solidFill>
                  <a:srgbClr val="2F2F2F"/>
                </a:solidFill>
                <a:latin typeface="Arial" panose="020B0604020202020204" pitchFamily="34" charset="0"/>
                <a:cs typeface="Arial" panose="020B0604020202020204" pitchFamily="34" charset="0"/>
              </a:rPr>
              <a:t>post </a:t>
            </a:r>
          </a:p>
          <a:p>
            <a:pPr marL="628650" lvl="1" indent="-17145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Select </a:t>
            </a:r>
            <a:r>
              <a:rPr lang="en-US" sz="1100" b="1" dirty="0">
                <a:solidFill>
                  <a:srgbClr val="2F2F2F"/>
                </a:solidFill>
                <a:latin typeface="Arial" panose="020B0604020202020204" pitchFamily="34" charset="0"/>
                <a:cs typeface="Arial" panose="020B0604020202020204" pitchFamily="34" charset="0"/>
              </a:rPr>
              <a:t>Photo/Video </a:t>
            </a:r>
            <a:r>
              <a:rPr lang="en-US" sz="1100" dirty="0">
                <a:solidFill>
                  <a:srgbClr val="2F2F2F"/>
                </a:solidFill>
                <a:latin typeface="Arial" panose="020B0604020202020204" pitchFamily="34" charset="0"/>
                <a:cs typeface="Arial" panose="020B0604020202020204" pitchFamily="34" charset="0"/>
              </a:rPr>
              <a:t>to add more photos or videos to your posting.</a:t>
            </a:r>
          </a:p>
          <a:p>
            <a:endParaRPr lang="en-US" sz="1100" b="1" dirty="0">
              <a:solidFill>
                <a:srgbClr val="2F2F2F"/>
              </a:solidFill>
              <a:latin typeface="Arial" panose="020B0604020202020204" pitchFamily="34" charset="0"/>
              <a:cs typeface="Arial" panose="020B0604020202020204" pitchFamily="34" charset="0"/>
            </a:endParaRPr>
          </a:p>
          <a:p>
            <a:pPr marL="228600" indent="-228600">
              <a:buAutoNum type="arabicPeriod" startAt="6"/>
            </a:pPr>
            <a:r>
              <a:rPr lang="en-US" sz="1100" b="1" dirty="0">
                <a:solidFill>
                  <a:srgbClr val="2F2F2F"/>
                </a:solidFill>
                <a:latin typeface="Arial" panose="020B0604020202020204" pitchFamily="34" charset="0"/>
                <a:cs typeface="Arial" panose="020B0604020202020204" pitchFamily="34" charset="0"/>
              </a:rPr>
              <a:t>Tap </a:t>
            </a:r>
            <a:r>
              <a:rPr lang="en-US" sz="1100" b="1" i="1" dirty="0">
                <a:solidFill>
                  <a:srgbClr val="2F2F2F"/>
                </a:solidFill>
                <a:latin typeface="Arial" panose="020B0604020202020204" pitchFamily="34" charset="0"/>
                <a:cs typeface="Arial" panose="020B0604020202020204" pitchFamily="34" charset="0"/>
              </a:rPr>
              <a:t>Post – </a:t>
            </a:r>
            <a:r>
              <a:rPr lang="en-US" sz="1100" dirty="0">
                <a:solidFill>
                  <a:srgbClr val="2F2F2F"/>
                </a:solidFill>
                <a:latin typeface="Arial" panose="020B0604020202020204" pitchFamily="34" charset="0"/>
                <a:cs typeface="Arial" panose="020B0604020202020204" pitchFamily="34" charset="0"/>
              </a:rPr>
              <a:t>on the top right corner of the screen.</a:t>
            </a:r>
          </a:p>
          <a:p>
            <a:pPr marL="685800" lvl="1" indent="-22860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Congratulations, your post is uploaded and is visible to the public.</a:t>
            </a:r>
          </a:p>
        </p:txBody>
      </p:sp>
      <p:sp>
        <p:nvSpPr>
          <p:cNvPr id="12" name="TextBox 11">
            <a:extLst>
              <a:ext uri="{FF2B5EF4-FFF2-40B4-BE49-F238E27FC236}">
                <a16:creationId xmlns:a16="http://schemas.microsoft.com/office/drawing/2014/main" id="{8128744C-2417-41BD-A545-822B3F18A084}"/>
              </a:ext>
            </a:extLst>
          </p:cNvPr>
          <p:cNvSpPr txBox="1"/>
          <p:nvPr/>
        </p:nvSpPr>
        <p:spPr>
          <a:xfrm>
            <a:off x="686382" y="1090757"/>
            <a:ext cx="2213815" cy="338554"/>
          </a:xfrm>
          <a:prstGeom prst="rect">
            <a:avLst/>
          </a:prstGeom>
          <a:noFill/>
        </p:spPr>
        <p:txBody>
          <a:bodyPr wrap="square" rtlCol="0" anchor="t">
            <a:spAutoFit/>
          </a:bodyPr>
          <a:lstStyle/>
          <a:p>
            <a:r>
              <a:rPr lang="en-US" sz="1600" b="1" dirty="0">
                <a:solidFill>
                  <a:schemeClr val="accent1"/>
                </a:solidFill>
                <a:latin typeface="Arial" panose="020B0604020202020204" pitchFamily="34" charset="0"/>
                <a:cs typeface="Arial" panose="020B0604020202020204" pitchFamily="34" charset="0"/>
              </a:rPr>
              <a:t>Posting on mobile</a:t>
            </a:r>
          </a:p>
        </p:txBody>
      </p:sp>
      <p:pic>
        <p:nvPicPr>
          <p:cNvPr id="1026" name="Picture 2" descr="PM on Facebook | Facebook icons, Facebook icon vector, Logo facebook">
            <a:extLst>
              <a:ext uri="{FF2B5EF4-FFF2-40B4-BE49-F238E27FC236}">
                <a16:creationId xmlns:a16="http://schemas.microsoft.com/office/drawing/2014/main" id="{E22F4395-12E5-4C82-9991-DAC85EFFEC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2069" y="1433276"/>
            <a:ext cx="413812" cy="4138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B03E6F-37C2-4F5B-8F52-EA1C377F4082}"/>
              </a:ext>
            </a:extLst>
          </p:cNvPr>
          <p:cNvSpPr txBox="1"/>
          <p:nvPr/>
        </p:nvSpPr>
        <p:spPr>
          <a:xfrm>
            <a:off x="6190697" y="1500907"/>
            <a:ext cx="5157927" cy="4278094"/>
          </a:xfrm>
          <a:prstGeom prst="rect">
            <a:avLst/>
          </a:prstGeom>
          <a:noFill/>
        </p:spPr>
        <p:txBody>
          <a:bodyPr wrap="square" rtlCol="0" anchor="t">
            <a:spAutoFit/>
          </a:bodyPr>
          <a:lstStyle/>
          <a:p>
            <a:r>
              <a:rPr lang="en-US" sz="1200" b="1" dirty="0">
                <a:solidFill>
                  <a:srgbClr val="2F2F2F"/>
                </a:solidFill>
                <a:latin typeface="Arial" panose="020B0604020202020204" pitchFamily="34" charset="0"/>
                <a:cs typeface="Arial" panose="020B0604020202020204" pitchFamily="34" charset="0"/>
              </a:rPr>
              <a:t>1. Open Facebook in a web browser – </a:t>
            </a:r>
            <a:r>
              <a:rPr lang="en-US" sz="1200" dirty="0">
                <a:solidFill>
                  <a:srgbClr val="2F2F2F"/>
                </a:solidFill>
                <a:latin typeface="Arial" panose="020B0604020202020204" pitchFamily="34" charset="0"/>
                <a:cs typeface="Arial" panose="020B0604020202020204" pitchFamily="34" charset="0"/>
              </a:rPr>
              <a:t>go to </a:t>
            </a:r>
            <a:r>
              <a:rPr lang="pl-PL" sz="1200" dirty="0">
                <a:solidFill>
                  <a:srgbClr val="2F2F2F"/>
                </a:solidFill>
                <a:latin typeface="Arial" panose="020B0604020202020204" pitchFamily="34" charset="0"/>
                <a:cs typeface="Arial" panose="020B0604020202020204" pitchFamily="34" charset="0"/>
                <a:hlinkClick r:id="rId4"/>
              </a:rPr>
              <a:t>https://www.facebook.com/</a:t>
            </a:r>
            <a:r>
              <a:rPr lang="en-US" sz="1200" dirty="0">
                <a:solidFill>
                  <a:srgbClr val="2F2F2F"/>
                </a:solidFill>
                <a:latin typeface="Arial" panose="020B0604020202020204" pitchFamily="34" charset="0"/>
                <a:cs typeface="Arial" panose="020B0604020202020204" pitchFamily="34" charset="0"/>
              </a:rPr>
              <a:t>   </a:t>
            </a:r>
            <a:endParaRPr lang="en-US" sz="1200" b="1" dirty="0">
              <a:solidFill>
                <a:srgbClr val="2F2F2F"/>
              </a:solidFill>
              <a:latin typeface="Arial" panose="020B0604020202020204" pitchFamily="34" charset="0"/>
              <a:cs typeface="Arial" panose="020B0604020202020204" pitchFamily="34" charset="0"/>
            </a:endParaRPr>
          </a:p>
          <a:p>
            <a:endParaRPr lang="en-US" sz="1200" b="1" dirty="0">
              <a:solidFill>
                <a:srgbClr val="2F2F2F"/>
              </a:solidFill>
              <a:latin typeface="Arial" panose="020B0604020202020204" pitchFamily="34" charset="0"/>
              <a:cs typeface="Arial" panose="020B0604020202020204" pitchFamily="34" charset="0"/>
            </a:endParaRPr>
          </a:p>
          <a:p>
            <a:pPr marL="285750" indent="-285750">
              <a:buFont typeface="+mj-lt"/>
              <a:buAutoNum type="alphaUcPeriod"/>
            </a:pPr>
            <a:r>
              <a:rPr lang="en-US" sz="1100" dirty="0">
                <a:solidFill>
                  <a:srgbClr val="2F2F2F"/>
                </a:solidFill>
                <a:latin typeface="Arial" panose="020B0604020202020204" pitchFamily="34" charset="0"/>
                <a:cs typeface="Arial" panose="020B0604020202020204" pitchFamily="34" charset="0"/>
              </a:rPr>
              <a:t>If you’re logged in, Facebook will open to your News Feed.</a:t>
            </a:r>
          </a:p>
          <a:p>
            <a:pPr marL="285750" indent="-285750">
              <a:buFont typeface="+mj-lt"/>
              <a:buAutoNum type="alphaUcPeriod"/>
            </a:pPr>
            <a:r>
              <a:rPr lang="en-US" sz="1100" dirty="0">
                <a:solidFill>
                  <a:srgbClr val="2F2F2F"/>
                </a:solidFill>
                <a:latin typeface="Arial" panose="020B0604020202020204" pitchFamily="34" charset="0"/>
                <a:cs typeface="Arial" panose="020B0604020202020204" pitchFamily="34" charset="0"/>
              </a:rPr>
              <a:t>If you aren’t logged in, enter your email address and password and tap </a:t>
            </a:r>
            <a:r>
              <a:rPr lang="en-US" sz="1100" b="1" dirty="0">
                <a:solidFill>
                  <a:srgbClr val="2F2F2F"/>
                </a:solidFill>
                <a:latin typeface="Arial" panose="020B0604020202020204" pitchFamily="34" charset="0"/>
                <a:cs typeface="Arial" panose="020B0604020202020204" pitchFamily="34" charset="0"/>
              </a:rPr>
              <a:t>Log In.</a:t>
            </a:r>
          </a:p>
          <a:p>
            <a:endParaRPr lang="en-US" sz="1200" b="1" dirty="0">
              <a:solidFill>
                <a:srgbClr val="2F2F2F"/>
              </a:solidFill>
              <a:latin typeface="Arial" panose="020B0604020202020204" pitchFamily="34" charset="0"/>
              <a:cs typeface="Arial" panose="020B0604020202020204" pitchFamily="34" charset="0"/>
            </a:endParaRPr>
          </a:p>
          <a:p>
            <a:r>
              <a:rPr lang="en-US" sz="1200" b="1" dirty="0">
                <a:solidFill>
                  <a:srgbClr val="2F2F2F"/>
                </a:solidFill>
                <a:latin typeface="Arial" panose="020B0604020202020204" pitchFamily="34" charset="0"/>
                <a:cs typeface="Arial" panose="020B0604020202020204" pitchFamily="34" charset="0"/>
              </a:rPr>
              <a:t>2. Click the post box</a:t>
            </a:r>
            <a:r>
              <a:rPr lang="en-US" sz="1200" dirty="0">
                <a:solidFill>
                  <a:srgbClr val="2F2F2F"/>
                </a:solidFill>
                <a:latin typeface="Arial" panose="020B0604020202020204" pitchFamily="34" charset="0"/>
                <a:cs typeface="Arial" panose="020B0604020202020204" pitchFamily="34" charset="0"/>
              </a:rPr>
              <a:t>–</a:t>
            </a:r>
            <a:r>
              <a:rPr lang="en-US" sz="1200" b="1" dirty="0">
                <a:solidFill>
                  <a:srgbClr val="2F2F2F"/>
                </a:solidFill>
                <a:latin typeface="Arial" panose="020B0604020202020204" pitchFamily="34" charset="0"/>
                <a:cs typeface="Arial" panose="020B0604020202020204" pitchFamily="34" charset="0"/>
              </a:rPr>
              <a:t> </a:t>
            </a:r>
            <a:r>
              <a:rPr lang="en-US" sz="1100" dirty="0">
                <a:solidFill>
                  <a:srgbClr val="2F2F2F"/>
                </a:solidFill>
                <a:latin typeface="Arial" panose="020B0604020202020204" pitchFamily="34" charset="0"/>
                <a:cs typeface="Arial" panose="020B0604020202020204" pitchFamily="34" charset="0"/>
              </a:rPr>
              <a:t>at the top of the News Feed </a:t>
            </a:r>
          </a:p>
          <a:p>
            <a:pPr marL="628650" lvl="1" indent="-17145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There will generally be a phrase like "Write something" or "What's on your mind?" in the box</a:t>
            </a:r>
            <a:br>
              <a:rPr lang="en-US" sz="1100" i="1" dirty="0">
                <a:solidFill>
                  <a:srgbClr val="2F2F2F"/>
                </a:solidFill>
                <a:latin typeface="Arial" panose="020B0604020202020204" pitchFamily="34" charset="0"/>
                <a:cs typeface="Arial" panose="020B0604020202020204" pitchFamily="34" charset="0"/>
              </a:rPr>
            </a:br>
            <a:endParaRPr lang="en-US" sz="1100" i="1" dirty="0">
              <a:solidFill>
                <a:srgbClr val="2F2F2F"/>
              </a:solidFill>
              <a:latin typeface="Arial" panose="020B0604020202020204" pitchFamily="34" charset="0"/>
              <a:cs typeface="Arial" panose="020B0604020202020204" pitchFamily="34" charset="0"/>
            </a:endParaRPr>
          </a:p>
          <a:p>
            <a:r>
              <a:rPr lang="en-US" sz="1200" b="1" dirty="0">
                <a:solidFill>
                  <a:srgbClr val="2F2F2F"/>
                </a:solidFill>
                <a:latin typeface="Arial" panose="020B0604020202020204" pitchFamily="34" charset="0"/>
                <a:cs typeface="Arial" panose="020B0604020202020204" pitchFamily="34" charset="0"/>
              </a:rPr>
              <a:t>3. Add text to your post</a:t>
            </a:r>
          </a:p>
          <a:p>
            <a:pPr marL="685800" lvl="1" indent="-22860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Type your content into the post box. </a:t>
            </a:r>
            <a:r>
              <a:rPr lang="en-US" sz="1100" b="1" dirty="0">
                <a:solidFill>
                  <a:srgbClr val="00B0F0"/>
                </a:solidFill>
                <a:latin typeface="Arial" panose="020B0604020202020204" pitchFamily="34" charset="0"/>
                <a:cs typeface="Arial" panose="020B0604020202020204" pitchFamily="34" charset="0"/>
              </a:rPr>
              <a:t>Don’t be afraid to</a:t>
            </a:r>
            <a:r>
              <a:rPr lang="en-US" sz="1100" b="1" dirty="0">
                <a:solidFill>
                  <a:srgbClr val="00B0F0"/>
                </a:solidFill>
              </a:rPr>
              <a:t> play with the texts by adding your own personal flavor to them.</a:t>
            </a:r>
          </a:p>
          <a:p>
            <a:pPr lvl="1"/>
            <a:endParaRPr lang="en-US" sz="1100" dirty="0">
              <a:solidFill>
                <a:srgbClr val="2F2F2F"/>
              </a:solidFill>
              <a:latin typeface="Arial" panose="020B0604020202020204" pitchFamily="34" charset="0"/>
              <a:cs typeface="Arial" panose="020B0604020202020204" pitchFamily="34" charset="0"/>
            </a:endParaRPr>
          </a:p>
          <a:p>
            <a:pPr lvl="1"/>
            <a:endParaRPr lang="en-US" sz="1100" i="1"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4. </a:t>
            </a:r>
            <a:r>
              <a:rPr lang="en-US" sz="1200" b="1" dirty="0">
                <a:solidFill>
                  <a:srgbClr val="2F2F2F"/>
                </a:solidFill>
                <a:latin typeface="Arial" panose="020B0604020202020204" pitchFamily="34" charset="0"/>
                <a:cs typeface="Arial" panose="020B0604020202020204" pitchFamily="34" charset="0"/>
              </a:rPr>
              <a:t>Add a Photo/Video to your post</a:t>
            </a:r>
          </a:p>
          <a:p>
            <a:pPr marL="628650" lvl="1" indent="-17145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 Click on the </a:t>
            </a:r>
            <a:r>
              <a:rPr lang="en-US" sz="1100" b="1" dirty="0">
                <a:solidFill>
                  <a:srgbClr val="2F2F2F"/>
                </a:solidFill>
                <a:latin typeface="Arial" panose="020B0604020202020204" pitchFamily="34" charset="0"/>
                <a:cs typeface="Arial" panose="020B0604020202020204" pitchFamily="34" charset="0"/>
              </a:rPr>
              <a:t>Photo/Video </a:t>
            </a:r>
            <a:r>
              <a:rPr lang="en-US" sz="1100" dirty="0">
                <a:solidFill>
                  <a:srgbClr val="2F2F2F"/>
                </a:solidFill>
                <a:latin typeface="Arial" panose="020B0604020202020204" pitchFamily="34" charset="0"/>
                <a:cs typeface="Arial" panose="020B0604020202020204" pitchFamily="34" charset="0"/>
              </a:rPr>
              <a:t>option, located below the post box</a:t>
            </a:r>
          </a:p>
          <a:p>
            <a:pPr marL="628650" lvl="1" indent="-17145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 Select a photo or a video from your computer to upload to the post</a:t>
            </a:r>
          </a:p>
          <a:p>
            <a:pPr lvl="1"/>
            <a:r>
              <a:rPr lang="en-US" sz="1100" dirty="0">
                <a:solidFill>
                  <a:srgbClr val="2F2F2F"/>
                </a:solidFill>
                <a:latin typeface="Arial" panose="020B0604020202020204" pitchFamily="34" charset="0"/>
                <a:cs typeface="Arial" panose="020B0604020202020204" pitchFamily="34" charset="0"/>
              </a:rPr>
              <a:t>	</a:t>
            </a:r>
          </a:p>
          <a:p>
            <a:pPr marL="228600" indent="-228600">
              <a:buAutoNum type="arabicPeriod" startAt="5"/>
            </a:pPr>
            <a:r>
              <a:rPr lang="en-US" sz="1200" b="1" dirty="0">
                <a:solidFill>
                  <a:srgbClr val="2F2F2F"/>
                </a:solidFill>
                <a:latin typeface="Arial" panose="020B0604020202020204" pitchFamily="34" charset="0"/>
                <a:cs typeface="Arial" panose="020B0604020202020204" pitchFamily="34" charset="0"/>
              </a:rPr>
              <a:t>Click </a:t>
            </a:r>
            <a:r>
              <a:rPr lang="en-US" sz="1200" b="1" i="1" dirty="0">
                <a:solidFill>
                  <a:srgbClr val="2F2F2F"/>
                </a:solidFill>
                <a:latin typeface="Arial" panose="020B0604020202020204" pitchFamily="34" charset="0"/>
                <a:cs typeface="Arial" panose="020B0604020202020204" pitchFamily="34" charset="0"/>
              </a:rPr>
              <a:t>Post - </a:t>
            </a:r>
            <a:r>
              <a:rPr lang="en-US" sz="1100" dirty="0">
                <a:solidFill>
                  <a:srgbClr val="2F2F2F"/>
                </a:solidFill>
                <a:latin typeface="Arial" panose="020B0604020202020204" pitchFamily="34" charset="0"/>
                <a:cs typeface="Arial" panose="020B0604020202020204" pitchFamily="34" charset="0"/>
              </a:rPr>
              <a:t>It's the blue button in the bottom the window</a:t>
            </a:r>
          </a:p>
          <a:p>
            <a:pPr marL="685800" lvl="1" indent="-22860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Congratulations, your post is uploaded and is visible to the public.</a:t>
            </a:r>
          </a:p>
          <a:p>
            <a:pPr marL="685800" lvl="1" indent="-228600">
              <a:buFont typeface="Arial" panose="020B0604020202020204" pitchFamily="34" charset="0"/>
              <a:buChar char="•"/>
            </a:pPr>
            <a:endParaRPr lang="en-US" sz="1100" dirty="0">
              <a:solidFill>
                <a:srgbClr val="2F2F2F"/>
              </a:solidFill>
              <a:latin typeface="Arial" panose="020B0604020202020204" pitchFamily="34" charset="0"/>
              <a:cs typeface="Arial" panose="020B0604020202020204" pitchFamily="34" charset="0"/>
            </a:endParaRPr>
          </a:p>
          <a:p>
            <a:pPr marL="685800" lvl="1" indent="-228600">
              <a:buFont typeface="Arial" panose="020B0604020202020204" pitchFamily="34" charset="0"/>
              <a:buChar char="•"/>
            </a:pPr>
            <a:endParaRPr lang="en-US" sz="1100" dirty="0">
              <a:solidFill>
                <a:srgbClr val="2F2F2F"/>
              </a:solidFill>
              <a:latin typeface="Arial" panose="020B0604020202020204" pitchFamily="34" charset="0"/>
              <a:cs typeface="Arial" panose="020B0604020202020204" pitchFamily="34" charset="0"/>
            </a:endParaRPr>
          </a:p>
          <a:p>
            <a:endParaRPr lang="en-US" sz="1200" dirty="0">
              <a:solidFill>
                <a:srgbClr val="2F2F2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C40E4D1-71E2-4AF2-83E7-7202ECB8DE5E}"/>
              </a:ext>
            </a:extLst>
          </p:cNvPr>
          <p:cNvSpPr txBox="1"/>
          <p:nvPr/>
        </p:nvSpPr>
        <p:spPr>
          <a:xfrm>
            <a:off x="6090082" y="1091069"/>
            <a:ext cx="2213815" cy="338554"/>
          </a:xfrm>
          <a:prstGeom prst="rect">
            <a:avLst/>
          </a:prstGeom>
          <a:noFill/>
        </p:spPr>
        <p:txBody>
          <a:bodyPr wrap="square" rtlCol="0" anchor="t">
            <a:spAutoFit/>
          </a:bodyPr>
          <a:lstStyle/>
          <a:p>
            <a:r>
              <a:rPr lang="en-US" sz="1600" b="1" dirty="0">
                <a:solidFill>
                  <a:schemeClr val="accent1"/>
                </a:solidFill>
                <a:latin typeface="Arial" panose="020B0604020202020204" pitchFamily="34" charset="0"/>
                <a:cs typeface="Arial" panose="020B0604020202020204" pitchFamily="34" charset="0"/>
              </a:rPr>
              <a:t>Posting on Desktop</a:t>
            </a:r>
          </a:p>
        </p:txBody>
      </p:sp>
    </p:spTree>
    <p:extLst>
      <p:ext uri="{BB962C8B-B14F-4D97-AF65-F5344CB8AC3E}">
        <p14:creationId xmlns:p14="http://schemas.microsoft.com/office/powerpoint/2010/main" val="3779881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0" y="-90355"/>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rgbClr val="298DCD"/>
              </a:solidFill>
              <a:latin typeface="Arial" panose="020B0604020202020204" pitchFamily="34" charset="0"/>
              <a:ea typeface="MetLife Circular Normal"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4" name="Subtitle 2"/>
          <p:cNvSpPr>
            <a:spLocks noGrp="1"/>
          </p:cNvSpPr>
          <p:nvPr>
            <p:ph type="subTitle" idx="1"/>
          </p:nvPr>
        </p:nvSpPr>
        <p:spPr>
          <a:xfrm>
            <a:off x="429490" y="854765"/>
            <a:ext cx="5571815" cy="4939748"/>
          </a:xfrm>
        </p:spPr>
        <p:txBody>
          <a:bodyPr>
            <a:normAutofit/>
          </a:bodyPr>
          <a:lstStyle/>
          <a:p>
            <a:pPr algn="l"/>
            <a:endParaRPr lang="en-US" sz="2100" dirty="0">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a:p>
            <a:pPr algn="l"/>
            <a:endParaRPr lang="en-US" sz="21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endParaRPr>
          </a:p>
        </p:txBody>
      </p:sp>
      <p:sp>
        <p:nvSpPr>
          <p:cNvPr id="6" name="TextBox 5">
            <a:extLst>
              <a:ext uri="{FF2B5EF4-FFF2-40B4-BE49-F238E27FC236}">
                <a16:creationId xmlns:a16="http://schemas.microsoft.com/office/drawing/2014/main" id="{C4F4B364-BEC4-B041-8324-45D595F542F9}"/>
              </a:ext>
            </a:extLst>
          </p:cNvPr>
          <p:cNvSpPr txBox="1"/>
          <p:nvPr/>
        </p:nvSpPr>
        <p:spPr>
          <a:xfrm>
            <a:off x="429490" y="152202"/>
            <a:ext cx="8458286" cy="400110"/>
          </a:xfrm>
          <a:prstGeom prst="rect">
            <a:avLst/>
          </a:prstGeom>
          <a:noFill/>
        </p:spPr>
        <p:txBody>
          <a:bodyPr wrap="square" rtlCol="0" anchor="t">
            <a:spAutoFit/>
          </a:bodyPr>
          <a:lstStyle/>
          <a:p>
            <a:r>
              <a:rPr lang="en-US" sz="2000" b="1" dirty="0">
                <a:solidFill>
                  <a:srgbClr val="298DCD"/>
                </a:solidFill>
                <a:latin typeface="Arial" panose="020B0604020202020204" pitchFamily="34" charset="0"/>
                <a:ea typeface="MetLife Circular Normal" charset="0"/>
                <a:cs typeface="Arial" panose="020B0604020202020204" pitchFamily="34" charset="0"/>
              </a:rPr>
              <a:t>How to post on LinkedIn</a:t>
            </a:r>
          </a:p>
        </p:txBody>
      </p:sp>
      <p:sp>
        <p:nvSpPr>
          <p:cNvPr id="7" name="Rectangle 6">
            <a:extLst>
              <a:ext uri="{FF2B5EF4-FFF2-40B4-BE49-F238E27FC236}">
                <a16:creationId xmlns:a16="http://schemas.microsoft.com/office/drawing/2014/main" id="{E33D4833-83B9-1040-B3C2-700F08595DA6}"/>
              </a:ext>
            </a:extLst>
          </p:cNvPr>
          <p:cNvSpPr/>
          <p:nvPr/>
        </p:nvSpPr>
        <p:spPr>
          <a:xfrm>
            <a:off x="423572" y="613826"/>
            <a:ext cx="11333020" cy="307777"/>
          </a:xfrm>
          <a:prstGeom prst="rect">
            <a:avLst/>
          </a:prstGeom>
        </p:spPr>
        <p:txBody>
          <a:bodyPr wrap="square">
            <a:spAutoFit/>
          </a:bodyPr>
          <a:lstStyle/>
          <a:p>
            <a:r>
              <a:rPr lang="en-US" sz="1400" dirty="0">
                <a:solidFill>
                  <a:schemeClr val="tx1">
                    <a:lumMod val="65000"/>
                    <a:lumOff val="35000"/>
                  </a:schemeClr>
                </a:solidFill>
                <a:latin typeface="Arial" panose="020B0604020202020204" pitchFamily="34" charset="0"/>
                <a:ea typeface="MetLife Circular Normal" charset="0"/>
                <a:cs typeface="Arial" panose="020B0604020202020204" pitchFamily="34" charset="0"/>
              </a:rPr>
              <a:t>There are two ways to publish LinkedIn posts. Let’s dive in! </a:t>
            </a:r>
          </a:p>
        </p:txBody>
      </p:sp>
      <p:sp>
        <p:nvSpPr>
          <p:cNvPr id="9" name="TextBox 8">
            <a:extLst>
              <a:ext uri="{FF2B5EF4-FFF2-40B4-BE49-F238E27FC236}">
                <a16:creationId xmlns:a16="http://schemas.microsoft.com/office/drawing/2014/main" id="{7A006243-EF9F-DD46-9D10-BD5AAC809F6F}"/>
              </a:ext>
            </a:extLst>
          </p:cNvPr>
          <p:cNvSpPr txBox="1"/>
          <p:nvPr/>
        </p:nvSpPr>
        <p:spPr>
          <a:xfrm>
            <a:off x="686382" y="1595942"/>
            <a:ext cx="4717318" cy="4732065"/>
          </a:xfrm>
          <a:prstGeom prst="rect">
            <a:avLst/>
          </a:prstGeom>
          <a:noFill/>
        </p:spPr>
        <p:txBody>
          <a:bodyPr wrap="square" rtlCol="0" anchor="t">
            <a:spAutoFit/>
          </a:bodyPr>
          <a:lstStyle/>
          <a:p>
            <a:r>
              <a:rPr lang="en-US" sz="1100" b="1" dirty="0">
                <a:solidFill>
                  <a:srgbClr val="2F2F2F"/>
                </a:solidFill>
                <a:latin typeface="Arial" panose="020B0604020202020204" pitchFamily="34" charset="0"/>
                <a:cs typeface="Arial" panose="020B0604020202020204" pitchFamily="34" charset="0"/>
              </a:rPr>
              <a:t>1. Open LinkedIn App   </a:t>
            </a:r>
          </a:p>
          <a:p>
            <a:pPr marL="628650" lvl="1" indent="-171450">
              <a:buFont typeface="Arial" panose="020B0604020202020204" pitchFamily="34" charset="0"/>
              <a:buChar char="•"/>
            </a:pPr>
            <a:r>
              <a:rPr lang="en-US" sz="1100" dirty="0">
                <a:solidFill>
                  <a:srgbClr val="2F2F2F"/>
                </a:solidFill>
                <a:latin typeface="Arial" panose="020B0604020202020204" pitchFamily="34" charset="0"/>
                <a:cs typeface="Arial" panose="020B0604020202020204" pitchFamily="34" charset="0"/>
              </a:rPr>
              <a:t>If you’re not already signed in to your LinkedIn account, enter your username and password into the blanks at the top of the screen, then click </a:t>
            </a:r>
            <a:r>
              <a:rPr lang="en-US" sz="1100" b="1" dirty="0">
                <a:solidFill>
                  <a:srgbClr val="2F2F2F"/>
                </a:solidFill>
                <a:latin typeface="Arial" panose="020B0604020202020204" pitchFamily="34" charset="0"/>
                <a:cs typeface="Arial" panose="020B0604020202020204" pitchFamily="34" charset="0"/>
              </a:rPr>
              <a:t>Sign in.</a:t>
            </a:r>
          </a:p>
          <a:p>
            <a:endParaRPr lang="en-US" sz="1100" b="1"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2. Tap the New Post icon </a:t>
            </a:r>
            <a:r>
              <a:rPr lang="en-US" sz="1100" dirty="0">
                <a:solidFill>
                  <a:srgbClr val="2F2F2F"/>
                </a:solidFill>
                <a:latin typeface="Arial" panose="020B0604020202020204" pitchFamily="34" charset="0"/>
                <a:cs typeface="Arial" panose="020B0604020202020204" pitchFamily="34" charset="0"/>
              </a:rPr>
              <a:t>–</a:t>
            </a:r>
            <a:r>
              <a:rPr lang="en-US" sz="1100" b="1" dirty="0">
                <a:solidFill>
                  <a:srgbClr val="2F2F2F"/>
                </a:solidFill>
                <a:latin typeface="Arial" panose="020B0604020202020204" pitchFamily="34" charset="0"/>
                <a:cs typeface="Arial" panose="020B0604020202020204" pitchFamily="34" charset="0"/>
              </a:rPr>
              <a:t> </a:t>
            </a:r>
            <a:r>
              <a:rPr lang="en-US" sz="1050" dirty="0">
                <a:solidFill>
                  <a:srgbClr val="2F2F2F"/>
                </a:solidFill>
                <a:latin typeface="Arial" panose="020B0604020202020204" pitchFamily="34" charset="0"/>
                <a:cs typeface="Arial" panose="020B0604020202020204" pitchFamily="34" charset="0"/>
              </a:rPr>
              <a:t>at the top of the News Feed </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It’s the blue circle with a sheet of paper and pencil at the bottom-right corner of the screen.</a:t>
            </a:r>
            <a:br>
              <a:rPr lang="en-US" sz="1050" i="1" dirty="0">
                <a:solidFill>
                  <a:srgbClr val="2F2F2F"/>
                </a:solidFill>
                <a:latin typeface="Arial" panose="020B0604020202020204" pitchFamily="34" charset="0"/>
                <a:cs typeface="Arial" panose="020B0604020202020204" pitchFamily="34" charset="0"/>
              </a:rPr>
            </a:br>
            <a:endParaRPr lang="en-US" sz="1050" i="1"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3. Type the contents of your post into the box</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If you copied text or a link from another app, tap and hold the typing area, then tap Paste. </a:t>
            </a:r>
            <a:r>
              <a:rPr lang="en-US" sz="1050" b="1" dirty="0">
                <a:solidFill>
                  <a:srgbClr val="00B0F0"/>
                </a:solidFill>
                <a:latin typeface="Arial" panose="020B0604020202020204" pitchFamily="34" charset="0"/>
                <a:cs typeface="Arial" panose="020B0604020202020204" pitchFamily="34" charset="0"/>
              </a:rPr>
              <a:t>Don’t be afraid to</a:t>
            </a:r>
            <a:r>
              <a:rPr lang="en-US" sz="1050" b="1" dirty="0">
                <a:solidFill>
                  <a:srgbClr val="00B0F0"/>
                </a:solidFill>
              </a:rPr>
              <a:t> play with the texts by adding your own personal flavor to them.</a:t>
            </a:r>
            <a:endParaRPr lang="en-US" sz="1050" dirty="0">
              <a:solidFill>
                <a:srgbClr val="2F2F2F"/>
              </a:solidFill>
              <a:latin typeface="Arial" panose="020B0604020202020204" pitchFamily="34" charset="0"/>
              <a:cs typeface="Arial" panose="020B0604020202020204" pitchFamily="34" charset="0"/>
            </a:endParaRPr>
          </a:p>
          <a:p>
            <a:pPr lvl="1"/>
            <a:endParaRPr lang="en-US" sz="1050" i="1" dirty="0">
              <a:solidFill>
                <a:srgbClr val="2F2F2F"/>
              </a:solidFill>
              <a:latin typeface="Arial" panose="020B0604020202020204" pitchFamily="34" charset="0"/>
              <a:cs typeface="Arial" panose="020B0604020202020204" pitchFamily="34" charset="0"/>
            </a:endParaRPr>
          </a:p>
          <a:p>
            <a:r>
              <a:rPr lang="en-US" sz="1050" b="1" dirty="0">
                <a:solidFill>
                  <a:srgbClr val="2F2F2F"/>
                </a:solidFill>
                <a:latin typeface="Arial" panose="020B0604020202020204" pitchFamily="34" charset="0"/>
                <a:cs typeface="Arial" panose="020B0604020202020204" pitchFamily="34" charset="0"/>
              </a:rPr>
              <a:t>4. </a:t>
            </a:r>
            <a:r>
              <a:rPr lang="en-US" sz="1100" b="1" dirty="0">
                <a:solidFill>
                  <a:srgbClr val="2F2F2F"/>
                </a:solidFill>
                <a:latin typeface="Arial" panose="020B0604020202020204" pitchFamily="34" charset="0"/>
                <a:cs typeface="Arial" panose="020B0604020202020204" pitchFamily="34" charset="0"/>
              </a:rPr>
              <a:t>Add a photo or video to the post</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Tap the camera icon </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Tap </a:t>
            </a:r>
            <a:r>
              <a:rPr lang="en-US" sz="1050" b="1" dirty="0">
                <a:solidFill>
                  <a:srgbClr val="2F2F2F"/>
                </a:solidFill>
                <a:latin typeface="Arial" panose="020B0604020202020204" pitchFamily="34" charset="0"/>
                <a:cs typeface="Arial" panose="020B0604020202020204" pitchFamily="34" charset="0"/>
              </a:rPr>
              <a:t>Select photos from the gallery </a:t>
            </a:r>
            <a:r>
              <a:rPr lang="en-US" sz="1050" dirty="0">
                <a:solidFill>
                  <a:srgbClr val="2F2F2F"/>
                </a:solidFill>
                <a:latin typeface="Arial" panose="020B0604020202020204" pitchFamily="34" charset="0"/>
                <a:cs typeface="Arial" panose="020B0604020202020204" pitchFamily="34" charset="0"/>
              </a:rPr>
              <a:t>to open your gallery and select a photo to upload.</a:t>
            </a:r>
          </a:p>
          <a:p>
            <a:pPr lvl="1"/>
            <a:endParaRPr lang="en-US" sz="1100" b="1"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5. Tap @ to tag someone (optional)</a:t>
            </a:r>
            <a:r>
              <a:rPr lang="en-US" sz="1100" dirty="0">
                <a:solidFill>
                  <a:srgbClr val="2F2F2F"/>
                </a:solidFill>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It’s at the bottom of the new post. Start typing the name of someone you want to tag, then select them from the search results. You can tag more than one person if you wish.</a:t>
            </a:r>
          </a:p>
          <a:p>
            <a:pPr lvl="1"/>
            <a:endParaRPr lang="en-US" sz="1100"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6. Tap </a:t>
            </a:r>
            <a:r>
              <a:rPr lang="en-US" sz="1100" b="1" i="1" dirty="0">
                <a:solidFill>
                  <a:srgbClr val="2F2F2F"/>
                </a:solidFill>
                <a:latin typeface="Arial" panose="020B0604020202020204" pitchFamily="34" charset="0"/>
                <a:cs typeface="Arial" panose="020B0604020202020204" pitchFamily="34" charset="0"/>
              </a:rPr>
              <a:t>Post </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Congratulations, your LinkedIn post now appears in the feed.</a:t>
            </a:r>
          </a:p>
          <a:p>
            <a:pPr lvl="1"/>
            <a:endParaRPr lang="en-US" sz="1100" dirty="0">
              <a:solidFill>
                <a:srgbClr val="2F2F2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128744C-2417-41BD-A545-822B3F18A084}"/>
              </a:ext>
            </a:extLst>
          </p:cNvPr>
          <p:cNvSpPr txBox="1"/>
          <p:nvPr/>
        </p:nvSpPr>
        <p:spPr>
          <a:xfrm>
            <a:off x="686382" y="1070531"/>
            <a:ext cx="2213815" cy="338554"/>
          </a:xfrm>
          <a:prstGeom prst="rect">
            <a:avLst/>
          </a:prstGeom>
          <a:noFill/>
        </p:spPr>
        <p:txBody>
          <a:bodyPr wrap="square" rtlCol="0" anchor="t">
            <a:spAutoFit/>
          </a:bodyPr>
          <a:lstStyle/>
          <a:p>
            <a:r>
              <a:rPr lang="en-US" sz="1600" b="1" dirty="0">
                <a:solidFill>
                  <a:schemeClr val="accent1"/>
                </a:solidFill>
                <a:latin typeface="Arial" panose="020B0604020202020204" pitchFamily="34" charset="0"/>
                <a:cs typeface="Arial" panose="020B0604020202020204" pitchFamily="34" charset="0"/>
              </a:rPr>
              <a:t>Posting on mobile</a:t>
            </a:r>
          </a:p>
        </p:txBody>
      </p:sp>
      <p:sp>
        <p:nvSpPr>
          <p:cNvPr id="14" name="TextBox 13">
            <a:extLst>
              <a:ext uri="{FF2B5EF4-FFF2-40B4-BE49-F238E27FC236}">
                <a16:creationId xmlns:a16="http://schemas.microsoft.com/office/drawing/2014/main" id="{E0B03E6F-37C2-4F5B-8F52-EA1C377F4082}"/>
              </a:ext>
            </a:extLst>
          </p:cNvPr>
          <p:cNvSpPr txBox="1"/>
          <p:nvPr/>
        </p:nvSpPr>
        <p:spPr>
          <a:xfrm>
            <a:off x="6001305" y="1674536"/>
            <a:ext cx="4953739" cy="4016484"/>
          </a:xfrm>
          <a:prstGeom prst="rect">
            <a:avLst/>
          </a:prstGeom>
          <a:noFill/>
        </p:spPr>
        <p:txBody>
          <a:bodyPr wrap="square" rtlCol="0" anchor="t">
            <a:spAutoFit/>
          </a:bodyPr>
          <a:lstStyle/>
          <a:p>
            <a:r>
              <a:rPr lang="en-US" sz="1100" b="1" dirty="0">
                <a:solidFill>
                  <a:srgbClr val="2F2F2F"/>
                </a:solidFill>
                <a:latin typeface="Arial" panose="020B0604020202020204" pitchFamily="34" charset="0"/>
                <a:cs typeface="Arial" panose="020B0604020202020204" pitchFamily="34" charset="0"/>
              </a:rPr>
              <a:t>1. Open LinkedIn in a web browser – </a:t>
            </a:r>
            <a:r>
              <a:rPr lang="en-US" sz="1100" dirty="0">
                <a:solidFill>
                  <a:srgbClr val="2F2F2F"/>
                </a:solidFill>
                <a:latin typeface="Arial" panose="020B0604020202020204" pitchFamily="34" charset="0"/>
                <a:cs typeface="Arial" panose="020B0604020202020204" pitchFamily="34" charset="0"/>
              </a:rPr>
              <a:t>go to</a:t>
            </a:r>
            <a:r>
              <a:rPr lang="nn-NO" sz="1100" dirty="0">
                <a:solidFill>
                  <a:srgbClr val="2F2F2F"/>
                </a:solidFill>
                <a:latin typeface="Arial" panose="020B0604020202020204" pitchFamily="34" charset="0"/>
                <a:cs typeface="Arial" panose="020B0604020202020204" pitchFamily="34" charset="0"/>
              </a:rPr>
              <a:t> </a:t>
            </a:r>
            <a:r>
              <a:rPr lang="nn-NO" sz="1100" dirty="0">
                <a:solidFill>
                  <a:srgbClr val="2F2F2F"/>
                </a:solidFill>
                <a:latin typeface="Arial" panose="020B0604020202020204" pitchFamily="34" charset="0"/>
                <a:cs typeface="Arial" panose="020B0604020202020204" pitchFamily="34" charset="0"/>
                <a:hlinkClick r:id="rId3"/>
              </a:rPr>
              <a:t>https://www.linkedin.com</a:t>
            </a:r>
            <a:r>
              <a:rPr lang="nn-NO" sz="1100" dirty="0">
                <a:solidFill>
                  <a:srgbClr val="2F2F2F"/>
                </a:solidFill>
                <a:latin typeface="Arial" panose="020B0604020202020204" pitchFamily="34" charset="0"/>
                <a:cs typeface="Arial" panose="020B0604020202020204" pitchFamily="34" charset="0"/>
              </a:rPr>
              <a:t> </a:t>
            </a:r>
            <a:endParaRPr lang="en-US" sz="1100" b="1" dirty="0">
              <a:solidFill>
                <a:srgbClr val="2F2F2F"/>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If you’re not already signed in to your LinkedIn account, enter your username and password into the blanks at the top of the screen, then click </a:t>
            </a:r>
            <a:r>
              <a:rPr lang="en-US" sz="1050" b="1" dirty="0">
                <a:solidFill>
                  <a:srgbClr val="2F2F2F"/>
                </a:solidFill>
                <a:latin typeface="Arial" panose="020B0604020202020204" pitchFamily="34" charset="0"/>
                <a:cs typeface="Arial" panose="020B0604020202020204" pitchFamily="34" charset="0"/>
              </a:rPr>
              <a:t>Sign in.</a:t>
            </a:r>
          </a:p>
          <a:p>
            <a:pPr lvl="1"/>
            <a:endParaRPr lang="en-US" sz="1050" b="1"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2. Click the </a:t>
            </a:r>
            <a:r>
              <a:rPr lang="en-US" sz="1100" b="1" i="1" dirty="0">
                <a:solidFill>
                  <a:srgbClr val="2F2F2F"/>
                </a:solidFill>
                <a:latin typeface="Arial" panose="020B0604020202020204" pitchFamily="34" charset="0"/>
                <a:cs typeface="Arial" panose="020B0604020202020204" pitchFamily="34" charset="0"/>
              </a:rPr>
              <a:t>Share an article, photo, video, or idea </a:t>
            </a:r>
            <a:r>
              <a:rPr lang="en-US" sz="1100" b="1" dirty="0">
                <a:solidFill>
                  <a:srgbClr val="2F2F2F"/>
                </a:solidFill>
                <a:latin typeface="Arial" panose="020B0604020202020204" pitchFamily="34" charset="0"/>
                <a:cs typeface="Arial" panose="020B0604020202020204" pitchFamily="34" charset="0"/>
              </a:rPr>
              <a:t>box </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It’s near the top-center part of the page. This expands the box to display additional post options.</a:t>
            </a:r>
            <a:br>
              <a:rPr lang="en-US" sz="1050" dirty="0">
                <a:solidFill>
                  <a:srgbClr val="2F2F2F"/>
                </a:solidFill>
                <a:latin typeface="Arial" panose="020B0604020202020204" pitchFamily="34" charset="0"/>
                <a:cs typeface="Arial" panose="020B0604020202020204" pitchFamily="34" charset="0"/>
              </a:rPr>
            </a:br>
            <a:endParaRPr lang="en-US" sz="1050" dirty="0">
              <a:solidFill>
                <a:srgbClr val="2F2F2F"/>
              </a:solidFill>
              <a:latin typeface="Arial" panose="020B0604020202020204" pitchFamily="34" charset="0"/>
              <a:cs typeface="Arial" panose="020B0604020202020204" pitchFamily="34" charset="0"/>
            </a:endParaRPr>
          </a:p>
          <a:p>
            <a:r>
              <a:rPr lang="en-US" sz="1100" b="1" dirty="0">
                <a:solidFill>
                  <a:srgbClr val="2F2F2F"/>
                </a:solidFill>
                <a:latin typeface="Arial" panose="020B0604020202020204" pitchFamily="34" charset="0"/>
                <a:cs typeface="Arial" panose="020B0604020202020204" pitchFamily="34" charset="0"/>
              </a:rPr>
              <a:t>3. Type what you want to share</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You can also paste text you’ve copied from another location by right-clicking the typing area and selecting Paste. </a:t>
            </a:r>
            <a:r>
              <a:rPr lang="en-US" sz="1050" b="1">
                <a:solidFill>
                  <a:srgbClr val="00B0F0"/>
                </a:solidFill>
                <a:latin typeface="Arial" panose="020B0604020202020204" pitchFamily="34" charset="0"/>
                <a:cs typeface="Arial" panose="020B0604020202020204" pitchFamily="34" charset="0"/>
              </a:rPr>
              <a:t>Don’t be afraid to</a:t>
            </a:r>
            <a:r>
              <a:rPr lang="en-US" sz="1050" b="1">
                <a:solidFill>
                  <a:srgbClr val="00B0F0"/>
                </a:solidFill>
              </a:rPr>
              <a:t> play with the texts by adding your own personal flavor to them.</a:t>
            </a:r>
            <a:endParaRPr lang="en-US" sz="1050" dirty="0">
              <a:solidFill>
                <a:srgbClr val="2F2F2F"/>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If you include a URL, it will be clickable on LinkedIn. </a:t>
            </a:r>
          </a:p>
          <a:p>
            <a:pPr lvl="1"/>
            <a:endParaRPr lang="en-US" sz="1050" i="1" dirty="0">
              <a:solidFill>
                <a:srgbClr val="2F2F2F"/>
              </a:solidFill>
              <a:latin typeface="Arial" panose="020B0604020202020204" pitchFamily="34" charset="0"/>
              <a:cs typeface="Arial" panose="020B0604020202020204" pitchFamily="34" charset="0"/>
            </a:endParaRPr>
          </a:p>
          <a:p>
            <a:r>
              <a:rPr lang="en-US" sz="1050" b="1" dirty="0">
                <a:solidFill>
                  <a:srgbClr val="2F2F2F"/>
                </a:solidFill>
                <a:latin typeface="Arial" panose="020B0604020202020204" pitchFamily="34" charset="0"/>
                <a:cs typeface="Arial" panose="020B0604020202020204" pitchFamily="34" charset="0"/>
              </a:rPr>
              <a:t>4. </a:t>
            </a:r>
            <a:r>
              <a:rPr lang="en-US" sz="1100" b="1" dirty="0">
                <a:solidFill>
                  <a:srgbClr val="2F2F2F"/>
                </a:solidFill>
                <a:latin typeface="Arial" panose="020B0604020202020204" pitchFamily="34" charset="0"/>
                <a:cs typeface="Arial" panose="020B0604020202020204" pitchFamily="34" charset="0"/>
              </a:rPr>
              <a:t>Click </a:t>
            </a:r>
            <a:r>
              <a:rPr lang="en-US" sz="1100" b="1" i="1" dirty="0">
                <a:solidFill>
                  <a:srgbClr val="2F2F2F"/>
                </a:solidFill>
                <a:latin typeface="Arial" panose="020B0604020202020204" pitchFamily="34" charset="0"/>
                <a:cs typeface="Arial" panose="020B0604020202020204" pitchFamily="34" charset="0"/>
              </a:rPr>
              <a:t>Images </a:t>
            </a:r>
            <a:r>
              <a:rPr lang="en-US" sz="1100" i="1" dirty="0">
                <a:solidFill>
                  <a:srgbClr val="2F2F2F"/>
                </a:solidFill>
                <a:latin typeface="Arial" panose="020B0604020202020204" pitchFamily="34" charset="0"/>
                <a:cs typeface="Arial" panose="020B0604020202020204" pitchFamily="34" charset="0"/>
              </a:rPr>
              <a:t>or </a:t>
            </a:r>
            <a:r>
              <a:rPr lang="en-US" sz="1100" b="1" i="1" dirty="0">
                <a:solidFill>
                  <a:srgbClr val="2F2F2F"/>
                </a:solidFill>
                <a:latin typeface="Arial" panose="020B0604020202020204" pitchFamily="34" charset="0"/>
                <a:cs typeface="Arial" panose="020B0604020202020204" pitchFamily="34" charset="0"/>
              </a:rPr>
              <a:t>Video </a:t>
            </a:r>
            <a:r>
              <a:rPr lang="en-US" sz="1100" b="1" dirty="0">
                <a:solidFill>
                  <a:srgbClr val="2F2F2F"/>
                </a:solidFill>
                <a:latin typeface="Arial" panose="020B0604020202020204" pitchFamily="34" charset="0"/>
                <a:cs typeface="Arial" panose="020B0604020202020204" pitchFamily="34" charset="0"/>
              </a:rPr>
              <a:t>to add a photo/video</a:t>
            </a: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This brings up the file browser on your computer, allowing you to select the image/ video you want to include and click Open.</a:t>
            </a:r>
          </a:p>
          <a:p>
            <a:pPr lvl="1"/>
            <a:r>
              <a:rPr lang="en-US" sz="1050" dirty="0">
                <a:solidFill>
                  <a:srgbClr val="2F2F2F"/>
                </a:solidFill>
                <a:latin typeface="Arial" panose="020B0604020202020204" pitchFamily="34" charset="0"/>
                <a:cs typeface="Arial" panose="020B0604020202020204" pitchFamily="34" charset="0"/>
              </a:rPr>
              <a:t>	</a:t>
            </a:r>
          </a:p>
          <a:p>
            <a:r>
              <a:rPr lang="en-US" sz="1100" b="1" dirty="0">
                <a:solidFill>
                  <a:srgbClr val="2F2F2F"/>
                </a:solidFill>
                <a:latin typeface="Arial" panose="020B0604020202020204" pitchFamily="34" charset="0"/>
                <a:cs typeface="Arial" panose="020B0604020202020204" pitchFamily="34" charset="0"/>
              </a:rPr>
              <a:t>5. Click </a:t>
            </a:r>
            <a:r>
              <a:rPr lang="en-US" sz="1100" b="1" i="1" dirty="0">
                <a:solidFill>
                  <a:srgbClr val="2F2F2F"/>
                </a:solidFill>
                <a:latin typeface="Arial" panose="020B0604020202020204" pitchFamily="34" charset="0"/>
                <a:cs typeface="Arial" panose="020B0604020202020204" pitchFamily="34" charset="0"/>
              </a:rPr>
              <a:t>Post  </a:t>
            </a:r>
            <a:r>
              <a:rPr lang="en-US" sz="1100" b="1" dirty="0">
                <a:solidFill>
                  <a:srgbClr val="2F2F2F"/>
                </a:solidFill>
                <a:latin typeface="Arial" panose="020B0604020202020204" pitchFamily="34" charset="0"/>
                <a:cs typeface="Arial" panose="020B0604020202020204" pitchFamily="34" charset="0"/>
              </a:rPr>
              <a:t>button</a:t>
            </a:r>
            <a:endParaRPr lang="en-US" sz="1050" b="1" dirty="0">
              <a:solidFill>
                <a:srgbClr val="2F2F2F"/>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050" dirty="0">
                <a:solidFill>
                  <a:srgbClr val="2F2F2F"/>
                </a:solidFill>
                <a:latin typeface="Arial" panose="020B0604020202020204" pitchFamily="34" charset="0"/>
                <a:cs typeface="Arial" panose="020B0604020202020204" pitchFamily="34" charset="0"/>
              </a:rPr>
              <a:t>Congratulations, Your LinkedIn post now appears in the feed.</a:t>
            </a:r>
          </a:p>
          <a:p>
            <a:pPr lvl="1"/>
            <a:endParaRPr lang="en-US" sz="1050" dirty="0">
              <a:solidFill>
                <a:srgbClr val="2F2F2F"/>
              </a:solidFill>
              <a:latin typeface="Arial" panose="020B0604020202020204" pitchFamily="34" charset="0"/>
              <a:cs typeface="Arial" panose="020B0604020202020204" pitchFamily="34" charset="0"/>
            </a:endParaRPr>
          </a:p>
          <a:p>
            <a:pPr lvl="1"/>
            <a:endParaRPr lang="en-US" sz="1050" dirty="0">
              <a:solidFill>
                <a:srgbClr val="2F2F2F"/>
              </a:solidFill>
              <a:latin typeface="Arial" panose="020B0604020202020204" pitchFamily="34" charset="0"/>
              <a:cs typeface="Arial" panose="020B0604020202020204" pitchFamily="34" charset="0"/>
            </a:endParaRPr>
          </a:p>
          <a:p>
            <a:endParaRPr lang="en-US" sz="1100" dirty="0">
              <a:solidFill>
                <a:srgbClr val="2F2F2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C40E4D1-71E2-4AF2-83E7-7202ECB8DE5E}"/>
              </a:ext>
            </a:extLst>
          </p:cNvPr>
          <p:cNvSpPr txBox="1"/>
          <p:nvPr/>
        </p:nvSpPr>
        <p:spPr>
          <a:xfrm>
            <a:off x="6001305" y="1134073"/>
            <a:ext cx="2213815" cy="338554"/>
          </a:xfrm>
          <a:prstGeom prst="rect">
            <a:avLst/>
          </a:prstGeom>
          <a:noFill/>
        </p:spPr>
        <p:txBody>
          <a:bodyPr wrap="square" rtlCol="0" anchor="t">
            <a:spAutoFit/>
          </a:bodyPr>
          <a:lstStyle/>
          <a:p>
            <a:r>
              <a:rPr lang="en-US" sz="1600" b="1" dirty="0">
                <a:solidFill>
                  <a:schemeClr val="accent1"/>
                </a:solidFill>
                <a:latin typeface="Arial" panose="020B0604020202020204" pitchFamily="34" charset="0"/>
                <a:cs typeface="Arial" panose="020B0604020202020204" pitchFamily="34" charset="0"/>
              </a:rPr>
              <a:t>Posting on Desktop</a:t>
            </a:r>
          </a:p>
        </p:txBody>
      </p:sp>
      <p:pic>
        <p:nvPicPr>
          <p:cNvPr id="2050" name="Picture 2" descr="Free icon &quot;LinkedIn icon&quot;">
            <a:extLst>
              <a:ext uri="{FF2B5EF4-FFF2-40B4-BE49-F238E27FC236}">
                <a16:creationId xmlns:a16="http://schemas.microsoft.com/office/drawing/2014/main" id="{3073705D-2AE4-493C-9A89-4B9CF7F911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5809" y="1551281"/>
            <a:ext cx="259838" cy="25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19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208753" cy="6943337"/>
          </a:xfrm>
          <a:prstGeom prst="rect">
            <a:avLst/>
          </a:prstGeom>
        </p:spPr>
      </p:pic>
      <p:sp>
        <p:nvSpPr>
          <p:cNvPr id="3" name="Title 1">
            <a:extLst>
              <a:ext uri="{FF2B5EF4-FFF2-40B4-BE49-F238E27FC236}">
                <a16:creationId xmlns:a16="http://schemas.microsoft.com/office/drawing/2014/main" id="{9EDE50D5-F4EF-9441-9F69-A93DB5B078ED}"/>
              </a:ext>
            </a:extLst>
          </p:cNvPr>
          <p:cNvSpPr txBox="1">
            <a:spLocks/>
          </p:cNvSpPr>
          <p:nvPr/>
        </p:nvSpPr>
        <p:spPr>
          <a:xfrm>
            <a:off x="717292" y="2901950"/>
            <a:ext cx="4391439" cy="1054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o-RO" sz="5400" dirty="0">
                <a:solidFill>
                  <a:schemeClr val="tx1">
                    <a:lumMod val="50000"/>
                    <a:lumOff val="50000"/>
                  </a:schemeClr>
                </a:solidFill>
                <a:latin typeface="Georgia" panose="02040502050405020303" pitchFamily="18" charset="0"/>
                <a:ea typeface="Utopia Semibold" charset="0"/>
                <a:cs typeface="Utopia Semibold" charset="0"/>
              </a:rPr>
              <a:t>Facebook posts</a:t>
            </a:r>
            <a:r>
              <a:rPr lang="en-US" sz="5400" dirty="0">
                <a:solidFill>
                  <a:schemeClr val="tx1">
                    <a:lumMod val="50000"/>
                    <a:lumOff val="50000"/>
                  </a:schemeClr>
                </a:solidFill>
                <a:latin typeface="Georgia" panose="02040502050405020303" pitchFamily="18" charset="0"/>
                <a:ea typeface="Utopia Semibold" charset="0"/>
                <a:cs typeface="Utopia Semibold" charset="0"/>
              </a:rPr>
              <a:t>	part I</a:t>
            </a:r>
          </a:p>
        </p:txBody>
      </p:sp>
    </p:spTree>
    <p:extLst>
      <p:ext uri="{BB962C8B-B14F-4D97-AF65-F5344CB8AC3E}">
        <p14:creationId xmlns:p14="http://schemas.microsoft.com/office/powerpoint/2010/main" val="1083700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26113</TotalTime>
  <Words>5151</Words>
  <Application>Microsoft Office PowerPoint</Application>
  <PresentationFormat>Widescreen</PresentationFormat>
  <Paragraphs>423</Paragraphs>
  <Slides>29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Georgia</vt:lpstr>
      <vt:lpstr>Segoe UI Semilight</vt:lpstr>
      <vt:lpstr>Office Theme</vt:lpstr>
      <vt:lpstr>PowerPoint Presentation</vt:lpstr>
      <vt:lpstr>PowerPoint Presentation</vt:lpstr>
      <vt:lpstr>PowerPoint Presentation</vt:lpstr>
      <vt:lpstr>  Engage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Dumitrescu, Ana (BCH-MRM)</dc:creator>
  <cp:lastModifiedBy>Beckdash, Hiba</cp:lastModifiedBy>
  <cp:revision>58</cp:revision>
  <dcterms:created xsi:type="dcterms:W3CDTF">2021-02-23T18:08:01Z</dcterms:created>
  <dcterms:modified xsi:type="dcterms:W3CDTF">2022-11-24T08:23:11Z</dcterms:modified>
</cp:coreProperties>
</file>