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3069" r:id="rId5"/>
    <p:sldId id="3073" r:id="rId6"/>
    <p:sldId id="3074" r:id="rId7"/>
    <p:sldId id="3075" r:id="rId8"/>
    <p:sldId id="3072" r:id="rId9"/>
    <p:sldId id="3076" r:id="rId10"/>
    <p:sldId id="3081" r:id="rId11"/>
    <p:sldId id="3066" r:id="rId12"/>
    <p:sldId id="3078" r:id="rId13"/>
    <p:sldId id="3080" r:id="rId14"/>
    <p:sldId id="3071" r:id="rId15"/>
    <p:sldId id="3079" r:id="rId16"/>
    <p:sldId id="2323" r:id="rId17"/>
  </p:sldIdLst>
  <p:sldSz cx="12192000" cy="6858000"/>
  <p:notesSz cx="6858000" cy="9144000"/>
  <p:defaultText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1820" userDrawn="1">
          <p15:clr>
            <a:srgbClr val="A4A3A4"/>
          </p15:clr>
        </p15:guide>
        <p15:guide id="4" pos="1992" userDrawn="1">
          <p15:clr>
            <a:srgbClr val="A4A3A4"/>
          </p15:clr>
        </p15:guide>
        <p15:guide id="5" orient="horz" pos="1956" userDrawn="1">
          <p15:clr>
            <a:srgbClr val="A4A3A4"/>
          </p15:clr>
        </p15:guide>
        <p15:guide id="6"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A4"/>
    <a:srgbClr val="E0DBD6"/>
    <a:srgbClr val="007BB6"/>
    <a:srgbClr val="4267B2"/>
    <a:srgbClr val="CFC8C2"/>
    <a:srgbClr val="CD262E"/>
    <a:srgbClr val="E41E2B"/>
    <a:srgbClr val="EC0002"/>
    <a:srgbClr val="646A6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autoAdjust="0"/>
    <p:restoredTop sz="94706" autoAdjust="0"/>
  </p:normalViewPr>
  <p:slideViewPr>
    <p:cSldViewPr snapToGrid="0" showGuides="1">
      <p:cViewPr varScale="1">
        <p:scale>
          <a:sx n="104" d="100"/>
          <a:sy n="104" d="100"/>
        </p:scale>
        <p:origin x="882" y="108"/>
      </p:cViewPr>
      <p:guideLst>
        <p:guide orient="horz" pos="2160"/>
        <p:guide pos="3864"/>
        <p:guide orient="horz" pos="1820"/>
        <p:guide pos="1992"/>
        <p:guide orient="horz" pos="1956"/>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5B7CA-7D77-47D5-A81D-3604010C50C2}"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0C8-3A5C-4FB0-9B56-DD95E6844E00}" type="slidenum">
              <a:rPr lang="en-US" smtClean="0"/>
              <a:t>‹#›</a:t>
            </a:fld>
            <a:endParaRPr lang="en-US"/>
          </a:p>
        </p:txBody>
      </p:sp>
    </p:spTree>
    <p:extLst>
      <p:ext uri="{BB962C8B-B14F-4D97-AF65-F5344CB8AC3E}">
        <p14:creationId xmlns:p14="http://schemas.microsoft.com/office/powerpoint/2010/main" val="1299991304"/>
      </p:ext>
    </p:extLst>
  </p:cSld>
  <p:clrMap bg1="lt1" tx1="dk1" bg2="lt2" tx2="dk2" accent1="accent1" accent2="accent2" accent3="accent3" accent4="accent4" accent5="accent5" accent6="accent6" hlink="hlink" folHlink="folHlink"/>
  <p:notesStyle>
    <a:lvl1pPr marL="0" algn="l" defTabSz="914014" rtl="0" eaLnBrk="1" latinLnBrk="0" hangingPunct="1">
      <a:defRPr sz="1200" kern="1200">
        <a:solidFill>
          <a:schemeClr val="tx1"/>
        </a:solidFill>
        <a:latin typeface="+mn-lt"/>
        <a:ea typeface="+mn-ea"/>
        <a:cs typeface="+mn-cs"/>
      </a:defRPr>
    </a:lvl1pPr>
    <a:lvl2pPr marL="456999" algn="l" defTabSz="914014" rtl="0" eaLnBrk="1" latinLnBrk="0" hangingPunct="1">
      <a:defRPr sz="1200" kern="1200">
        <a:solidFill>
          <a:schemeClr val="tx1"/>
        </a:solidFill>
        <a:latin typeface="+mn-lt"/>
        <a:ea typeface="+mn-ea"/>
        <a:cs typeface="+mn-cs"/>
      </a:defRPr>
    </a:lvl2pPr>
    <a:lvl3pPr marL="914014" algn="l" defTabSz="914014" rtl="0" eaLnBrk="1" latinLnBrk="0" hangingPunct="1">
      <a:defRPr sz="1200" kern="1200">
        <a:solidFill>
          <a:schemeClr val="tx1"/>
        </a:solidFill>
        <a:latin typeface="+mn-lt"/>
        <a:ea typeface="+mn-ea"/>
        <a:cs typeface="+mn-cs"/>
      </a:defRPr>
    </a:lvl3pPr>
    <a:lvl4pPr marL="1371022" algn="l" defTabSz="914014" rtl="0" eaLnBrk="1" latinLnBrk="0" hangingPunct="1">
      <a:defRPr sz="1200" kern="1200">
        <a:solidFill>
          <a:schemeClr val="tx1"/>
        </a:solidFill>
        <a:latin typeface="+mn-lt"/>
        <a:ea typeface="+mn-ea"/>
        <a:cs typeface="+mn-cs"/>
      </a:defRPr>
    </a:lvl4pPr>
    <a:lvl5pPr marL="1828029" algn="l" defTabSz="914014" rtl="0" eaLnBrk="1" latinLnBrk="0" hangingPunct="1">
      <a:defRPr sz="1200" kern="1200">
        <a:solidFill>
          <a:schemeClr val="tx1"/>
        </a:solidFill>
        <a:latin typeface="+mn-lt"/>
        <a:ea typeface="+mn-ea"/>
        <a:cs typeface="+mn-cs"/>
      </a:defRPr>
    </a:lvl5pPr>
    <a:lvl6pPr marL="2285046" algn="l" defTabSz="914014" rtl="0" eaLnBrk="1" latinLnBrk="0" hangingPunct="1">
      <a:defRPr sz="1200" kern="1200">
        <a:solidFill>
          <a:schemeClr val="tx1"/>
        </a:solidFill>
        <a:latin typeface="+mn-lt"/>
        <a:ea typeface="+mn-ea"/>
        <a:cs typeface="+mn-cs"/>
      </a:defRPr>
    </a:lvl6pPr>
    <a:lvl7pPr marL="2742042" algn="l" defTabSz="914014" rtl="0" eaLnBrk="1" latinLnBrk="0" hangingPunct="1">
      <a:defRPr sz="1200" kern="1200">
        <a:solidFill>
          <a:schemeClr val="tx1"/>
        </a:solidFill>
        <a:latin typeface="+mn-lt"/>
        <a:ea typeface="+mn-ea"/>
        <a:cs typeface="+mn-cs"/>
      </a:defRPr>
    </a:lvl7pPr>
    <a:lvl8pPr marL="3199040" algn="l" defTabSz="914014" rtl="0" eaLnBrk="1" latinLnBrk="0" hangingPunct="1">
      <a:defRPr sz="1200" kern="1200">
        <a:solidFill>
          <a:schemeClr val="tx1"/>
        </a:solidFill>
        <a:latin typeface="+mn-lt"/>
        <a:ea typeface="+mn-ea"/>
        <a:cs typeface="+mn-cs"/>
      </a:defRPr>
    </a:lvl8pPr>
    <a:lvl9pPr marL="3656039" algn="l" defTabSz="9140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360C8-3A5C-4FB0-9B56-DD95E6844E00}" type="slidenum">
              <a:rPr lang="en-US" smtClean="0"/>
              <a:t>13</a:t>
            </a:fld>
            <a:endParaRPr lang="en-US"/>
          </a:p>
        </p:txBody>
      </p:sp>
    </p:spTree>
    <p:extLst>
      <p:ext uri="{BB962C8B-B14F-4D97-AF65-F5344CB8AC3E}">
        <p14:creationId xmlns:p14="http://schemas.microsoft.com/office/powerpoint/2010/main" val="5417631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2744C4-2E45-45D7-8961-73E824EEB55A}"/>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saturation sat="102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11673"/>
            <a:ext cx="12192000" cy="6858000"/>
          </a:xfrm>
          <a:prstGeom prst="rect">
            <a:avLst/>
          </a:prstGeom>
        </p:spPr>
      </p:pic>
      <p:sp>
        <p:nvSpPr>
          <p:cNvPr id="9" name="Title 1"/>
          <p:cNvSpPr>
            <a:spLocks noGrp="1"/>
          </p:cNvSpPr>
          <p:nvPr>
            <p:ph type="ctrTitle"/>
          </p:nvPr>
        </p:nvSpPr>
        <p:spPr>
          <a:xfrm>
            <a:off x="918302" y="3683121"/>
            <a:ext cx="8174898" cy="1395773"/>
          </a:xfrm>
          <a:noFill/>
          <a:effectLst/>
        </p:spPr>
        <p:txBody>
          <a:bodyPr lIns="0" tIns="0" rIns="0" bIns="0" anchor="b" anchorCtr="0">
            <a:normAutofit/>
          </a:bodyPr>
          <a:lstStyle>
            <a:lvl1pPr>
              <a:lnSpc>
                <a:spcPts val="4500"/>
              </a:lnSpc>
              <a:defRPr sz="4500" b="0" i="0">
                <a:solidFill>
                  <a:schemeClr val="bg1"/>
                </a:solidFill>
                <a:effectLst/>
                <a:latin typeface="Gotham-Book" charset="0"/>
                <a:ea typeface="Gotham-Book" charset="0"/>
                <a:cs typeface="Gotham-Book" charset="0"/>
              </a:defRPr>
            </a:lvl1pPr>
          </a:lstStyle>
          <a:p>
            <a:endParaRPr lang="en-US"/>
          </a:p>
        </p:txBody>
      </p:sp>
      <p:sp>
        <p:nvSpPr>
          <p:cNvPr id="11" name="Subtitle 2"/>
          <p:cNvSpPr>
            <a:spLocks noGrp="1"/>
          </p:cNvSpPr>
          <p:nvPr>
            <p:ph type="subTitle" idx="1" hasCustomPrompt="1"/>
          </p:nvPr>
        </p:nvSpPr>
        <p:spPr>
          <a:xfrm>
            <a:off x="912262" y="3440673"/>
            <a:ext cx="4617318" cy="242448"/>
          </a:xfrm>
          <a:noFill/>
          <a:effectLst/>
        </p:spPr>
        <p:txBody>
          <a:bodyPr lIns="0" tIns="0" rIns="0" bIns="0">
            <a:normAutofit/>
          </a:bodyPr>
          <a:lstStyle>
            <a:lvl1pPr marL="0" indent="0" algn="l">
              <a:buNone/>
              <a:defRPr sz="1400" b="0">
                <a:solidFill>
                  <a:schemeClr val="bg1"/>
                </a:solidFill>
                <a:effectLst/>
                <a:latin typeface="Gotham-MediumItalic" charset="0"/>
                <a:ea typeface="Gotham-MediumItalic" charset="0"/>
                <a:cs typeface="Gotham-MediumItalic" charset="0"/>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add date</a:t>
            </a:r>
          </a:p>
        </p:txBody>
      </p:sp>
      <p:sp>
        <p:nvSpPr>
          <p:cNvPr id="23" name="Text Placeholder 22"/>
          <p:cNvSpPr>
            <a:spLocks noGrp="1"/>
          </p:cNvSpPr>
          <p:nvPr>
            <p:ph type="body" sz="quarter" idx="11" hasCustomPrompt="1"/>
          </p:nvPr>
        </p:nvSpPr>
        <p:spPr>
          <a:xfrm>
            <a:off x="902102" y="5495392"/>
            <a:ext cx="4613275" cy="526986"/>
          </a:xfrm>
          <a:noFill/>
          <a:effectLst/>
        </p:spPr>
        <p:txBody>
          <a:bodyPr lIns="0" tIns="0" rIns="0" bIns="0"/>
          <a:lstStyle>
            <a:lvl1pPr marL="0" indent="0">
              <a:buNone/>
              <a:defRPr sz="1400">
                <a:solidFill>
                  <a:schemeClr val="bg1"/>
                </a:solidFill>
                <a:effectLst/>
              </a:defRPr>
            </a:lvl1pPr>
          </a:lstStyle>
          <a:p>
            <a:pPr lvl="0"/>
            <a:r>
              <a:rPr lang="en-US"/>
              <a:t>Click here to add subtitle</a:t>
            </a:r>
          </a:p>
        </p:txBody>
      </p:sp>
      <p:sp>
        <p:nvSpPr>
          <p:cNvPr id="26" name="Rectangle 25"/>
          <p:cNvSpPr/>
          <p:nvPr userDrawn="1"/>
        </p:nvSpPr>
        <p:spPr>
          <a:xfrm>
            <a:off x="917305" y="507889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210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772745"/>
            <a:ext cx="4615180" cy="380462"/>
          </a:xfrm>
          <a:prstGeom prst="rect">
            <a:avLst/>
          </a:prstGeom>
        </p:spPr>
      </p:pic>
    </p:spTree>
    <p:extLst>
      <p:ext uri="{BB962C8B-B14F-4D97-AF65-F5344CB8AC3E}">
        <p14:creationId xmlns:p14="http://schemas.microsoft.com/office/powerpoint/2010/main" val="3220851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312" userDrawn="1">
          <p15:clr>
            <a:srgbClr val="FBAE40"/>
          </p15:clr>
        </p15:guide>
        <p15:guide id="6" orient="horz" pos="4152" userDrawn="1">
          <p15:clr>
            <a:srgbClr val="FBAE40"/>
          </p15:clr>
        </p15:guide>
        <p15:guide id="7" pos="576" userDrawn="1">
          <p15:clr>
            <a:srgbClr val="FBAE40"/>
          </p15:clr>
        </p15:guide>
        <p15:guide id="8" orient="horz" pos="480" userDrawn="1">
          <p15:clr>
            <a:srgbClr val="FBAE40"/>
          </p15:clr>
        </p15:guide>
        <p15:guide id="9" orient="horz" pos="39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6" name="Text Placeholder 2">
            <a:extLst>
              <a:ext uri="{FF2B5EF4-FFF2-40B4-BE49-F238E27FC236}">
                <a16:creationId xmlns:a16="http://schemas.microsoft.com/office/drawing/2014/main" id="{3E3989E6-A645-4D38-A553-7EDBFB7408EE}"/>
              </a:ext>
            </a:extLst>
          </p:cNvPr>
          <p:cNvSpPr>
            <a:spLocks noGrp="1"/>
          </p:cNvSpPr>
          <p:nvPr>
            <p:ph type="body" sz="quarter" idx="11"/>
          </p:nvPr>
        </p:nvSpPr>
        <p:spPr>
          <a:xfrm>
            <a:off x="609599" y="1219200"/>
            <a:ext cx="10972799"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306126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7" name="Text Placeholder 2">
            <a:extLst>
              <a:ext uri="{FF2B5EF4-FFF2-40B4-BE49-F238E27FC236}">
                <a16:creationId xmlns:a16="http://schemas.microsoft.com/office/drawing/2014/main" id="{2E9E4EB7-8095-435D-912C-1E35ABD879E5}"/>
              </a:ext>
            </a:extLst>
          </p:cNvPr>
          <p:cNvSpPr>
            <a:spLocks noGrp="1"/>
          </p:cNvSpPr>
          <p:nvPr>
            <p:ph type="body" sz="quarter" idx="11"/>
          </p:nvPr>
        </p:nvSpPr>
        <p:spPr>
          <a:xfrm>
            <a:off x="609600" y="1219200"/>
            <a:ext cx="1097280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000">
                <a:solidFill>
                  <a:srgbClr val="313739"/>
                </a:solidFill>
                <a:latin typeface="Gotham Bold" panose="02000803030000020004" pitchFamily="2"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
        <p:nvSpPr>
          <p:cNvPr id="9"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5" name="Rectangle 4"/>
          <p:cNvSpPr/>
          <p:nvPr userDrawn="1"/>
        </p:nvSpPr>
        <p:spPr>
          <a:xfrm>
            <a:off x="60960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433455"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25731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2483" userDrawn="1">
          <p15:clr>
            <a:srgbClr val="FBAE40"/>
          </p15:clr>
        </p15:guide>
        <p15:guide id="8" pos="2784" userDrawn="1">
          <p15:clr>
            <a:srgbClr val="FBAE40"/>
          </p15:clr>
        </p15:guide>
        <p15:guide id="9" pos="4896" userDrawn="1">
          <p15:clr>
            <a:srgbClr val="FBAE40"/>
          </p15:clr>
        </p15:guide>
        <p15:guide id="10" orient="horz" pos="768" userDrawn="1">
          <p15:clr>
            <a:srgbClr val="FBAE40"/>
          </p15:clr>
        </p15:guide>
        <p15:guide id="11" orient="horz"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A9C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27000"/>
            <a:extLst>
              <a:ext uri="{28A0092B-C50C-407E-A947-70E740481C1C}">
                <a14:useLocalDpi xmlns:a14="http://schemas.microsoft.com/office/drawing/2010/main" val="0"/>
              </a:ext>
            </a:extLst>
          </a:blip>
          <a:srcRect b="12974"/>
          <a:stretch/>
        </p:blipFill>
        <p:spPr>
          <a:xfrm>
            <a:off x="1"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1" name="Rectangle 10"/>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2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extLst>
      <p:ext uri="{BB962C8B-B14F-4D97-AF65-F5344CB8AC3E}">
        <p14:creationId xmlns:p14="http://schemas.microsoft.com/office/powerpoint/2010/main" val="7094759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32000"/>
            <a:extLst>
              <a:ext uri="{28A0092B-C50C-407E-A947-70E740481C1C}">
                <a14:useLocalDpi xmlns:a14="http://schemas.microsoft.com/office/drawing/2010/main" val="0"/>
              </a:ext>
            </a:extLst>
          </a:blip>
          <a:srcRect b="12903"/>
          <a:stretch/>
        </p:blipFill>
        <p:spPr>
          <a:xfrm>
            <a:off x="0" y="0"/>
            <a:ext cx="12190547"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4" name="Rectangle 13"/>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18"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13739"/>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8302" y="762000"/>
            <a:ext cx="4611278" cy="669454"/>
          </a:xfrm>
          <a:noFill/>
          <a:effectLst/>
        </p:spPr>
        <p:txBody>
          <a:bodyPr lIns="0" tIns="0" rIns="0" bIns="0" anchor="b" anchorCtr="0">
            <a:normAutofit/>
          </a:bodyPr>
          <a:lstStyle>
            <a:lvl1pPr>
              <a:defRPr sz="4500" b="0" i="0">
                <a:solidFill>
                  <a:schemeClr val="bg1"/>
                </a:solidFill>
                <a:effectLst/>
                <a:latin typeface="Gotham Bold" panose="02000803030000020004" pitchFamily="2" charset="0"/>
                <a:cs typeface="Gotham Bold" panose="02000803030000020004" pitchFamily="2" charset="0"/>
              </a:defRPr>
            </a:lvl1pPr>
          </a:lstStyle>
          <a:p>
            <a:r>
              <a:rPr lang="en-US"/>
              <a:t>Thank You</a:t>
            </a:r>
          </a:p>
        </p:txBody>
      </p:sp>
      <p:sp>
        <p:nvSpPr>
          <p:cNvPr id="23" name="Text Placeholder 22"/>
          <p:cNvSpPr>
            <a:spLocks noGrp="1"/>
          </p:cNvSpPr>
          <p:nvPr>
            <p:ph type="body" sz="quarter" idx="11" hasCustomPrompt="1"/>
          </p:nvPr>
        </p:nvSpPr>
        <p:spPr>
          <a:xfrm>
            <a:off x="914400" y="4753711"/>
            <a:ext cx="4613275" cy="1836297"/>
          </a:xfrm>
          <a:noFill/>
          <a:effectLst/>
        </p:spPr>
        <p:txBody>
          <a:bodyPr lIns="0" tIns="0" rIns="0" bIns="0">
            <a:normAutofit/>
          </a:bodyPr>
          <a:lstStyle>
            <a:lvl1pPr marL="0" indent="0">
              <a:buNone/>
              <a:defRPr sz="1200">
                <a:solidFill>
                  <a:schemeClr val="bg1"/>
                </a:solidFill>
                <a:effectLst/>
              </a:defRPr>
            </a:lvl1pPr>
          </a:lstStyle>
          <a:p>
            <a:pPr lvl="0"/>
            <a:r>
              <a:rPr lang="en-US"/>
              <a:t>Click here to add subtitle</a:t>
            </a:r>
          </a:p>
        </p:txBody>
      </p:sp>
      <p:sp>
        <p:nvSpPr>
          <p:cNvPr id="26" name="Rectangle 25"/>
          <p:cNvSpPr/>
          <p:nvPr userDrawn="1"/>
        </p:nvSpPr>
        <p:spPr>
          <a:xfrm>
            <a:off x="917305" y="143145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a:off x="945682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77045" y="762000"/>
            <a:ext cx="3805355" cy="3429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576">
          <p15:clr>
            <a:srgbClr val="FBAE40"/>
          </p15:clr>
        </p15:guide>
        <p15:guide id="8" orient="horz" pos="480">
          <p15:clr>
            <a:srgbClr val="FBAE40"/>
          </p15:clr>
        </p15:guide>
        <p15:guide id="9" orient="horz"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700">
                <a:solidFill>
                  <a:schemeClr val="tx1"/>
                </a:solidFill>
                <a:latin typeface="Gotham-Bold"/>
              </a:defRPr>
            </a:lvl1pPr>
          </a:lstStyle>
          <a:p>
            <a:r>
              <a:rPr lang="en-US"/>
              <a:t>Click to edit Master title style</a:t>
            </a:r>
          </a:p>
        </p:txBody>
      </p:sp>
      <p:sp>
        <p:nvSpPr>
          <p:cNvPr id="3" name="Content Placeholder 2"/>
          <p:cNvSpPr>
            <a:spLocks noGrp="1"/>
          </p:cNvSpPr>
          <p:nvPr>
            <p:ph idx="1"/>
          </p:nvPr>
        </p:nvSpPr>
        <p:spPr>
          <a:xfrm>
            <a:off x="609600" y="1284855"/>
            <a:ext cx="10972800" cy="4840801"/>
          </a:xfrm>
        </p:spPr>
        <p:txBody>
          <a:bodyPr>
            <a:normAutofit/>
          </a:bodyPr>
          <a:lstStyle>
            <a:lvl1pPr>
              <a:defRPr sz="1900">
                <a:latin typeface="Gotham-Book"/>
              </a:defRPr>
            </a:lvl1pPr>
            <a:lvl2pPr>
              <a:defRPr sz="1900">
                <a:latin typeface="Gotham-Book"/>
              </a:defRPr>
            </a:lvl2pPr>
            <a:lvl3pPr>
              <a:defRPr sz="1900">
                <a:latin typeface="Gotham-Book"/>
              </a:defRPr>
            </a:lvl3pPr>
            <a:lvl4pPr>
              <a:defRPr sz="1900">
                <a:latin typeface="Gotham-Book"/>
              </a:defRPr>
            </a:lvl4pPr>
            <a:lvl5pPr>
              <a:defRPr sz="1900">
                <a:latin typeface="Gotham-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9600" y="6467802"/>
            <a:ext cx="2319337" cy="208995"/>
          </a:xfrm>
          <a:prstGeom prst="rect">
            <a:avLst/>
          </a:prstGeom>
        </p:spPr>
      </p:pic>
      <p:sp>
        <p:nvSpPr>
          <p:cNvPr id="8" name="Rectangle 7"/>
          <p:cNvSpPr/>
          <p:nvPr userDrawn="1"/>
        </p:nvSpPr>
        <p:spPr>
          <a:xfrm rot="16200000">
            <a:off x="9043975" y="3709379"/>
            <a:ext cx="6096000" cy="253912"/>
          </a:xfrm>
          <a:prstGeom prst="rect">
            <a:avLst/>
          </a:prstGeom>
        </p:spPr>
        <p:txBody>
          <a:bodyPr lIns="91406" tIns="45718" rIns="91406" bIns="45718">
            <a:spAutoFit/>
          </a:bodyPr>
          <a:lstStyle/>
          <a:p>
            <a:pPr defTabSz="609315"/>
            <a:r>
              <a:rPr lang="en-US" sz="1050">
                <a:solidFill>
                  <a:srgbClr val="313739"/>
                </a:solidFill>
                <a:latin typeface="Gotham-Light"/>
                <a:cs typeface="Museo 300"/>
              </a:rPr>
              <a:t>© Born Interactive, Proprietary and Confidential</a:t>
            </a:r>
          </a:p>
        </p:txBody>
      </p:sp>
    </p:spTree>
    <p:extLst>
      <p:ext uri="{BB962C8B-B14F-4D97-AF65-F5344CB8AC3E}">
        <p14:creationId xmlns:p14="http://schemas.microsoft.com/office/powerpoint/2010/main" val="2273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011913765"/>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a:extLst>
              <a:ext uri="{FF2B5EF4-FFF2-40B4-BE49-F238E27FC236}">
                <a16:creationId xmlns:a16="http://schemas.microsoft.com/office/drawing/2014/main" id="{4862F863-474D-9748-BAB9-9AD7F25694AB}"/>
              </a:ext>
            </a:extLst>
          </p:cNvPr>
          <p:cNvSpPr>
            <a:spLocks noGrp="1"/>
          </p:cNvSpPr>
          <p:nvPr>
            <p:ph type="body" sz="quarter" idx="11"/>
          </p:nvPr>
        </p:nvSpPr>
        <p:spPr>
          <a:xfrm>
            <a:off x="609600" y="3429000"/>
            <a:ext cx="4968240" cy="27813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1851142533"/>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78524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noAutofit/>
          </a:bodyPr>
          <a:lstStyle>
            <a:lvl1pPr marL="0" indent="0">
              <a:buNone/>
              <a:defRPr sz="1800">
                <a:solidFill>
                  <a:schemeClr val="tx1">
                    <a:lumMod val="50000"/>
                    <a:lumOff val="50000"/>
                  </a:schemeClr>
                </a:solidFill>
                <a:latin typeface="Gotham-MediumItalic" panose="02000603030000020004" pitchFamily="2" charset="77"/>
              </a:defRPr>
            </a:lvl1pPr>
            <a:lvl2pPr marL="480268" indent="0">
              <a:buNone/>
              <a:defRPr sz="1800">
                <a:solidFill>
                  <a:schemeClr val="tx1">
                    <a:lumMod val="50000"/>
                    <a:lumOff val="50000"/>
                  </a:schemeClr>
                </a:solidFill>
                <a:latin typeface="Gotham-MediumItalic" panose="02000603030000020004" pitchFamily="2" charset="77"/>
              </a:defRPr>
            </a:lvl2pPr>
            <a:lvl3pPr marL="960536" indent="0">
              <a:buNone/>
              <a:defRPr sz="1800">
                <a:solidFill>
                  <a:schemeClr val="tx1">
                    <a:lumMod val="50000"/>
                    <a:lumOff val="50000"/>
                  </a:schemeClr>
                </a:solidFill>
                <a:latin typeface="Gotham-MediumItalic" panose="02000603030000020004" pitchFamily="2" charset="77"/>
              </a:defRPr>
            </a:lvl3pPr>
            <a:lvl4pPr marL="1827984" indent="0">
              <a:buNone/>
              <a:defRPr sz="1800">
                <a:solidFill>
                  <a:schemeClr val="tx1">
                    <a:lumMod val="50000"/>
                    <a:lumOff val="50000"/>
                  </a:schemeClr>
                </a:solidFill>
                <a:latin typeface="Gotham-MediumItalic" panose="02000603030000020004" pitchFamily="2" charset="77"/>
              </a:defRPr>
            </a:lvl4pPr>
            <a:lvl5pPr marL="2437318" indent="0">
              <a:buNone/>
              <a:defRPr sz="1800">
                <a:solidFill>
                  <a:schemeClr val="tx1">
                    <a:lumMod val="50000"/>
                    <a:lumOff val="50000"/>
                  </a:schemeClr>
                </a:solidFill>
                <a:latin typeface="Gotham-MediumItalic" panose="02000603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19883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6483927" y="0"/>
            <a:ext cx="570807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211283"/>
            <a:ext cx="5410200"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7065818" y="1211283"/>
            <a:ext cx="4516582"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948929F3-0ACC-A644-A1E6-DA785078F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237611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136822"/>
            <a:ext cx="10972800" cy="51527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20391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EB623E5C-EC92-5546-8984-80E23CE02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41153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1833"/>
            <a:ext cx="10972800" cy="1143000"/>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386601"/>
            <a:ext cx="10972800" cy="4739035"/>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6183"/>
          </a:xfrm>
          <a:prstGeom prst="rect">
            <a:avLst/>
          </a:prstGeom>
        </p:spPr>
        <p:txBody>
          <a:bodyPr vert="horz" lIns="91406" tIns="45718" rIns="91406" bIns="45718" rtlCol="0" anchor="ctr"/>
          <a:lstStyle>
            <a:lvl1pPr algn="l">
              <a:defRPr sz="1500">
                <a:solidFill>
                  <a:schemeClr val="tx1">
                    <a:tint val="75000"/>
                  </a:schemeClr>
                </a:solidFill>
                <a:latin typeface="Museo 300"/>
                <a:cs typeface="Museo 300"/>
              </a:defRPr>
            </a:lvl1pPr>
          </a:lstStyle>
          <a:p>
            <a:pPr defTabSz="609315"/>
            <a:fld id="{2C2BC027-8458-FB4C-9B6E-A112A8896184}" type="datetimeFigureOut">
              <a:rPr lang="en-US" smtClean="0">
                <a:solidFill>
                  <a:prstClr val="black">
                    <a:tint val="75000"/>
                  </a:prstClr>
                </a:solidFill>
              </a:rPr>
              <a:pPr defTabSz="609315"/>
              <a:t>11/8/2021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4"/>
            <a:ext cx="3860800" cy="366183"/>
          </a:xfrm>
          <a:prstGeom prst="rect">
            <a:avLst/>
          </a:prstGeom>
        </p:spPr>
        <p:txBody>
          <a:bodyPr vert="horz" lIns="91406" tIns="45718" rIns="91406" bIns="45718" rtlCol="0" anchor="ctr"/>
          <a:lstStyle>
            <a:lvl1pPr algn="ctr">
              <a:defRPr sz="1500">
                <a:solidFill>
                  <a:schemeClr val="tx1">
                    <a:tint val="75000"/>
                  </a:schemeClr>
                </a:solidFill>
                <a:latin typeface="Museo 300"/>
                <a:cs typeface="Museo 300"/>
              </a:defRPr>
            </a:lvl1pPr>
          </a:lstStyle>
          <a:p>
            <a:pPr defTabSz="60931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6183"/>
          </a:xfrm>
          <a:prstGeom prst="rect">
            <a:avLst/>
          </a:prstGeom>
        </p:spPr>
        <p:txBody>
          <a:bodyPr vert="horz" lIns="91406" tIns="45718" rIns="91406" bIns="45718" rtlCol="0" anchor="ctr"/>
          <a:lstStyle>
            <a:lvl1pPr algn="r">
              <a:defRPr sz="1500">
                <a:solidFill>
                  <a:schemeClr val="tx1">
                    <a:tint val="75000"/>
                  </a:schemeClr>
                </a:solidFill>
                <a:latin typeface="Museo 300"/>
                <a:cs typeface="Museo 300"/>
              </a:defRPr>
            </a:lvl1pPr>
          </a:lstStyle>
          <a:p>
            <a:pPr defTabSz="609315"/>
            <a:fld id="{8C92847C-AAF7-1D49-9013-894CF6BBDE74}" type="slidenum">
              <a:rPr lang="en-US" smtClean="0">
                <a:solidFill>
                  <a:prstClr val="black">
                    <a:tint val="75000"/>
                  </a:prstClr>
                </a:solidFill>
              </a:rPr>
              <a:pPr defTabSz="609315"/>
              <a:t>‹#›</a:t>
            </a:fld>
            <a:endParaRPr lang="en-US">
              <a:solidFill>
                <a:prstClr val="black">
                  <a:tint val="75000"/>
                </a:prstClr>
              </a:solidFill>
            </a:endParaRPr>
          </a:p>
        </p:txBody>
      </p:sp>
    </p:spTree>
    <p:extLst>
      <p:ext uri="{BB962C8B-B14F-4D97-AF65-F5344CB8AC3E}">
        <p14:creationId xmlns:p14="http://schemas.microsoft.com/office/powerpoint/2010/main" val="2411348134"/>
      </p:ext>
    </p:extLst>
  </p:cSld>
  <p:clrMap bg1="lt1" tx1="dk1" bg2="lt2" tx2="dk2" accent1="accent1" accent2="accent2" accent3="accent3" accent4="accent4" accent5="accent5" accent6="accent6" hlink="hlink" folHlink="folHlink"/>
  <p:sldLayoutIdLst>
    <p:sldLayoutId id="2147483663" r:id="rId1"/>
    <p:sldLayoutId id="2147483890" r:id="rId2"/>
    <p:sldLayoutId id="2147483895" r:id="rId3"/>
    <p:sldLayoutId id="2147483896" r:id="rId4"/>
    <p:sldLayoutId id="2147483897" r:id="rId5"/>
    <p:sldLayoutId id="2147483900" r:id="rId6"/>
    <p:sldLayoutId id="2147483898" r:id="rId7"/>
    <p:sldLayoutId id="2147483899" r:id="rId8"/>
    <p:sldLayoutId id="2147483864" r:id="rId9"/>
    <p:sldLayoutId id="2147483867" r:id="rId10"/>
    <p:sldLayoutId id="2147483880" r:id="rId11"/>
    <p:sldLayoutId id="2147483871" r:id="rId12"/>
    <p:sldLayoutId id="2147483869" r:id="rId13"/>
    <p:sldLayoutId id="2147483875" r:id="rId14"/>
    <p:sldLayoutId id="2147483876" r:id="rId15"/>
    <p:sldLayoutId id="2147483873" r:id="rId16"/>
    <p:sldLayoutId id="2147483868" r:id="rId17"/>
    <p:sldLayoutId id="2147483865" r:id="rId18"/>
    <p:sldLayoutId id="2147483874" r:id="rId19"/>
    <p:sldLayoutId id="2147483883" r:id="rId20"/>
    <p:sldLayoutId id="2147483866" r:id="rId21"/>
    <p:sldLayoutId id="2147483870" r:id="rId22"/>
    <p:sldLayoutId id="2147483902" r:id="rId23"/>
  </p:sldLayoutIdLst>
  <p:txStyles>
    <p:titleStyle>
      <a:lvl1pPr algn="l" defTabSz="609315" rtl="0" eaLnBrk="1" latinLnBrk="0" hangingPunct="1">
        <a:spcBef>
          <a:spcPct val="0"/>
        </a:spcBef>
        <a:buNone/>
        <a:defRPr sz="3700" b="0" i="0" kern="1200">
          <a:solidFill>
            <a:schemeClr val="tx1"/>
          </a:solidFill>
          <a:latin typeface="Gotham Bold" panose="02000803030000020004" pitchFamily="2" charset="0"/>
          <a:ea typeface="+mj-ea"/>
          <a:cs typeface="Gotham Bold" panose="02000803030000020004" pitchFamily="2" charset="0"/>
        </a:defRPr>
      </a:lvl1pPr>
    </p:titleStyle>
    <p:bodyStyle>
      <a:lvl1pPr marL="342900"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1pPr>
      <a:lvl2pPr marL="82316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2pPr>
      <a:lvl3pPr marL="1303436" indent="-342900" algn="l" defTabSz="609315" rtl="0" eaLnBrk="1" latinLnBrk="0" hangingPunct="1">
        <a:spcBef>
          <a:spcPct val="20000"/>
        </a:spcBef>
        <a:buSzPct val="110000"/>
        <a:buFont typeface="Arial" charset="0"/>
        <a:buChar char="•"/>
        <a:tabLst/>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3pPr>
      <a:lvl4pPr marL="2170884"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4pPr>
      <a:lvl5pPr marL="278021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5pPr>
      <a:lvl6pPr marL="3351288" indent="-304656" algn="l" defTabSz="609315" rtl="0" eaLnBrk="1" latinLnBrk="0" hangingPunct="1">
        <a:spcBef>
          <a:spcPct val="20000"/>
        </a:spcBef>
        <a:buFont typeface="Arial"/>
        <a:buChar char="•"/>
        <a:defRPr sz="2700" kern="1200">
          <a:solidFill>
            <a:schemeClr val="tx1"/>
          </a:solidFill>
          <a:latin typeface="+mn-lt"/>
          <a:ea typeface="+mn-ea"/>
          <a:cs typeface="+mn-cs"/>
        </a:defRPr>
      </a:lvl6pPr>
      <a:lvl7pPr marL="3960624" indent="-304656" algn="l" defTabSz="609315" rtl="0" eaLnBrk="1" latinLnBrk="0" hangingPunct="1">
        <a:spcBef>
          <a:spcPct val="20000"/>
        </a:spcBef>
        <a:buFont typeface="Arial"/>
        <a:buChar char="•"/>
        <a:defRPr sz="2700" kern="1200">
          <a:solidFill>
            <a:schemeClr val="tx1"/>
          </a:solidFill>
          <a:latin typeface="+mn-lt"/>
          <a:ea typeface="+mn-ea"/>
          <a:cs typeface="+mn-cs"/>
        </a:defRPr>
      </a:lvl7pPr>
      <a:lvl8pPr marL="4569948" indent="-304656" algn="l" defTabSz="609315" rtl="0" eaLnBrk="1" latinLnBrk="0" hangingPunct="1">
        <a:spcBef>
          <a:spcPct val="20000"/>
        </a:spcBef>
        <a:buFont typeface="Arial"/>
        <a:buChar char="•"/>
        <a:defRPr sz="2700" kern="1200">
          <a:solidFill>
            <a:schemeClr val="tx1"/>
          </a:solidFill>
          <a:latin typeface="+mn-lt"/>
          <a:ea typeface="+mn-ea"/>
          <a:cs typeface="+mn-cs"/>
        </a:defRPr>
      </a:lvl8pPr>
      <a:lvl9pPr marL="5179272" indent="-304656" algn="l" defTabSz="60931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5" rtl="0" eaLnBrk="1" latinLnBrk="0" hangingPunct="1">
        <a:defRPr sz="2400" kern="1200">
          <a:solidFill>
            <a:schemeClr val="tx1"/>
          </a:solidFill>
          <a:latin typeface="+mn-lt"/>
          <a:ea typeface="+mn-ea"/>
          <a:cs typeface="+mn-cs"/>
        </a:defRPr>
      </a:lvl1pPr>
      <a:lvl2pPr marL="609315" algn="l" defTabSz="609315" rtl="0" eaLnBrk="1" latinLnBrk="0" hangingPunct="1">
        <a:defRPr sz="2400" kern="1200">
          <a:solidFill>
            <a:schemeClr val="tx1"/>
          </a:solidFill>
          <a:latin typeface="+mn-lt"/>
          <a:ea typeface="+mn-ea"/>
          <a:cs typeface="+mn-cs"/>
        </a:defRPr>
      </a:lvl2pPr>
      <a:lvl3pPr marL="1218660" algn="l" defTabSz="609315" rtl="0" eaLnBrk="1" latinLnBrk="0" hangingPunct="1">
        <a:defRPr sz="2400" kern="1200">
          <a:solidFill>
            <a:schemeClr val="tx1"/>
          </a:solidFill>
          <a:latin typeface="+mn-lt"/>
          <a:ea typeface="+mn-ea"/>
          <a:cs typeface="+mn-cs"/>
        </a:defRPr>
      </a:lvl3pPr>
      <a:lvl4pPr marL="1827984" algn="l" defTabSz="609315" rtl="0" eaLnBrk="1" latinLnBrk="0" hangingPunct="1">
        <a:defRPr sz="2400" kern="1200">
          <a:solidFill>
            <a:schemeClr val="tx1"/>
          </a:solidFill>
          <a:latin typeface="+mn-lt"/>
          <a:ea typeface="+mn-ea"/>
          <a:cs typeface="+mn-cs"/>
        </a:defRPr>
      </a:lvl4pPr>
      <a:lvl5pPr marL="2437318" algn="l" defTabSz="609315" rtl="0" eaLnBrk="1" latinLnBrk="0" hangingPunct="1">
        <a:defRPr sz="2400" kern="1200">
          <a:solidFill>
            <a:schemeClr val="tx1"/>
          </a:solidFill>
          <a:latin typeface="+mn-lt"/>
          <a:ea typeface="+mn-ea"/>
          <a:cs typeface="+mn-cs"/>
        </a:defRPr>
      </a:lvl5pPr>
      <a:lvl6pPr marL="3046632" algn="l" defTabSz="609315" rtl="0" eaLnBrk="1" latinLnBrk="0" hangingPunct="1">
        <a:defRPr sz="2400" kern="1200">
          <a:solidFill>
            <a:schemeClr val="tx1"/>
          </a:solidFill>
          <a:latin typeface="+mn-lt"/>
          <a:ea typeface="+mn-ea"/>
          <a:cs typeface="+mn-cs"/>
        </a:defRPr>
      </a:lvl6pPr>
      <a:lvl7pPr marL="3655947" algn="l" defTabSz="609315" rtl="0" eaLnBrk="1" latinLnBrk="0" hangingPunct="1">
        <a:defRPr sz="2400" kern="1200">
          <a:solidFill>
            <a:schemeClr val="tx1"/>
          </a:solidFill>
          <a:latin typeface="+mn-lt"/>
          <a:ea typeface="+mn-ea"/>
          <a:cs typeface="+mn-cs"/>
        </a:defRPr>
      </a:lvl7pPr>
      <a:lvl8pPr marL="4265280" algn="l" defTabSz="609315" rtl="0" eaLnBrk="1" latinLnBrk="0" hangingPunct="1">
        <a:defRPr sz="2400" kern="1200">
          <a:solidFill>
            <a:schemeClr val="tx1"/>
          </a:solidFill>
          <a:latin typeface="+mn-lt"/>
          <a:ea typeface="+mn-ea"/>
          <a:cs typeface="+mn-cs"/>
        </a:defRPr>
      </a:lvl8pPr>
      <a:lvl9pPr marL="4874605" algn="l" defTabSz="6093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otham Bold" panose="02000803030000020004" pitchFamily="2" charset="0"/>
              </a:rPr>
              <a:t>Third Calendar</a:t>
            </a:r>
            <a:br>
              <a:rPr lang="en-US" dirty="0">
                <a:latin typeface="Gotham Bold" panose="02000803030000020004" pitchFamily="2" charset="0"/>
              </a:rPr>
            </a:br>
            <a:r>
              <a:rPr lang="en-US" dirty="0">
                <a:latin typeface="Gotham Bold" panose="02000803030000020004" pitchFamily="2" charset="0"/>
              </a:rPr>
              <a:t>MetLife AL/UM </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6783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a:t>
            </a:r>
          </a:p>
          <a:p>
            <a:pPr marL="0" indent="0">
              <a:buNone/>
            </a:pPr>
            <a:r>
              <a:rPr lang="en-US" dirty="0"/>
              <a:t> </a:t>
            </a:r>
          </a:p>
          <a:p>
            <a:pPr marL="0" indent="0">
              <a:buNone/>
            </a:pPr>
            <a:r>
              <a:rPr lang="en-US" dirty="0"/>
              <a:t>Here’s a question, I would ask any applicant: How driven for success are you? Insurance Agents need to have a strong internal drive to succeed. Everything you get out of this career will be the result of what you put into it.</a:t>
            </a:r>
          </a:p>
          <a:p>
            <a:pPr marL="0" indent="0">
              <a:buNone/>
            </a:pPr>
            <a:r>
              <a:rPr lang="en-US" dirty="0"/>
              <a:t>Let’s discuss it further if you’re interested.  </a:t>
            </a:r>
          </a:p>
        </p:txBody>
      </p:sp>
      <p:sp>
        <p:nvSpPr>
          <p:cNvPr id="7" name="Title 6"/>
          <p:cNvSpPr>
            <a:spLocks noGrp="1"/>
          </p:cNvSpPr>
          <p:nvPr>
            <p:ph type="title"/>
          </p:nvPr>
        </p:nvSpPr>
        <p:spPr/>
        <p:txBody>
          <a:bodyPr>
            <a:normAutofit/>
          </a:bodyPr>
          <a:lstStyle/>
          <a:p>
            <a:r>
              <a:rPr lang="en-US" dirty="0"/>
              <a:t>Post 9</a:t>
            </a: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2" name="Rectangle 11"/>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How driven for success are you? </a:t>
            </a:r>
            <a:endParaRPr lang="en-US" sz="1400" dirty="0">
              <a:solidFill>
                <a:schemeClr val="tx1">
                  <a:lumMod val="65000"/>
                  <a:lumOff val="35000"/>
                </a:schemeClr>
              </a:solidFill>
              <a:latin typeface="Gotham-Book" panose="02000604040000020004" pitchFamily="50" charset="0"/>
            </a:endParaRPr>
          </a:p>
        </p:txBody>
      </p:sp>
      <p:pic>
        <p:nvPicPr>
          <p:cNvPr id="10" name="Picture 9">
            <a:extLst>
              <a:ext uri="{FF2B5EF4-FFF2-40B4-BE49-F238E27FC236}">
                <a16:creationId xmlns:a16="http://schemas.microsoft.com/office/drawing/2014/main" id="{6B4CA149-22B0-5446-8DB1-4F7997611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24564"/>
            <a:ext cx="4955749" cy="4960709"/>
          </a:xfrm>
          <a:prstGeom prst="rect">
            <a:avLst/>
          </a:prstGeom>
        </p:spPr>
      </p:pic>
    </p:spTree>
    <p:extLst>
      <p:ext uri="{BB962C8B-B14F-4D97-AF65-F5344CB8AC3E}">
        <p14:creationId xmlns:p14="http://schemas.microsoft.com/office/powerpoint/2010/main" val="18479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It’s common for an insurance agent’s first years to be the leanest of their career. Top producers are very hard working individuals who put the time and effort to reach high income levels. If you’re willing to put in the needed work, you will reap the benefits. Just give it time it to happen during the first years of your career. Be patient, that’s my advice. Let’s connect to discuss it further!</a:t>
            </a:r>
          </a:p>
        </p:txBody>
      </p:sp>
      <p:sp>
        <p:nvSpPr>
          <p:cNvPr id="7" name="Title 6"/>
          <p:cNvSpPr>
            <a:spLocks noGrp="1"/>
          </p:cNvSpPr>
          <p:nvPr>
            <p:ph type="title"/>
          </p:nvPr>
        </p:nvSpPr>
        <p:spPr/>
        <p:txBody>
          <a:bodyPr/>
          <a:lstStyle/>
          <a:p>
            <a:r>
              <a:rPr lang="en-US" dirty="0"/>
              <a:t>Post 10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3" name="Rectangle 12"/>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4040000020004" pitchFamily="50" charset="0"/>
            </a:endParaRPr>
          </a:p>
          <a:p>
            <a:pPr lvl="0"/>
            <a:r>
              <a:rPr lang="en-US" sz="1400" dirty="0">
                <a:solidFill>
                  <a:schemeClr val="tx1">
                    <a:lumMod val="65000"/>
                    <a:lumOff val="35000"/>
                  </a:schemeClr>
                </a:solidFill>
                <a:latin typeface="Gotham-Book" panose="02000604040000020004" pitchFamily="50" charset="0"/>
              </a:rPr>
              <a:t>Temporarily set aside your Income Requirement </a:t>
            </a:r>
            <a:endParaRPr lang="en-US" sz="1400" dirty="0">
              <a:solidFill>
                <a:schemeClr val="tx1">
                  <a:lumMod val="65000"/>
                  <a:lumOff val="35000"/>
                </a:schemeClr>
              </a:solidFill>
              <a:latin typeface="Gotham-Book" panose="02000603040000020004" pitchFamily="2" charset="0"/>
            </a:endParaRPr>
          </a:p>
        </p:txBody>
      </p:sp>
      <p:pic>
        <p:nvPicPr>
          <p:cNvPr id="10" name="Picture 9">
            <a:extLst>
              <a:ext uri="{FF2B5EF4-FFF2-40B4-BE49-F238E27FC236}">
                <a16:creationId xmlns:a16="http://schemas.microsoft.com/office/drawing/2014/main" id="{FFE23138-78A6-7846-B53A-64603781A5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0"/>
          </a:xfrm>
          <a:prstGeom prst="rect">
            <a:avLst/>
          </a:prstGeom>
        </p:spPr>
      </p:pic>
    </p:spTree>
    <p:extLst>
      <p:ext uri="{BB962C8B-B14F-4D97-AF65-F5344CB8AC3E}">
        <p14:creationId xmlns:p14="http://schemas.microsoft.com/office/powerpoint/2010/main" val="307643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fontScale="70000" lnSpcReduction="20000"/>
          </a:bodyPr>
          <a:lstStyle/>
          <a:p>
            <a:pPr marL="0" indent="0">
              <a:buNone/>
            </a:pPr>
            <a:r>
              <a:rPr lang="en-US" dirty="0"/>
              <a:t>Caption:</a:t>
            </a:r>
          </a:p>
          <a:p>
            <a:pPr marL="0" indent="0">
              <a:buNone/>
            </a:pPr>
            <a:r>
              <a:rPr lang="en-US" dirty="0"/>
              <a:t> </a:t>
            </a:r>
          </a:p>
          <a:p>
            <a:pPr marL="0" indent="0">
              <a:buNone/>
            </a:pPr>
            <a:r>
              <a:rPr lang="en-US" dirty="0"/>
              <a:t>We’re now looking for Life Insurance Agents to join our dynamic team at [Agency Name] with MetLife, who will be responsible for:</a:t>
            </a:r>
          </a:p>
          <a:p>
            <a:pPr lvl="0"/>
            <a:r>
              <a:rPr lang="en-US" dirty="0"/>
              <a:t>Introducing MetLife through visits and demonstrating the protection solution and services it can provide</a:t>
            </a:r>
          </a:p>
          <a:p>
            <a:pPr lvl="0"/>
            <a:r>
              <a:rPr lang="en-US" dirty="0"/>
              <a:t>Providing intermediary services between the insurance company and clients and good customer service to maintain and retain clients</a:t>
            </a:r>
          </a:p>
          <a:p>
            <a:pPr lvl="0"/>
            <a:r>
              <a:rPr lang="en-US" dirty="0"/>
              <a:t>Meeting prospective clients to gather information about them and analyzing the client’s current portfolios and make recommendations based on their needs</a:t>
            </a:r>
          </a:p>
          <a:p>
            <a:pPr lvl="0"/>
            <a:r>
              <a:rPr lang="en-US" dirty="0"/>
              <a:t>Submitting a weekly activity report to the Unit Manager, along with the strategy plan for the coming weeks</a:t>
            </a:r>
          </a:p>
          <a:p>
            <a:pPr lvl="0"/>
            <a:r>
              <a:rPr lang="en-US" dirty="0"/>
              <a:t>Stay in touch with your customers to ensure a steady stream of repeat business</a:t>
            </a:r>
          </a:p>
          <a:p>
            <a:pPr lvl="0"/>
            <a:r>
              <a:rPr lang="en-US" dirty="0"/>
              <a:t>Having persistency, ambition, determination &amp; positivity to achieve the personal SMART goals</a:t>
            </a:r>
            <a:br>
              <a:rPr lang="en-US" dirty="0"/>
            </a:br>
            <a:endParaRPr lang="en-US" dirty="0"/>
          </a:p>
          <a:p>
            <a:pPr marL="0" indent="0">
              <a:buNone/>
            </a:pPr>
            <a:r>
              <a:rPr lang="en-US" dirty="0"/>
              <a:t>Requirements:</a:t>
            </a:r>
          </a:p>
          <a:p>
            <a:pPr lvl="0"/>
            <a:r>
              <a:rPr lang="en-US" dirty="0"/>
              <a:t>Education Level: Bachelor Degree</a:t>
            </a:r>
          </a:p>
          <a:p>
            <a:pPr lvl="0"/>
            <a:r>
              <a:rPr lang="en-US" dirty="0"/>
              <a:t>Excellent communication skills</a:t>
            </a:r>
          </a:p>
          <a:p>
            <a:pPr lvl="0"/>
            <a:r>
              <a:rPr lang="en-US" dirty="0"/>
              <a:t>Display good analytical skills </a:t>
            </a:r>
          </a:p>
          <a:p>
            <a:pPr lvl="0"/>
            <a:r>
              <a:rPr lang="en-US" dirty="0"/>
              <a:t>Provide excellent customer service</a:t>
            </a:r>
          </a:p>
          <a:p>
            <a:pPr lvl="0"/>
            <a:r>
              <a:rPr lang="en-US" dirty="0"/>
              <a:t>Possess excellent interpersonal skills</a:t>
            </a:r>
          </a:p>
          <a:p>
            <a:pPr marL="0" lvl="0" indent="0">
              <a:buNone/>
            </a:pPr>
            <a:endParaRPr lang="en-US" dirty="0"/>
          </a:p>
          <a:p>
            <a:pPr marL="0" indent="0">
              <a:buNone/>
            </a:pPr>
            <a:r>
              <a:rPr lang="en-US" dirty="0"/>
              <a:t>We offer attractive remuneration packages and commission with career growth, learning and development for successful candidates.</a:t>
            </a:r>
          </a:p>
          <a:p>
            <a:pPr marL="0" indent="0">
              <a:buNone/>
            </a:pPr>
            <a:r>
              <a:rPr lang="en-US" dirty="0"/>
              <a:t>Interested ? Apply by sending an email to XXX or message me on LinkedIn</a:t>
            </a:r>
          </a:p>
          <a:p>
            <a:pPr marL="0" indent="0">
              <a:buNone/>
            </a:pPr>
            <a:r>
              <a:rPr lang="en-US" dirty="0"/>
              <a:t>Closing date for accepting applications is XXX</a:t>
            </a:r>
          </a:p>
        </p:txBody>
      </p:sp>
      <p:sp>
        <p:nvSpPr>
          <p:cNvPr id="7" name="Title 6"/>
          <p:cNvSpPr>
            <a:spLocks noGrp="1"/>
          </p:cNvSpPr>
          <p:nvPr>
            <p:ph type="title"/>
          </p:nvPr>
        </p:nvSpPr>
        <p:spPr/>
        <p:txBody>
          <a:bodyPr/>
          <a:lstStyle/>
          <a:p>
            <a:r>
              <a:rPr lang="en-US" dirty="0"/>
              <a:t>Post 11  </a:t>
            </a: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sp>
        <p:nvSpPr>
          <p:cNvPr id="11" name="Rectangle 10"/>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400" dirty="0">
              <a:solidFill>
                <a:schemeClr val="tx1">
                  <a:lumMod val="65000"/>
                  <a:lumOff val="35000"/>
                </a:schemeClr>
              </a:solidFill>
              <a:latin typeface="Gotham-Book" panose="02000604040000020004" pitchFamily="50" charset="0"/>
            </a:endParaRPr>
          </a:p>
        </p:txBody>
      </p:sp>
      <p:pic>
        <p:nvPicPr>
          <p:cNvPr id="10" name="Picture 9">
            <a:extLst>
              <a:ext uri="{FF2B5EF4-FFF2-40B4-BE49-F238E27FC236}">
                <a16:creationId xmlns:a16="http://schemas.microsoft.com/office/drawing/2014/main" id="{0BC1DFE7-C7AA-CE46-8077-2E73272A28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0"/>
          </a:xfrm>
          <a:prstGeom prst="rect">
            <a:avLst/>
          </a:prstGeom>
        </p:spPr>
      </p:pic>
    </p:spTree>
    <p:extLst>
      <p:ext uri="{BB962C8B-B14F-4D97-AF65-F5344CB8AC3E}">
        <p14:creationId xmlns:p14="http://schemas.microsoft.com/office/powerpoint/2010/main" val="66664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Thank You</a:t>
            </a:r>
          </a:p>
        </p:txBody>
      </p:sp>
      <p:sp>
        <p:nvSpPr>
          <p:cNvPr id="3" name="Text Placeholder 2"/>
          <p:cNvSpPr>
            <a:spLocks noGrp="1"/>
          </p:cNvSpPr>
          <p:nvPr>
            <p:ph type="body" sz="quarter" idx="11"/>
          </p:nvPr>
        </p:nvSpPr>
        <p:spPr/>
        <p:txBody>
          <a:bodyPr/>
          <a:lstStyle/>
          <a:p>
            <a:r>
              <a:rPr lang="de-DE" b="1" dirty="0"/>
              <a:t>	</a:t>
            </a:r>
          </a:p>
        </p:txBody>
      </p:sp>
    </p:spTree>
    <p:extLst>
      <p:ext uri="{BB962C8B-B14F-4D97-AF65-F5344CB8AC3E}">
        <p14:creationId xmlns:p14="http://schemas.microsoft.com/office/powerpoint/2010/main" val="147869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To be successful in the insurance industry, new agents should know the skills that are common among top producers. You should be willing and able to listen and empathize with clients on a deeper level in order to understand what are their needs and help them to tailor a protection plan that is adapted to their needs. </a:t>
            </a:r>
          </a:p>
          <a:p>
            <a:pPr marL="0" indent="0">
              <a:buNone/>
            </a:pPr>
            <a:r>
              <a:rPr lang="en-US" dirty="0"/>
              <a:t>If you have good people skills, let’s connect!</a:t>
            </a:r>
          </a:p>
        </p:txBody>
      </p:sp>
      <p:sp>
        <p:nvSpPr>
          <p:cNvPr id="7" name="Title 6"/>
          <p:cNvSpPr>
            <a:spLocks noGrp="1"/>
          </p:cNvSpPr>
          <p:nvPr>
            <p:ph type="title"/>
          </p:nvPr>
        </p:nvSpPr>
        <p:spPr/>
        <p:txBody>
          <a:bodyPr/>
          <a:lstStyle/>
          <a:p>
            <a:r>
              <a:rPr lang="en-US" dirty="0"/>
              <a:t>Post 1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Top Insurance Agents Skills </a:t>
            </a:r>
          </a:p>
          <a:p>
            <a:pPr lvl="0"/>
            <a:r>
              <a:rPr lang="en-US" sz="1400" dirty="0">
                <a:solidFill>
                  <a:schemeClr val="tx1">
                    <a:lumMod val="65000"/>
                    <a:lumOff val="35000"/>
                  </a:schemeClr>
                </a:solidFill>
                <a:latin typeface="Gotham-Book" panose="02000603040000020004" pitchFamily="2" charset="0"/>
              </a:rPr>
              <a:t>Emotional Intelligence </a:t>
            </a:r>
            <a:endParaRPr lang="en-US" sz="1400" dirty="0">
              <a:solidFill>
                <a:schemeClr val="tx1">
                  <a:lumMod val="65000"/>
                  <a:lumOff val="35000"/>
                </a:schemeClr>
              </a:solidFill>
              <a:latin typeface="Gotham-Book" panose="02000604040000020004" pitchFamily="50" charset="0"/>
            </a:endParaRPr>
          </a:p>
        </p:txBody>
      </p:sp>
      <p:pic>
        <p:nvPicPr>
          <p:cNvPr id="3" name="Picture 2">
            <a:extLst>
              <a:ext uri="{FF2B5EF4-FFF2-40B4-BE49-F238E27FC236}">
                <a16:creationId xmlns:a16="http://schemas.microsoft.com/office/drawing/2014/main" id="{ABA01063-26BB-CD4E-9AAB-971410BA6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22079"/>
            <a:ext cx="4955750" cy="4965681"/>
          </a:xfrm>
          <a:prstGeom prst="rect">
            <a:avLst/>
          </a:prstGeom>
        </p:spPr>
      </p:pic>
    </p:spTree>
    <p:extLst>
      <p:ext uri="{BB962C8B-B14F-4D97-AF65-F5344CB8AC3E}">
        <p14:creationId xmlns:p14="http://schemas.microsoft.com/office/powerpoint/2010/main" val="421876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Persistence is a golden quality to have as an insurance agent. The best agents appear to be always excited and eager. A lack of energy and purpose could affect your relationship with your potential clients and discourage them from partnering up with you. </a:t>
            </a:r>
          </a:p>
          <a:p>
            <a:pPr marL="0" indent="0">
              <a:buNone/>
            </a:pPr>
            <a:r>
              <a:rPr lang="en-US" dirty="0"/>
              <a:t>Do you think you fit the role? Send me a message to discuss it further. </a:t>
            </a:r>
          </a:p>
        </p:txBody>
      </p:sp>
      <p:sp>
        <p:nvSpPr>
          <p:cNvPr id="7" name="Title 6"/>
          <p:cNvSpPr>
            <a:spLocks noGrp="1"/>
          </p:cNvSpPr>
          <p:nvPr>
            <p:ph type="title"/>
          </p:nvPr>
        </p:nvSpPr>
        <p:spPr/>
        <p:txBody>
          <a:bodyPr/>
          <a:lstStyle/>
          <a:p>
            <a:r>
              <a:rPr lang="en-US" dirty="0"/>
              <a:t>Post 2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Top Insurance Agents Skills</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High Energy Levels</a:t>
            </a:r>
          </a:p>
        </p:txBody>
      </p:sp>
      <p:pic>
        <p:nvPicPr>
          <p:cNvPr id="11" name="Picture 10">
            <a:extLst>
              <a:ext uri="{FF2B5EF4-FFF2-40B4-BE49-F238E27FC236}">
                <a16:creationId xmlns:a16="http://schemas.microsoft.com/office/drawing/2014/main" id="{13B7CE2E-9D8B-204E-A8D7-E6519EA3A8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1"/>
          </a:xfrm>
          <a:prstGeom prst="rect">
            <a:avLst/>
          </a:prstGeom>
        </p:spPr>
      </p:pic>
    </p:spTree>
    <p:extLst>
      <p:ext uri="{BB962C8B-B14F-4D97-AF65-F5344CB8AC3E}">
        <p14:creationId xmlns:p14="http://schemas.microsoft.com/office/powerpoint/2010/main" val="295516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Clients are attracted to products that fit their needs along with a great service. If insurance agents understand the knowledge of the insurance products they’re selling and how they fit their client's financial situation, they will be able to gain their trust on the long term. </a:t>
            </a:r>
          </a:p>
          <a:p>
            <a:pPr marL="0" indent="0">
              <a:buNone/>
            </a:pPr>
            <a:r>
              <a:rPr lang="en-US" dirty="0"/>
              <a:t>Don’t worry! Right after the internal trainings and learning the available tools - You can start working in my team almost immediately </a:t>
            </a:r>
          </a:p>
          <a:p>
            <a:pPr marL="0" indent="0">
              <a:buNone/>
            </a:pPr>
            <a:endParaRPr lang="en-US" dirty="0"/>
          </a:p>
          <a:p>
            <a:pPr marL="0" indent="0">
              <a:buNone/>
            </a:pPr>
            <a:r>
              <a:rPr lang="en-US" dirty="0"/>
              <a:t>If you’re someone who always goes the extra mile and willing to learn, we can walk a long journey together, let’s connect. </a:t>
            </a:r>
          </a:p>
          <a:p>
            <a:pPr marL="0" indent="0">
              <a:buNone/>
            </a:pPr>
            <a:endParaRPr lang="en-US" dirty="0"/>
          </a:p>
        </p:txBody>
      </p:sp>
      <p:sp>
        <p:nvSpPr>
          <p:cNvPr id="7" name="Title 6"/>
          <p:cNvSpPr>
            <a:spLocks noGrp="1"/>
          </p:cNvSpPr>
          <p:nvPr>
            <p:ph type="title"/>
          </p:nvPr>
        </p:nvSpPr>
        <p:spPr/>
        <p:txBody>
          <a:bodyPr/>
          <a:lstStyle/>
          <a:p>
            <a:r>
              <a:rPr lang="en-US" dirty="0"/>
              <a:t>Post 3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Top Insurance Agents Skills</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Technical Know-How</a:t>
            </a:r>
          </a:p>
        </p:txBody>
      </p:sp>
      <p:pic>
        <p:nvPicPr>
          <p:cNvPr id="11" name="Picture 10">
            <a:extLst>
              <a:ext uri="{FF2B5EF4-FFF2-40B4-BE49-F238E27FC236}">
                <a16:creationId xmlns:a16="http://schemas.microsoft.com/office/drawing/2014/main" id="{7BBC8883-FD2D-0044-853E-DAE7353B92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0"/>
          </a:xfrm>
          <a:prstGeom prst="rect">
            <a:avLst/>
          </a:prstGeom>
        </p:spPr>
      </p:pic>
    </p:spTree>
    <p:extLst>
      <p:ext uri="{BB962C8B-B14F-4D97-AF65-F5344CB8AC3E}">
        <p14:creationId xmlns:p14="http://schemas.microsoft.com/office/powerpoint/2010/main" val="208246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latin typeface="Gotham-Book" panose="02000604040000020004" pitchFamily="50" charset="0"/>
            </a:endParaRPr>
          </a:p>
          <a:p>
            <a:pPr marL="0" indent="0">
              <a:lnSpc>
                <a:spcPct val="107000"/>
              </a:lnSpc>
              <a:spcAft>
                <a:spcPts val="600"/>
              </a:spcAft>
              <a:buNone/>
            </a:pPr>
            <a:r>
              <a:rPr lang="en-US" dirty="0"/>
              <a:t>The life insurance industry is without a doubt very challenging, yet it’s immensely rewarding for those who are willing to learn and grow the needed skills to build strong portfolios. </a:t>
            </a:r>
          </a:p>
          <a:p>
            <a:pPr marL="0" indent="0">
              <a:lnSpc>
                <a:spcPct val="107000"/>
              </a:lnSpc>
              <a:spcAft>
                <a:spcPts val="600"/>
              </a:spcAft>
              <a:buNone/>
            </a:pPr>
            <a:r>
              <a:rPr lang="en-US" dirty="0">
                <a:latin typeface="Gotham-Book" panose="02000604040000020004" pitchFamily="50" charset="0"/>
              </a:rPr>
              <a:t>If you’re focused on changing your life and serious about putting the work for it, let’s talk. </a:t>
            </a:r>
          </a:p>
        </p:txBody>
      </p:sp>
      <p:sp>
        <p:nvSpPr>
          <p:cNvPr id="7" name="Title 6"/>
          <p:cNvSpPr>
            <a:spLocks noGrp="1"/>
          </p:cNvSpPr>
          <p:nvPr>
            <p:ph type="title"/>
          </p:nvPr>
        </p:nvSpPr>
        <p:spPr/>
        <p:txBody>
          <a:bodyPr>
            <a:normAutofit/>
          </a:bodyPr>
          <a:lstStyle/>
          <a:p>
            <a:r>
              <a:rPr lang="en-US" dirty="0"/>
              <a:t>Post 4</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Big Challenges &amp; Bigger Rewards</a:t>
            </a:r>
          </a:p>
        </p:txBody>
      </p:sp>
      <p:pic>
        <p:nvPicPr>
          <p:cNvPr id="11" name="Picture 10">
            <a:extLst>
              <a:ext uri="{FF2B5EF4-FFF2-40B4-BE49-F238E27FC236}">
                <a16:creationId xmlns:a16="http://schemas.microsoft.com/office/drawing/2014/main" id="{5E74FC98-E3CB-9E4D-830D-36A4EA1BD9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0"/>
          </a:xfrm>
          <a:prstGeom prst="rect">
            <a:avLst/>
          </a:prstGeom>
        </p:spPr>
      </p:pic>
    </p:spTree>
    <p:extLst>
      <p:ext uri="{BB962C8B-B14F-4D97-AF65-F5344CB8AC3E}">
        <p14:creationId xmlns:p14="http://schemas.microsoft.com/office/powerpoint/2010/main" val="91286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While it may take time for you to build up your clients, with the first years being the toughest, there is potential to earn an abundant income with time. With unlimited earning potential, the insurance industry offers you unlimited career advancement and success.</a:t>
            </a:r>
          </a:p>
          <a:p>
            <a:pPr marL="0" indent="0">
              <a:buNone/>
            </a:pPr>
            <a:r>
              <a:rPr lang="en-US" dirty="0">
                <a:cs typeface="+mn-cs"/>
              </a:rPr>
              <a:t>If you’re looking for a career that rewards you</a:t>
            </a:r>
            <a:r>
              <a:rPr lang="en-US" strike="sngStrike" dirty="0">
                <a:cs typeface="+mn-cs"/>
              </a:rPr>
              <a:t>r</a:t>
            </a:r>
            <a:r>
              <a:rPr lang="en-US" dirty="0">
                <a:cs typeface="+mn-cs"/>
              </a:rPr>
              <a:t> adequately for your efforts, let’s connect. </a:t>
            </a:r>
          </a:p>
        </p:txBody>
      </p:sp>
      <p:sp>
        <p:nvSpPr>
          <p:cNvPr id="7" name="Title 6"/>
          <p:cNvSpPr>
            <a:spLocks noGrp="1"/>
          </p:cNvSpPr>
          <p:nvPr>
            <p:ph type="title"/>
          </p:nvPr>
        </p:nvSpPr>
        <p:spPr/>
        <p:txBody>
          <a:bodyPr/>
          <a:lstStyle/>
          <a:p>
            <a:r>
              <a:rPr lang="en-US" dirty="0"/>
              <a:t>Post 5</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No ceiling on your income potential</a:t>
            </a:r>
            <a:endParaRPr lang="en-US" sz="1400" dirty="0">
              <a:solidFill>
                <a:schemeClr val="tx1">
                  <a:lumMod val="65000"/>
                  <a:lumOff val="35000"/>
                </a:schemeClr>
              </a:solidFill>
              <a:latin typeface="Gotham-Book" panose="02000604040000020004" pitchFamily="50" charset="0"/>
            </a:endParaRPr>
          </a:p>
        </p:txBody>
      </p:sp>
      <p:pic>
        <p:nvPicPr>
          <p:cNvPr id="11" name="Picture 10">
            <a:extLst>
              <a:ext uri="{FF2B5EF4-FFF2-40B4-BE49-F238E27FC236}">
                <a16:creationId xmlns:a16="http://schemas.microsoft.com/office/drawing/2014/main" id="{38EFA534-79B1-F54C-926E-DDE0CF1062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0"/>
          </a:xfrm>
          <a:prstGeom prst="rect">
            <a:avLst/>
          </a:prstGeom>
        </p:spPr>
      </p:pic>
    </p:spTree>
    <p:extLst>
      <p:ext uri="{BB962C8B-B14F-4D97-AF65-F5344CB8AC3E}">
        <p14:creationId xmlns:p14="http://schemas.microsoft.com/office/powerpoint/2010/main" val="294714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lnSpc>
                <a:spcPct val="107000"/>
              </a:lnSpc>
              <a:spcAft>
                <a:spcPts val="600"/>
              </a:spcAft>
              <a:buNone/>
            </a:pPr>
            <a:r>
              <a:rPr lang="en-US" dirty="0"/>
              <a:t>Although recent times were challenging, the insurance industry remains a solid bet for any new joiner to the job market. If you’re looking for a steady and fast track career, insurance sales might just be the thing you’re looking for. </a:t>
            </a:r>
          </a:p>
          <a:p>
            <a:pPr marL="0" indent="0">
              <a:lnSpc>
                <a:spcPct val="107000"/>
              </a:lnSpc>
              <a:spcAft>
                <a:spcPts val="600"/>
              </a:spcAft>
              <a:buNone/>
            </a:pPr>
            <a:endParaRPr lang="en-US" dirty="0"/>
          </a:p>
          <a:p>
            <a:pPr marL="0" indent="0">
              <a:lnSpc>
                <a:spcPct val="107000"/>
              </a:lnSpc>
              <a:spcAft>
                <a:spcPts val="600"/>
              </a:spcAft>
              <a:buNone/>
            </a:pPr>
            <a:r>
              <a:rPr lang="en-US" dirty="0"/>
              <a:t>Let’s discuss it if you’re contemplating the idea of a career as an Insurance Agent. </a:t>
            </a:r>
          </a:p>
        </p:txBody>
      </p:sp>
      <p:sp>
        <p:nvSpPr>
          <p:cNvPr id="7" name="Title 6"/>
          <p:cNvSpPr>
            <a:spLocks noGrp="1"/>
          </p:cNvSpPr>
          <p:nvPr>
            <p:ph type="title"/>
          </p:nvPr>
        </p:nvSpPr>
        <p:spPr/>
        <p:txBody>
          <a:bodyPr/>
          <a:lstStyle/>
          <a:p>
            <a:r>
              <a:rPr lang="en-US" dirty="0"/>
              <a:t>Post 6 –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4" name="Rectangle 13"/>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Insurance is a growing industry </a:t>
            </a:r>
            <a:endParaRPr lang="en-US" sz="1400" dirty="0">
              <a:solidFill>
                <a:schemeClr val="tx1">
                  <a:lumMod val="65000"/>
                  <a:lumOff val="35000"/>
                </a:schemeClr>
              </a:solidFill>
              <a:latin typeface="Gotham-Book" panose="02000604040000020004" pitchFamily="50" charset="0"/>
            </a:endParaRPr>
          </a:p>
        </p:txBody>
      </p:sp>
      <p:pic>
        <p:nvPicPr>
          <p:cNvPr id="10" name="Picture 9">
            <a:extLst>
              <a:ext uri="{FF2B5EF4-FFF2-40B4-BE49-F238E27FC236}">
                <a16:creationId xmlns:a16="http://schemas.microsoft.com/office/drawing/2014/main" id="{C474687A-8432-8649-B07D-DCA07563B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24564"/>
            <a:ext cx="4955749" cy="4960709"/>
          </a:xfrm>
          <a:prstGeom prst="rect">
            <a:avLst/>
          </a:prstGeom>
        </p:spPr>
      </p:pic>
    </p:spTree>
    <p:extLst>
      <p:ext uri="{BB962C8B-B14F-4D97-AF65-F5344CB8AC3E}">
        <p14:creationId xmlns:p14="http://schemas.microsoft.com/office/powerpoint/2010/main" val="45284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Why do potential candidates choose to pursue the insurance agents' career to work with MetLife?</a:t>
            </a:r>
          </a:p>
          <a:p>
            <a:pPr marL="0" indent="0">
              <a:buNone/>
            </a:pPr>
            <a:r>
              <a:rPr lang="en-US" dirty="0"/>
              <a:t>Here are some simple reasons: </a:t>
            </a:r>
          </a:p>
          <a:p>
            <a:pPr lvl="0"/>
            <a:r>
              <a:rPr lang="en-US" dirty="0"/>
              <a:t>Enhanced Earning Potential, </a:t>
            </a:r>
          </a:p>
          <a:p>
            <a:pPr lvl="0"/>
            <a:r>
              <a:rPr lang="en-US" dirty="0"/>
              <a:t>simple sales tools, </a:t>
            </a:r>
          </a:p>
          <a:p>
            <a:pPr lvl="0"/>
            <a:r>
              <a:rPr lang="en-US" dirty="0"/>
              <a:t>mentoring at every stage, </a:t>
            </a:r>
          </a:p>
          <a:p>
            <a:pPr lvl="0"/>
            <a:r>
              <a:rPr lang="en-US" dirty="0"/>
              <a:t>bonus &amp; rewards system, </a:t>
            </a:r>
          </a:p>
          <a:p>
            <a:pPr lvl="0"/>
            <a:r>
              <a:rPr lang="en-US" dirty="0"/>
              <a:t>Accelerated Career Growth </a:t>
            </a:r>
          </a:p>
          <a:p>
            <a:pPr lvl="0"/>
            <a:r>
              <a:rPr lang="en-US" dirty="0"/>
              <a:t>better Work-Life Balance </a:t>
            </a:r>
          </a:p>
          <a:p>
            <a:pPr marL="0" indent="0">
              <a:buNone/>
            </a:pPr>
            <a:r>
              <a:rPr lang="en-US" dirty="0"/>
              <a:t> </a:t>
            </a:r>
          </a:p>
          <a:p>
            <a:pPr marL="0" indent="0">
              <a:buNone/>
            </a:pPr>
            <a:r>
              <a:rPr lang="en-US" dirty="0"/>
              <a:t>Is this what you are looking for? DM me to discuss the details.</a:t>
            </a:r>
          </a:p>
          <a:p>
            <a:pPr marL="0" indent="0">
              <a:buNone/>
            </a:pPr>
            <a:endParaRPr lang="en-US" dirty="0"/>
          </a:p>
        </p:txBody>
      </p:sp>
      <p:sp>
        <p:nvSpPr>
          <p:cNvPr id="7" name="Title 6"/>
          <p:cNvSpPr>
            <a:spLocks noGrp="1"/>
          </p:cNvSpPr>
          <p:nvPr>
            <p:ph type="title"/>
          </p:nvPr>
        </p:nvSpPr>
        <p:spPr/>
        <p:txBody>
          <a:bodyPr/>
          <a:lstStyle/>
          <a:p>
            <a:r>
              <a:rPr lang="en-US" dirty="0">
                <a:solidFill>
                  <a:schemeClr val="tx1"/>
                </a:solidFill>
              </a:rPr>
              <a:t>Post 7 </a:t>
            </a:r>
            <a:endParaRPr lang="en-US" dirty="0">
              <a:solidFill>
                <a:schemeClr val="tx1"/>
              </a:solidFill>
              <a:highlight>
                <a:srgbClr val="FFFF00"/>
              </a:highlight>
            </a:endParaRP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highlight>
                <a:srgbClr val="FFFF00"/>
              </a:highlight>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cs typeface="Gotham-Book" panose="02000603040000020004" pitchFamily="2" charset="0"/>
              </a:rPr>
              <a:t>Why choose to work with MetLife?</a:t>
            </a:r>
          </a:p>
        </p:txBody>
      </p:sp>
      <p:pic>
        <p:nvPicPr>
          <p:cNvPr id="11" name="Picture 10">
            <a:extLst>
              <a:ext uri="{FF2B5EF4-FFF2-40B4-BE49-F238E27FC236}">
                <a16:creationId xmlns:a16="http://schemas.microsoft.com/office/drawing/2014/main" id="{01584328-2392-A143-9121-22C51C5F71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0"/>
          </a:xfrm>
          <a:prstGeom prst="rect">
            <a:avLst/>
          </a:prstGeom>
        </p:spPr>
      </p:pic>
    </p:spTree>
    <p:extLst>
      <p:ext uri="{BB962C8B-B14F-4D97-AF65-F5344CB8AC3E}">
        <p14:creationId xmlns:p14="http://schemas.microsoft.com/office/powerpoint/2010/main" val="1156483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lstStyle/>
          <a:p>
            <a:pPr marL="0" indent="0">
              <a:buNone/>
            </a:pPr>
            <a:r>
              <a:rPr lang="en-US" dirty="0"/>
              <a:t>Caption:</a:t>
            </a:r>
          </a:p>
          <a:p>
            <a:pPr marL="0" indent="0">
              <a:buNone/>
            </a:pPr>
            <a:r>
              <a:rPr lang="en-US" dirty="0"/>
              <a:t> </a:t>
            </a:r>
          </a:p>
          <a:p>
            <a:pPr marL="0" indent="0">
              <a:buNone/>
            </a:pPr>
            <a:r>
              <a:rPr lang="en-US" dirty="0"/>
              <a:t>The real difference between a successful insurance agent and an unproductive one lies in attitude. If you’re looking for a career, you will have long-term goals and a plan to achieve them. If you’re looking for a job, you will be in it to earn money to pay your bills and support your lifestyle. If you’re willing to approach Insurance agent as a long-term career, I can tell you that you will see a great outcome. If you’re in it for the long haul, let’s connect. </a:t>
            </a:r>
          </a:p>
        </p:txBody>
      </p:sp>
      <p:sp>
        <p:nvSpPr>
          <p:cNvPr id="7" name="Title 6"/>
          <p:cNvSpPr>
            <a:spLocks noGrp="1"/>
          </p:cNvSpPr>
          <p:nvPr>
            <p:ph type="title"/>
          </p:nvPr>
        </p:nvSpPr>
        <p:spPr/>
        <p:txBody>
          <a:bodyPr/>
          <a:lstStyle/>
          <a:p>
            <a:r>
              <a:rPr lang="en-US" dirty="0"/>
              <a:t>Post 8</a:t>
            </a:r>
            <a:endParaRPr lang="en-US" dirty="0">
              <a:highlight>
                <a:srgbClr val="FFFF00"/>
              </a:highlight>
            </a:endParaRP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1" name="Rectangle 10"/>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Selling Insurance is a career not a job</a:t>
            </a:r>
            <a:endParaRPr lang="en-US" sz="1400" dirty="0">
              <a:solidFill>
                <a:schemeClr val="tx1">
                  <a:lumMod val="65000"/>
                  <a:lumOff val="35000"/>
                </a:schemeClr>
              </a:solidFill>
              <a:latin typeface="Gotham-Book" panose="02000604040000020004" pitchFamily="50" charset="0"/>
            </a:endParaRPr>
          </a:p>
        </p:txBody>
      </p:sp>
      <p:pic>
        <p:nvPicPr>
          <p:cNvPr id="10" name="Picture 9">
            <a:extLst>
              <a:ext uri="{FF2B5EF4-FFF2-40B4-BE49-F238E27FC236}">
                <a16:creationId xmlns:a16="http://schemas.microsoft.com/office/drawing/2014/main" id="{00C396BF-3482-AA4B-86BF-42E7643090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 y="1122079"/>
            <a:ext cx="4955749" cy="4965680"/>
          </a:xfrm>
          <a:prstGeom prst="rect">
            <a:avLst/>
          </a:prstGeom>
        </p:spPr>
      </p:pic>
    </p:spTree>
    <p:extLst>
      <p:ext uri="{BB962C8B-B14F-4D97-AF65-F5344CB8AC3E}">
        <p14:creationId xmlns:p14="http://schemas.microsoft.com/office/powerpoint/2010/main" val="2274265348"/>
      </p:ext>
    </p:extLst>
  </p:cSld>
  <p:clrMapOvr>
    <a:masterClrMapping/>
  </p:clrMapOvr>
</p:sld>
</file>

<file path=ppt/theme/theme1.xml><?xml version="1.0" encoding="utf-8"?>
<a:theme xmlns:a="http://schemas.openxmlformats.org/drawingml/2006/main" name="Custom Design">
  <a:themeElements>
    <a:clrScheme name="BornInteractive">
      <a:dk1>
        <a:sysClr val="windowText" lastClr="000000"/>
      </a:dk1>
      <a:lt1>
        <a:sysClr val="window" lastClr="FFFFFF"/>
      </a:lt1>
      <a:dk2>
        <a:srgbClr val="1F497D"/>
      </a:dk2>
      <a:lt2>
        <a:srgbClr val="EEECE1"/>
      </a:lt2>
      <a:accent1>
        <a:srgbClr val="0097D9"/>
      </a:accent1>
      <a:accent2>
        <a:srgbClr val="D9025F"/>
      </a:accent2>
      <a:accent3>
        <a:srgbClr val="7DB927"/>
      </a:accent3>
      <a:accent4>
        <a:srgbClr val="9E9B9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AAAE1C7A0A246A41C8217AA12718C" ma:contentTypeVersion="14" ma:contentTypeDescription="Create a new document." ma:contentTypeScope="" ma:versionID="679b0aff062d0c95e113cde187cb7dd4">
  <xsd:schema xmlns:xsd="http://www.w3.org/2001/XMLSchema" xmlns:xs="http://www.w3.org/2001/XMLSchema" xmlns:p="http://schemas.microsoft.com/office/2006/metadata/properties" xmlns:ns3="d2bcc9ad-2da9-498f-b259-60e38aaf56ef" xmlns:ns4="09026289-c3f6-42aa-bd36-6c35e92603cf" targetNamespace="http://schemas.microsoft.com/office/2006/metadata/properties" ma:root="true" ma:fieldsID="9d9b9c197fff3665b952aae3b6e970f9" ns3:_="" ns4:_="">
    <xsd:import namespace="d2bcc9ad-2da9-498f-b259-60e38aaf56ef"/>
    <xsd:import namespace="09026289-c3f6-42aa-bd36-6c35e92603c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cc9ad-2da9-498f-b259-60e38aaf56e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026289-c3f6-42aa-bd36-6c35e92603c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4D6855-0867-4285-A742-CD152D85E9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cc9ad-2da9-498f-b259-60e38aaf56ef"/>
    <ds:schemaRef ds:uri="09026289-c3f6-42aa-bd36-6c35e92603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CEF120-4566-4D25-98D9-65474E42EA3D}">
  <ds:schemaRefs>
    <ds:schemaRef ds:uri="http://schemas.microsoft.com/office/2006/metadata/properties"/>
    <ds:schemaRef ds:uri="http://schemas.openxmlformats.org/package/2006/metadata/core-properties"/>
    <ds:schemaRef ds:uri="http://www.w3.org/XML/1998/namespace"/>
    <ds:schemaRef ds:uri="http://purl.org/dc/terms/"/>
    <ds:schemaRef ds:uri="d2bcc9ad-2da9-498f-b259-60e38aaf56ef"/>
    <ds:schemaRef ds:uri="http://schemas.microsoft.com/office/infopath/2007/PartnerControls"/>
    <ds:schemaRef ds:uri="http://purl.org/dc/dcmitype/"/>
    <ds:schemaRef ds:uri="http://schemas.microsoft.com/office/2006/documentManagement/types"/>
    <ds:schemaRef ds:uri="09026289-c3f6-42aa-bd36-6c35e92603cf"/>
    <ds:schemaRef ds:uri="http://purl.org/dc/elements/1.1/"/>
  </ds:schemaRefs>
</ds:datastoreItem>
</file>

<file path=customXml/itemProps3.xml><?xml version="1.0" encoding="utf-8"?>
<ds:datastoreItem xmlns:ds="http://schemas.openxmlformats.org/officeDocument/2006/customXml" ds:itemID="{6CD0B9F7-1882-4834-80FC-2D4631266B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3945</TotalTime>
  <Words>1100</Words>
  <Application>Microsoft Office PowerPoint</Application>
  <PresentationFormat>Widescreen</PresentationFormat>
  <Paragraphs>136</Paragraphs>
  <Slides>13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Gotham Bold</vt:lpstr>
      <vt:lpstr>Gotham-Bold</vt:lpstr>
      <vt:lpstr>Gotham-Book</vt:lpstr>
      <vt:lpstr>Gotham-Light</vt:lpstr>
      <vt:lpstr>Gotham-MediumItalic</vt:lpstr>
      <vt:lpstr>Museo 300</vt:lpstr>
      <vt:lpstr>Custom Design</vt:lpstr>
      <vt:lpstr>Third Calendar MetLife AL/UM </vt:lpstr>
      <vt:lpstr>Post 1 </vt:lpstr>
      <vt:lpstr>Post 2 </vt:lpstr>
      <vt:lpstr>Post 3 </vt:lpstr>
      <vt:lpstr>Post 4</vt:lpstr>
      <vt:lpstr>Post 5</vt:lpstr>
      <vt:lpstr>Post 6 – </vt:lpstr>
      <vt:lpstr>Post 7 </vt:lpstr>
      <vt:lpstr>Post 8</vt:lpstr>
      <vt:lpstr>Post 9</vt:lpstr>
      <vt:lpstr>Post 10 </vt:lpstr>
      <vt:lpstr>Post 11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KEY COMPONENT IN YOUR DIGITAL TRANSFORMATION JOURNEY</dc:title>
  <dc:creator>Haytham A. Sawma</dc:creator>
  <cp:lastModifiedBy>Beckdash, Hiba</cp:lastModifiedBy>
  <cp:revision>148</cp:revision>
  <dcterms:created xsi:type="dcterms:W3CDTF">2021-01-15T13:11:26Z</dcterms:created>
  <dcterms:modified xsi:type="dcterms:W3CDTF">2021-11-08T07:45:56Z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0x010100F23AAAE1C7A0A246A41C8217AA12718C</vt:lpwstr>
  </property>
</Properties>
</file>