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7304" y="507889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5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83926" y="0"/>
            <a:ext cx="5708650" cy="6858000"/>
          </a:xfrm>
          <a:custGeom>
            <a:avLst/>
            <a:gdLst/>
            <a:ahLst/>
            <a:cxnLst/>
            <a:rect l="l" t="t" r="r" b="b"/>
            <a:pathLst>
              <a:path w="5708650" h="6858000">
                <a:moveTo>
                  <a:pt x="5708073" y="0"/>
                </a:moveTo>
                <a:lnTo>
                  <a:pt x="0" y="0"/>
                </a:lnTo>
                <a:lnTo>
                  <a:pt x="0" y="6857999"/>
                </a:lnTo>
                <a:lnTo>
                  <a:pt x="5708073" y="6857999"/>
                </a:lnTo>
                <a:lnTo>
                  <a:pt x="5708073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6419754"/>
            <a:ext cx="2152126" cy="177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900" y="468883"/>
            <a:ext cx="26263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1373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205275"/>
            <a:ext cx="4876800" cy="4799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66410" y="6478015"/>
            <a:ext cx="15347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XXXXX@metlifeagency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XXXX@metlifeagency.co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40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72745"/>
            <a:ext cx="4615180" cy="38046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5601" y="3783583"/>
            <a:ext cx="4973955" cy="128143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1005"/>
              </a:spcBef>
            </a:pPr>
            <a:r>
              <a:rPr sz="4500" spc="215" dirty="0">
                <a:solidFill>
                  <a:srgbClr val="FFFFFF"/>
                </a:solidFill>
              </a:rPr>
              <a:t>MetLife</a:t>
            </a:r>
            <a:r>
              <a:rPr sz="4500" spc="110" dirty="0">
                <a:solidFill>
                  <a:srgbClr val="FFFFFF"/>
                </a:solidFill>
              </a:rPr>
              <a:t> </a:t>
            </a:r>
            <a:r>
              <a:rPr sz="4500" spc="-10" dirty="0">
                <a:solidFill>
                  <a:srgbClr val="FFFFFF"/>
                </a:solidFill>
              </a:rPr>
              <a:t>Calendar </a:t>
            </a:r>
            <a:r>
              <a:rPr sz="4500" spc="320" dirty="0">
                <a:solidFill>
                  <a:srgbClr val="FFFFFF"/>
                </a:solidFill>
              </a:rPr>
              <a:t>AL/UM</a:t>
            </a:r>
            <a:endParaRPr sz="4500"/>
          </a:p>
        </p:txBody>
      </p:sp>
      <p:sp>
        <p:nvSpPr>
          <p:cNvPr id="5" name="object 5"/>
          <p:cNvSpPr txBox="1"/>
          <p:nvPr/>
        </p:nvSpPr>
        <p:spPr>
          <a:xfrm>
            <a:off x="889401" y="5481828"/>
            <a:ext cx="1497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6376" y="1159764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66376" y="1644396"/>
            <a:ext cx="4401185" cy="26650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21615">
              <a:lnSpc>
                <a:spcPct val="101000"/>
              </a:lnSpc>
              <a:spcBef>
                <a:spcPts val="8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Today's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job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seekers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searching</a:t>
            </a:r>
            <a:r>
              <a:rPr sz="1400" spc="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positions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offer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than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simply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salary.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are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becoming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interested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careers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allow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them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give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back.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</a:pP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insurance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career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satisfy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desire</a:t>
            </a:r>
            <a:r>
              <a:rPr sz="1400" spc="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meaningful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work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community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involvement.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insurance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sector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was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founded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idea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protecting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community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members.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2700" marR="297180">
              <a:lnSpc>
                <a:spcPts val="1610"/>
              </a:lnSpc>
            </a:pP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Would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like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take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part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that?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Send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me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message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so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discuss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40" dirty="0"/>
              <a:t> </a:t>
            </a:r>
            <a:r>
              <a:rPr spc="-340" dirty="0"/>
              <a:t>1</a:t>
            </a:r>
            <a:endParaRPr spc="-2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701" y="1211282"/>
            <a:ext cx="4761306" cy="479928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735836"/>
            <a:ext cx="466026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If</a:t>
            </a:r>
            <a:r>
              <a:rPr sz="1400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are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teacher,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1400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can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certainly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translate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perfectly,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choose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14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language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recipient,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14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are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patient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you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approach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everyone</a:t>
            </a:r>
            <a:r>
              <a:rPr sz="14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individually.</a:t>
            </a:r>
            <a:r>
              <a:rPr sz="1400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With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MetLife,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we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value</a:t>
            </a:r>
            <a:r>
              <a:rPr sz="14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95959"/>
                </a:solidFill>
                <a:latin typeface="Calibri"/>
                <a:cs typeface="Calibri"/>
              </a:rPr>
              <a:t>these</a:t>
            </a:r>
            <a:r>
              <a:rPr sz="1400" spc="-10" dirty="0">
                <a:solidFill>
                  <a:srgbClr val="595959"/>
                </a:solidFill>
                <a:latin typeface="Calibri"/>
                <a:cs typeface="Calibri"/>
              </a:rPr>
              <a:t> people!</a:t>
            </a:r>
            <a:endParaRPr sz="1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Tag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teacher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5" dirty="0">
                <a:solidFill>
                  <a:srgbClr val="595959"/>
                </a:solidFill>
                <a:latin typeface="Arial"/>
                <a:cs typeface="Arial"/>
              </a:rPr>
              <a:t>who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needs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hear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this!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95" dirty="0"/>
              <a:t>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222" y="1205275"/>
            <a:ext cx="4761307" cy="47992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397763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918971"/>
            <a:ext cx="4324350" cy="2171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53975">
              <a:lnSpc>
                <a:spcPct val="98600"/>
              </a:lnSpc>
              <a:spcBef>
                <a:spcPts val="12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We’re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now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looking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Leader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join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our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dynamic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[Agency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Name]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MetLife.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u="sng" spc="5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Key</a:t>
            </a:r>
            <a:r>
              <a:rPr sz="1400" u="sng" spc="3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4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responsibilities: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Keep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Informed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Products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10"/>
              </a:spcBef>
            </a:pP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Recruit,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Train,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Coach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Set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Targets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Motivate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Prepare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Reports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523" y="3357371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5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Requirements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4523" y="3582382"/>
            <a:ext cx="4208145" cy="15525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20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28-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old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118600"/>
              </a:lnSpc>
              <a:spcBef>
                <a:spcPts val="20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University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Graduates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Official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Lebanese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Baccalaureate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Minimum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5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Minimum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managerial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SzPct val="107142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Highly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motivated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Goal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oriented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4523" y="5439155"/>
            <a:ext cx="4353560" cy="9124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sz="1400" u="sng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E-</a:t>
            </a:r>
            <a:r>
              <a:rPr sz="1400" u="sng" spc="7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mail</a:t>
            </a:r>
            <a:r>
              <a:rPr sz="1400" u="sng" spc="5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9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your</a:t>
            </a:r>
            <a:r>
              <a:rPr sz="1400" u="sng" spc="5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6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CV </a:t>
            </a:r>
            <a:r>
              <a:rPr sz="1400" u="sng" spc="7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to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: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 </a:t>
            </a:r>
            <a:r>
              <a:rPr sz="14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XXXXX@metlifeagency.net</a:t>
            </a:r>
            <a:r>
              <a:rPr sz="14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considered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selection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process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or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message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me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LinkedIn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Closing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date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accepting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applications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XXX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468883"/>
            <a:ext cx="4203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5" dirty="0"/>
              <a:t> </a:t>
            </a:r>
            <a:r>
              <a:rPr spc="130" dirty="0"/>
              <a:t>3</a:t>
            </a:r>
            <a:r>
              <a:rPr spc="60" dirty="0"/>
              <a:t> </a:t>
            </a:r>
            <a:r>
              <a:rPr spc="165" dirty="0"/>
              <a:t>–</a:t>
            </a:r>
            <a:r>
              <a:rPr lang="en-US" spc="165" dirty="0"/>
              <a:t>To recruit PALs</a:t>
            </a:r>
            <a:endParaRPr spc="90" dirty="0"/>
          </a:p>
        </p:txBody>
      </p:sp>
      <p:sp>
        <p:nvSpPr>
          <p:cNvPr id="8" name="object 8"/>
          <p:cNvSpPr txBox="1"/>
          <p:nvPr/>
        </p:nvSpPr>
        <p:spPr>
          <a:xfrm>
            <a:off x="385909" y="3171444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Text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Visual: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69" y="1429433"/>
            <a:ext cx="4328460" cy="436298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766315"/>
            <a:ext cx="4317365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experience?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problem.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Even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if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no previous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professional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insurance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agent,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might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surprised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learn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your set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skills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translate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successful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future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insurance.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523" y="3122676"/>
            <a:ext cx="4337685" cy="1092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70485">
              <a:lnSpc>
                <a:spcPct val="101400"/>
              </a:lnSpc>
              <a:spcBef>
                <a:spcPts val="75"/>
              </a:spcBef>
            </a:pP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Join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MetLife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agents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receive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ongoing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trainings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throughout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your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journey,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from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product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training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leadership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programs.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Constantly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learning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growing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uncover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your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true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potential.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4523" y="4494276"/>
            <a:ext cx="423672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DM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so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discuss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further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how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part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our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team.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254" dirty="0"/>
              <a:t>4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09600" y="1205275"/>
            <a:ext cx="4876800" cy="4799330"/>
            <a:chOff x="609600" y="1205275"/>
            <a:chExt cx="4876800" cy="4799330"/>
          </a:xfrm>
        </p:grpSpPr>
        <p:sp>
          <p:nvSpPr>
            <p:cNvPr id="8" name="object 8"/>
            <p:cNvSpPr/>
            <p:nvPr/>
          </p:nvSpPr>
          <p:spPr>
            <a:xfrm>
              <a:off x="609600" y="1205275"/>
              <a:ext cx="4876800" cy="4799330"/>
            </a:xfrm>
            <a:custGeom>
              <a:avLst/>
              <a:gdLst/>
              <a:ahLst/>
              <a:cxnLst/>
              <a:rect l="l" t="t" r="r" b="b"/>
              <a:pathLst>
                <a:path w="4876800" h="4799330">
                  <a:moveTo>
                    <a:pt x="4876800" y="0"/>
                  </a:moveTo>
                  <a:lnTo>
                    <a:pt x="0" y="0"/>
                  </a:lnTo>
                  <a:lnTo>
                    <a:pt x="0" y="4799288"/>
                  </a:lnTo>
                  <a:lnTo>
                    <a:pt x="4876800" y="4799288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5686" y="3635400"/>
              <a:ext cx="837565" cy="190500"/>
            </a:xfrm>
            <a:custGeom>
              <a:avLst/>
              <a:gdLst/>
              <a:ahLst/>
              <a:cxnLst/>
              <a:rect l="l" t="t" r="r" b="b"/>
              <a:pathLst>
                <a:path w="837564" h="190500">
                  <a:moveTo>
                    <a:pt x="837438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837438" y="190500"/>
                  </a:lnTo>
                  <a:lnTo>
                    <a:pt x="83743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91440">
              <a:lnSpc>
                <a:spcPct val="100000"/>
              </a:lnSpc>
              <a:spcBef>
                <a:spcPts val="1045"/>
              </a:spcBef>
            </a:pPr>
            <a:r>
              <a:rPr dirty="0"/>
              <a:t>Text</a:t>
            </a:r>
            <a:r>
              <a:rPr spc="100" dirty="0"/>
              <a:t> </a:t>
            </a:r>
            <a:r>
              <a:rPr spc="95" dirty="0"/>
              <a:t>on</a:t>
            </a:r>
            <a:r>
              <a:rPr spc="110" dirty="0"/>
              <a:t> </a:t>
            </a:r>
            <a:r>
              <a:rPr spc="-10" dirty="0"/>
              <a:t>Visual: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/>
          </a:p>
          <a:p>
            <a:pPr marL="91440" marR="199390">
              <a:lnSpc>
                <a:spcPct val="101400"/>
              </a:lnSpc>
            </a:pPr>
            <a:r>
              <a:rPr dirty="0"/>
              <a:t>You</a:t>
            </a:r>
            <a:r>
              <a:rPr spc="55" dirty="0"/>
              <a:t> </a:t>
            </a:r>
            <a:r>
              <a:rPr spc="105" dirty="0"/>
              <a:t>don’t</a:t>
            </a:r>
            <a:r>
              <a:rPr spc="50" dirty="0"/>
              <a:t> </a:t>
            </a:r>
            <a:r>
              <a:rPr spc="75" dirty="0"/>
              <a:t>need</a:t>
            </a:r>
            <a:r>
              <a:rPr spc="50" dirty="0"/>
              <a:t> </a:t>
            </a:r>
            <a:r>
              <a:rPr strike="sngStrike" spc="105" dirty="0"/>
              <a:t>work</a:t>
            </a:r>
            <a:r>
              <a:rPr strike="noStrike" spc="55" dirty="0"/>
              <a:t> </a:t>
            </a:r>
            <a:r>
              <a:rPr strike="noStrike" spc="50" dirty="0"/>
              <a:t>insurance</a:t>
            </a:r>
            <a:r>
              <a:rPr strike="noStrike" spc="55" dirty="0"/>
              <a:t> </a:t>
            </a:r>
            <a:r>
              <a:rPr strike="noStrike" spc="65" dirty="0"/>
              <a:t>experience</a:t>
            </a:r>
            <a:r>
              <a:rPr strike="noStrike" spc="50" dirty="0"/>
              <a:t> </a:t>
            </a:r>
            <a:r>
              <a:rPr strike="noStrike" spc="135" dirty="0"/>
              <a:t>to</a:t>
            </a:r>
            <a:r>
              <a:rPr strike="noStrike" spc="50" dirty="0"/>
              <a:t> </a:t>
            </a:r>
            <a:r>
              <a:rPr strike="noStrike" spc="85" dirty="0"/>
              <a:t>start</a:t>
            </a:r>
            <a:r>
              <a:rPr strike="noStrike" spc="55" dirty="0"/>
              <a:t> </a:t>
            </a:r>
            <a:r>
              <a:rPr strike="noStrike" spc="-50" dirty="0"/>
              <a:t>a </a:t>
            </a:r>
            <a:r>
              <a:rPr strike="noStrike" spc="55" dirty="0"/>
              <a:t>career</a:t>
            </a:r>
            <a:r>
              <a:rPr strike="noStrike" spc="50" dirty="0"/>
              <a:t> </a:t>
            </a:r>
            <a:r>
              <a:rPr strike="noStrike" dirty="0"/>
              <a:t>as</a:t>
            </a:r>
            <a:r>
              <a:rPr strike="noStrike" spc="60" dirty="0"/>
              <a:t> </a:t>
            </a:r>
            <a:r>
              <a:rPr strike="noStrike" spc="50" dirty="0"/>
              <a:t>an</a:t>
            </a:r>
            <a:r>
              <a:rPr strike="noStrike" spc="60" dirty="0"/>
              <a:t> </a:t>
            </a:r>
            <a:r>
              <a:rPr strike="noStrike" spc="50" dirty="0"/>
              <a:t>insurance</a:t>
            </a:r>
            <a:r>
              <a:rPr strike="noStrike" spc="55" dirty="0"/>
              <a:t> </a:t>
            </a:r>
            <a:r>
              <a:rPr strike="noStrike" spc="65" dirty="0"/>
              <a:t>agent!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345" y="1233715"/>
            <a:ext cx="4761307" cy="477084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5449" y="982979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5449" y="1476756"/>
            <a:ext cx="41001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1400" spc="16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"regular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day"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does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exist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insurance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industry.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an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insurance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agent,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each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day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will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present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fresh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challenges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opportunities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learning,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expand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refine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your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skills.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9424" y="3092196"/>
            <a:ext cx="41865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handle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it?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Let's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connect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discuss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it.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45" dirty="0"/>
              <a:t> </a:t>
            </a:r>
            <a:r>
              <a:rPr spc="160" dirty="0"/>
              <a:t>5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609600" y="1495723"/>
            <a:ext cx="4501515" cy="439737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06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Text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Visual: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91440" marR="191770">
              <a:lnSpc>
                <a:spcPts val="1610"/>
              </a:lnSpc>
            </a:pP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“Schooling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doesn't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assure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employment,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595959"/>
                </a:solidFill>
                <a:latin typeface="Arial"/>
                <a:cs typeface="Arial"/>
              </a:rPr>
              <a:t>but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skill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does.”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Times New Roman"/>
                <a:cs typeface="Times New Roman"/>
              </a:rPr>
              <a:t>―</a:t>
            </a:r>
            <a:r>
              <a:rPr sz="1400" spc="8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Amit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Kalantri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89" y="1525554"/>
            <a:ext cx="4328460" cy="433713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4523" y="1245108"/>
            <a:ext cx="7651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Caption: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4523" y="1930908"/>
            <a:ext cx="3672204" cy="1308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recruiting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Team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Leaders</a:t>
            </a:r>
            <a:r>
              <a:rPr sz="1400" spc="5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those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interested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join,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Arial"/>
                <a:cs typeface="Arial"/>
              </a:rPr>
              <a:t>an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entrepreneurial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mindset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fit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below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criteria,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please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send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us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your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resume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  <a:hlinkClick r:id="rId2"/>
              </a:rPr>
              <a:t>XXXX@metlifeagency.conet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  <a:tabLst>
                <a:tab pos="354965" algn="l"/>
              </a:tabLst>
            </a:pPr>
            <a:r>
              <a:rPr sz="1500" spc="-50" dirty="0">
                <a:solidFill>
                  <a:srgbClr val="595959"/>
                </a:solidFill>
                <a:latin typeface="Segoe UI Historic"/>
                <a:cs typeface="Segoe UI Historic"/>
              </a:rPr>
              <a:t>-</a:t>
            </a:r>
            <a:r>
              <a:rPr sz="1500" dirty="0">
                <a:solidFill>
                  <a:srgbClr val="595959"/>
                </a:solidFill>
                <a:latin typeface="Segoe UI Historic"/>
                <a:cs typeface="Segoe UI Historic"/>
              </a:rPr>
              <a:t>	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28-</a:t>
            </a:r>
            <a:r>
              <a:rPr sz="1400" spc="180" dirty="0">
                <a:solidFill>
                  <a:srgbClr val="595959"/>
                </a:solidFill>
                <a:latin typeface="Arial"/>
                <a:cs typeface="Arial"/>
              </a:rPr>
              <a:t>40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old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4523" y="3214115"/>
            <a:ext cx="4353560" cy="172338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5600" marR="149860" indent="-342900">
              <a:lnSpc>
                <a:spcPts val="1680"/>
              </a:lnSpc>
              <a:spcBef>
                <a:spcPts val="155"/>
              </a:spcBef>
              <a:buSzPct val="107142"/>
              <a:buFont typeface="Segoe UI Historic"/>
              <a:buChar char="-"/>
              <a:tabLst>
                <a:tab pos="354965" algn="l"/>
                <a:tab pos="355600" algn="l"/>
              </a:tabLst>
            </a:pP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University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Graduates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Official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Lebanese 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Baccalaureate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525"/>
              </a:lnSpc>
              <a:buSzPct val="107142"/>
              <a:buFont typeface="Segoe UI Historic"/>
              <a:buChar char="-"/>
              <a:tabLst>
                <a:tab pos="354965" algn="l"/>
                <a:tab pos="355600" algn="l"/>
              </a:tabLst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Minimum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5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2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705"/>
              </a:lnSpc>
              <a:buSzPct val="107142"/>
              <a:buFont typeface="Segoe UI Historic"/>
              <a:buChar char="-"/>
              <a:tabLst>
                <a:tab pos="354965" algn="l"/>
                <a:tab pos="355600" algn="l"/>
              </a:tabLst>
            </a:pPr>
            <a:r>
              <a:rPr sz="1400" spc="85" dirty="0">
                <a:solidFill>
                  <a:srgbClr val="595959"/>
                </a:solidFill>
                <a:latin typeface="Arial"/>
                <a:cs typeface="Arial"/>
              </a:rPr>
              <a:t>Minimum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years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managerial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experience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ts val="1705"/>
              </a:lnSpc>
              <a:buSzPct val="107142"/>
              <a:buFont typeface="Segoe UI Historic"/>
              <a:buChar char="-"/>
              <a:tabLst>
                <a:tab pos="354965" algn="l"/>
                <a:tab pos="355600" algn="l"/>
              </a:tabLst>
            </a:pP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Highly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motivated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Goal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oriented</a:t>
            </a:r>
            <a:endParaRPr sz="1400">
              <a:latin typeface="Arial"/>
              <a:cs typeface="Arial"/>
            </a:endParaRPr>
          </a:p>
          <a:p>
            <a:pPr marL="355600" marR="5080" indent="-342900">
              <a:lnSpc>
                <a:spcPct val="97300"/>
              </a:lnSpc>
              <a:buSzPct val="107142"/>
              <a:buFont typeface="Segoe UI Historic"/>
              <a:buChar char="-"/>
              <a:tabLst>
                <a:tab pos="354965" algn="l"/>
                <a:tab pos="355600" algn="l"/>
              </a:tabLst>
            </a:pP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Ability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direct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mentor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sales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ground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14" dirty="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actively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working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75" dirty="0">
                <a:solidFill>
                  <a:srgbClr val="595959"/>
                </a:solidFill>
                <a:latin typeface="Arial"/>
                <a:cs typeface="Arial"/>
              </a:rPr>
              <a:t>attain </a:t>
            </a:r>
            <a:r>
              <a:rPr sz="1400" spc="70" dirty="0">
                <a:solidFill>
                  <a:srgbClr val="595959"/>
                </a:solidFill>
                <a:latin typeface="Arial"/>
                <a:cs typeface="Arial"/>
              </a:rPr>
              <a:t>everyday</a:t>
            </a:r>
            <a:r>
              <a:rPr sz="1400" spc="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sales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Arial"/>
                <a:cs typeface="Arial"/>
              </a:rPr>
              <a:t>objectives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468883"/>
            <a:ext cx="42799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Post</a:t>
            </a:r>
            <a:r>
              <a:rPr spc="60" dirty="0"/>
              <a:t> </a:t>
            </a:r>
            <a:r>
              <a:rPr spc="240" dirty="0"/>
              <a:t>6</a:t>
            </a:r>
            <a:r>
              <a:rPr spc="60" dirty="0"/>
              <a:t> </a:t>
            </a:r>
            <a:r>
              <a:rPr spc="165" dirty="0"/>
              <a:t>–</a:t>
            </a:r>
            <a:r>
              <a:rPr lang="en-US" spc="165" dirty="0"/>
              <a:t>To recruit PALs</a:t>
            </a:r>
            <a:endParaRPr spc="90" dirty="0"/>
          </a:p>
        </p:txBody>
      </p:sp>
      <p:sp>
        <p:nvSpPr>
          <p:cNvPr id="6" name="object 6"/>
          <p:cNvSpPr txBox="1"/>
          <p:nvPr/>
        </p:nvSpPr>
        <p:spPr>
          <a:xfrm>
            <a:off x="688340" y="2973323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Text</a:t>
            </a:r>
            <a:r>
              <a:rPr sz="1400" spc="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400" spc="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Visual: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1211282"/>
            <a:ext cx="4761307" cy="47992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Facebook,</a:t>
            </a:r>
            <a:r>
              <a:rPr spc="-20" dirty="0"/>
              <a:t> </a:t>
            </a:r>
            <a:r>
              <a:rPr spc="-30" dirty="0"/>
              <a:t>LinkedIn.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1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7304" y="1431453"/>
            <a:ext cx="2390775" cy="169545"/>
          </a:xfrm>
          <a:custGeom>
            <a:avLst/>
            <a:gdLst/>
            <a:ahLst/>
            <a:cxnLst/>
            <a:rect l="l" t="t" r="r" b="b"/>
            <a:pathLst>
              <a:path w="2390775" h="169544">
                <a:moveTo>
                  <a:pt x="2390181" y="0"/>
                </a:moveTo>
                <a:lnTo>
                  <a:pt x="0" y="0"/>
                </a:lnTo>
                <a:lnTo>
                  <a:pt x="0" y="169411"/>
                </a:lnTo>
                <a:lnTo>
                  <a:pt x="2390181" y="169411"/>
                </a:lnTo>
                <a:lnTo>
                  <a:pt x="2390181" y="0"/>
                </a:lnTo>
                <a:close/>
              </a:path>
            </a:pathLst>
          </a:custGeom>
          <a:solidFill>
            <a:srgbClr val="00A9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44121" y="6469888"/>
            <a:ext cx="2109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©</a:t>
            </a:r>
            <a:r>
              <a:rPr sz="700" spc="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Born</a:t>
            </a:r>
            <a:r>
              <a:rPr sz="700" spc="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Interactive,</a:t>
            </a:r>
            <a:r>
              <a:rPr sz="700" spc="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Proprietary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dirty="0">
                <a:solidFill>
                  <a:srgbClr val="FFFFFF"/>
                </a:solidFill>
                <a:latin typeface="Lucida Sans"/>
                <a:cs typeface="Lucida Sans"/>
              </a:rPr>
              <a:t>and</a:t>
            </a:r>
            <a:r>
              <a:rPr sz="700" spc="3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Lucida Sans"/>
                <a:cs typeface="Lucida Sans"/>
              </a:rPr>
              <a:t>Confidential</a:t>
            </a:r>
            <a:endParaRPr sz="700">
              <a:latin typeface="Lucida Sans"/>
              <a:cs typeface="Lucida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7044" y="762000"/>
            <a:ext cx="3805354" cy="342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601" y="768096"/>
            <a:ext cx="27666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9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4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4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565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Lucida Sans</vt:lpstr>
      <vt:lpstr>Segoe UI Historic</vt:lpstr>
      <vt:lpstr>Symbol</vt:lpstr>
      <vt:lpstr>Times New Roman</vt:lpstr>
      <vt:lpstr>Verdana</vt:lpstr>
      <vt:lpstr>Office Theme</vt:lpstr>
      <vt:lpstr>MetLife Calendar AL/UM</vt:lpstr>
      <vt:lpstr>Post 1</vt:lpstr>
      <vt:lpstr>Post 2</vt:lpstr>
      <vt:lpstr>Post 3 –To recruit PALs</vt:lpstr>
      <vt:lpstr>Post 4</vt:lpstr>
      <vt:lpstr>Post 5</vt:lpstr>
      <vt:lpstr>Post 6 –To recruit PALs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MetLife Calendar AL/UM</dc:title>
  <cp:lastModifiedBy>Hiba Beckdash</cp:lastModifiedBy>
  <cp:revision>1</cp:revision>
  <dcterms:created xsi:type="dcterms:W3CDTF">2022-08-31T08:23:48Z</dcterms:created>
  <dcterms:modified xsi:type="dcterms:W3CDTF">2022-08-31T08:25:38Z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LastSaved">
    <vt:filetime>2022-08-31T00:00:00Z</vt:filetime>
  </property>
  <property fmtid="{D5CDD505-2E9C-101B-9397-08002B2CF9AE}" pid="4" name="Producer">
    <vt:lpwstr>macOS Version 10.16 (Build 20G224) Quartz PDFContext</vt:lpwstr>
  </property>
</Properties>
</file>