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7"/>
  </p:notesMasterIdLst>
  <p:sldIdLst>
    <p:sldId id="3069" r:id="rId6"/>
    <p:sldId id="3071" r:id="rId7"/>
    <p:sldId id="3083" r:id="rId8"/>
    <p:sldId id="3088" r:id="rId9"/>
    <p:sldId id="3072" r:id="rId10"/>
    <p:sldId id="3086" r:id="rId11"/>
    <p:sldId id="3076" r:id="rId12"/>
    <p:sldId id="3087" r:id="rId13"/>
    <p:sldId id="3084" r:id="rId14"/>
    <p:sldId id="3089" r:id="rId15"/>
    <p:sldId id="2323" r:id="rId16"/>
  </p:sldIdLst>
  <p:sldSz cx="12192000" cy="6858000"/>
  <p:notesSz cx="6858000" cy="9144000"/>
  <p:defaultText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1820" userDrawn="1">
          <p15:clr>
            <a:srgbClr val="A4A3A4"/>
          </p15:clr>
        </p15:guide>
        <p15:guide id="4" pos="1992" userDrawn="1">
          <p15:clr>
            <a:srgbClr val="A4A3A4"/>
          </p15:clr>
        </p15:guide>
        <p15:guide id="5" orient="horz" pos="1956" userDrawn="1">
          <p15:clr>
            <a:srgbClr val="A4A3A4"/>
          </p15:clr>
        </p15:guide>
        <p15:guide id="6" pos="4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E2B"/>
    <a:srgbClr val="008BA4"/>
    <a:srgbClr val="E0DBD6"/>
    <a:srgbClr val="007BB6"/>
    <a:srgbClr val="4267B2"/>
    <a:srgbClr val="CFC8C2"/>
    <a:srgbClr val="CD262E"/>
    <a:srgbClr val="EC0002"/>
    <a:srgbClr val="646A6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36" autoAdjust="0"/>
    <p:restoredTop sz="94667" autoAdjust="0"/>
  </p:normalViewPr>
  <p:slideViewPr>
    <p:cSldViewPr snapToGrid="0" showGuides="1">
      <p:cViewPr varScale="1">
        <p:scale>
          <a:sx n="108" d="100"/>
          <a:sy n="108" d="100"/>
        </p:scale>
        <p:origin x="354" y="102"/>
      </p:cViewPr>
      <p:guideLst>
        <p:guide orient="horz" pos="2160"/>
        <p:guide pos="3864"/>
        <p:guide orient="horz" pos="1820"/>
        <p:guide pos="1992"/>
        <p:guide orient="horz" pos="1956"/>
        <p:guide pos="44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dash, Hiba" userId="5a26d2e7-f13f-4492-b1d5-0a01a572e04e" providerId="ADAL" clId="{B22858BA-B53E-4216-AE6F-F173861B035F}"/>
    <pc:docChg chg="modSld">
      <pc:chgData name="Beckdash, Hiba" userId="5a26d2e7-f13f-4492-b1d5-0a01a572e04e" providerId="ADAL" clId="{B22858BA-B53E-4216-AE6F-F173861B035F}" dt="2023-10-23T12:45:25.763" v="15"/>
      <pc:docMkLst>
        <pc:docMk/>
      </pc:docMkLst>
      <pc:sldChg chg="modSp mod">
        <pc:chgData name="Beckdash, Hiba" userId="5a26d2e7-f13f-4492-b1d5-0a01a572e04e" providerId="ADAL" clId="{B22858BA-B53E-4216-AE6F-F173861B035F}" dt="2023-10-23T12:44:57.455" v="9" actId="20577"/>
        <pc:sldMkLst>
          <pc:docMk/>
          <pc:sldMk cId="3076432708" sldId="3071"/>
        </pc:sldMkLst>
        <pc:spChg chg="mod">
          <ac:chgData name="Beckdash, Hiba" userId="5a26d2e7-f13f-4492-b1d5-0a01a572e04e" providerId="ADAL" clId="{B22858BA-B53E-4216-AE6F-F173861B035F}" dt="2023-10-23T12:44:57.455" v="9" actId="20577"/>
          <ac:spMkLst>
            <pc:docMk/>
            <pc:sldMk cId="3076432708" sldId="3071"/>
            <ac:spMk id="7" creationId="{00000000-0000-0000-0000-000000000000}"/>
          </ac:spMkLst>
        </pc:spChg>
      </pc:sldChg>
      <pc:sldChg chg="modSp mod">
        <pc:chgData name="Beckdash, Hiba" userId="5a26d2e7-f13f-4492-b1d5-0a01a572e04e" providerId="ADAL" clId="{B22858BA-B53E-4216-AE6F-F173861B035F}" dt="2023-10-23T12:45:04.974" v="11"/>
        <pc:sldMkLst>
          <pc:docMk/>
          <pc:sldMk cId="2596689823" sldId="3083"/>
        </pc:sldMkLst>
        <pc:spChg chg="mod">
          <ac:chgData name="Beckdash, Hiba" userId="5a26d2e7-f13f-4492-b1d5-0a01a572e04e" providerId="ADAL" clId="{B22858BA-B53E-4216-AE6F-F173861B035F}" dt="2023-10-23T12:45:04.974" v="11"/>
          <ac:spMkLst>
            <pc:docMk/>
            <pc:sldMk cId="2596689823" sldId="3083"/>
            <ac:spMk id="7" creationId="{00000000-0000-0000-0000-000000000000}"/>
          </ac:spMkLst>
        </pc:spChg>
      </pc:sldChg>
      <pc:sldChg chg="modSp mod">
        <pc:chgData name="Beckdash, Hiba" userId="5a26d2e7-f13f-4492-b1d5-0a01a572e04e" providerId="ADAL" clId="{B22858BA-B53E-4216-AE6F-F173861B035F}" dt="2023-10-23T12:45:25.763" v="15"/>
        <pc:sldMkLst>
          <pc:docMk/>
          <pc:sldMk cId="3474202948" sldId="3084"/>
        </pc:sldMkLst>
        <pc:spChg chg="mod">
          <ac:chgData name="Beckdash, Hiba" userId="5a26d2e7-f13f-4492-b1d5-0a01a572e04e" providerId="ADAL" clId="{B22858BA-B53E-4216-AE6F-F173861B035F}" dt="2023-10-23T12:45:25.763" v="15"/>
          <ac:spMkLst>
            <pc:docMk/>
            <pc:sldMk cId="3474202948" sldId="3084"/>
            <ac:spMk id="7" creationId="{00000000-0000-0000-0000-000000000000}"/>
          </ac:spMkLst>
        </pc:spChg>
      </pc:sldChg>
      <pc:sldChg chg="modSp mod">
        <pc:chgData name="Beckdash, Hiba" userId="5a26d2e7-f13f-4492-b1d5-0a01a572e04e" providerId="ADAL" clId="{B22858BA-B53E-4216-AE6F-F173861B035F}" dt="2023-10-23T12:45:10.579" v="13"/>
        <pc:sldMkLst>
          <pc:docMk/>
          <pc:sldMk cId="2741143591" sldId="3088"/>
        </pc:sldMkLst>
        <pc:spChg chg="mod">
          <ac:chgData name="Beckdash, Hiba" userId="5a26d2e7-f13f-4492-b1d5-0a01a572e04e" providerId="ADAL" clId="{B22858BA-B53E-4216-AE6F-F173861B035F}" dt="2023-10-23T12:45:10.579" v="13"/>
          <ac:spMkLst>
            <pc:docMk/>
            <pc:sldMk cId="2741143591" sldId="3088"/>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5B7CA-7D77-47D5-A81D-3604010C50C2}"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60C8-3A5C-4FB0-9B56-DD95E6844E00}" type="slidenum">
              <a:rPr lang="en-US" smtClean="0"/>
              <a:t>‹#›</a:t>
            </a:fld>
            <a:endParaRPr lang="en-US"/>
          </a:p>
        </p:txBody>
      </p:sp>
    </p:spTree>
    <p:extLst>
      <p:ext uri="{BB962C8B-B14F-4D97-AF65-F5344CB8AC3E}">
        <p14:creationId xmlns:p14="http://schemas.microsoft.com/office/powerpoint/2010/main" val="1299991304"/>
      </p:ext>
    </p:extLst>
  </p:cSld>
  <p:clrMap bg1="lt1" tx1="dk1" bg2="lt2" tx2="dk2" accent1="accent1" accent2="accent2" accent3="accent3" accent4="accent4" accent5="accent5" accent6="accent6" hlink="hlink" folHlink="folHlink"/>
  <p:notesStyle>
    <a:lvl1pPr marL="0" algn="l" defTabSz="914014" rtl="0" eaLnBrk="1" latinLnBrk="0" hangingPunct="1">
      <a:defRPr sz="1200" kern="1200">
        <a:solidFill>
          <a:schemeClr val="tx1"/>
        </a:solidFill>
        <a:latin typeface="+mn-lt"/>
        <a:ea typeface="+mn-ea"/>
        <a:cs typeface="+mn-cs"/>
      </a:defRPr>
    </a:lvl1pPr>
    <a:lvl2pPr marL="456999" algn="l" defTabSz="914014" rtl="0" eaLnBrk="1" latinLnBrk="0" hangingPunct="1">
      <a:defRPr sz="1200" kern="1200">
        <a:solidFill>
          <a:schemeClr val="tx1"/>
        </a:solidFill>
        <a:latin typeface="+mn-lt"/>
        <a:ea typeface="+mn-ea"/>
        <a:cs typeface="+mn-cs"/>
      </a:defRPr>
    </a:lvl2pPr>
    <a:lvl3pPr marL="914014" algn="l" defTabSz="914014" rtl="0" eaLnBrk="1" latinLnBrk="0" hangingPunct="1">
      <a:defRPr sz="1200" kern="1200">
        <a:solidFill>
          <a:schemeClr val="tx1"/>
        </a:solidFill>
        <a:latin typeface="+mn-lt"/>
        <a:ea typeface="+mn-ea"/>
        <a:cs typeface="+mn-cs"/>
      </a:defRPr>
    </a:lvl3pPr>
    <a:lvl4pPr marL="1371022" algn="l" defTabSz="914014" rtl="0" eaLnBrk="1" latinLnBrk="0" hangingPunct="1">
      <a:defRPr sz="1200" kern="1200">
        <a:solidFill>
          <a:schemeClr val="tx1"/>
        </a:solidFill>
        <a:latin typeface="+mn-lt"/>
        <a:ea typeface="+mn-ea"/>
        <a:cs typeface="+mn-cs"/>
      </a:defRPr>
    </a:lvl4pPr>
    <a:lvl5pPr marL="1828029" algn="l" defTabSz="914014" rtl="0" eaLnBrk="1" latinLnBrk="0" hangingPunct="1">
      <a:defRPr sz="1200" kern="1200">
        <a:solidFill>
          <a:schemeClr val="tx1"/>
        </a:solidFill>
        <a:latin typeface="+mn-lt"/>
        <a:ea typeface="+mn-ea"/>
        <a:cs typeface="+mn-cs"/>
      </a:defRPr>
    </a:lvl5pPr>
    <a:lvl6pPr marL="2285046" algn="l" defTabSz="914014" rtl="0" eaLnBrk="1" latinLnBrk="0" hangingPunct="1">
      <a:defRPr sz="1200" kern="1200">
        <a:solidFill>
          <a:schemeClr val="tx1"/>
        </a:solidFill>
        <a:latin typeface="+mn-lt"/>
        <a:ea typeface="+mn-ea"/>
        <a:cs typeface="+mn-cs"/>
      </a:defRPr>
    </a:lvl6pPr>
    <a:lvl7pPr marL="2742042" algn="l" defTabSz="914014" rtl="0" eaLnBrk="1" latinLnBrk="0" hangingPunct="1">
      <a:defRPr sz="1200" kern="1200">
        <a:solidFill>
          <a:schemeClr val="tx1"/>
        </a:solidFill>
        <a:latin typeface="+mn-lt"/>
        <a:ea typeface="+mn-ea"/>
        <a:cs typeface="+mn-cs"/>
      </a:defRPr>
    </a:lvl7pPr>
    <a:lvl8pPr marL="3199040" algn="l" defTabSz="914014" rtl="0" eaLnBrk="1" latinLnBrk="0" hangingPunct="1">
      <a:defRPr sz="1200" kern="1200">
        <a:solidFill>
          <a:schemeClr val="tx1"/>
        </a:solidFill>
        <a:latin typeface="+mn-lt"/>
        <a:ea typeface="+mn-ea"/>
        <a:cs typeface="+mn-cs"/>
      </a:defRPr>
    </a:lvl8pPr>
    <a:lvl9pPr marL="3656039" algn="l" defTabSz="9140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360C8-3A5C-4FB0-9B56-DD95E6844E00}" type="slidenum">
              <a:rPr lang="en-US" smtClean="0"/>
              <a:t>11</a:t>
            </a:fld>
            <a:endParaRPr lang="en-US"/>
          </a:p>
        </p:txBody>
      </p:sp>
    </p:spTree>
    <p:extLst>
      <p:ext uri="{BB962C8B-B14F-4D97-AF65-F5344CB8AC3E}">
        <p14:creationId xmlns:p14="http://schemas.microsoft.com/office/powerpoint/2010/main" val="5417631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B2744C4-2E45-45D7-8961-73E824EEB55A}"/>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saturation sat="102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0" y="11673"/>
            <a:ext cx="12192000" cy="6858000"/>
          </a:xfrm>
          <a:prstGeom prst="rect">
            <a:avLst/>
          </a:prstGeom>
        </p:spPr>
      </p:pic>
      <p:sp>
        <p:nvSpPr>
          <p:cNvPr id="9" name="Title 1"/>
          <p:cNvSpPr>
            <a:spLocks noGrp="1"/>
          </p:cNvSpPr>
          <p:nvPr>
            <p:ph type="ctrTitle"/>
          </p:nvPr>
        </p:nvSpPr>
        <p:spPr>
          <a:xfrm>
            <a:off x="918302" y="3683121"/>
            <a:ext cx="8174898" cy="1395773"/>
          </a:xfrm>
          <a:noFill/>
          <a:effectLst/>
        </p:spPr>
        <p:txBody>
          <a:bodyPr lIns="0" tIns="0" rIns="0" bIns="0" anchor="b" anchorCtr="0">
            <a:normAutofit/>
          </a:bodyPr>
          <a:lstStyle>
            <a:lvl1pPr>
              <a:lnSpc>
                <a:spcPts val="4500"/>
              </a:lnSpc>
              <a:defRPr sz="4500" b="0" i="0">
                <a:solidFill>
                  <a:schemeClr val="bg1"/>
                </a:solidFill>
                <a:effectLst/>
                <a:latin typeface="Gotham-Book" charset="0"/>
                <a:ea typeface="Gotham-Book" charset="0"/>
                <a:cs typeface="Gotham-Book" charset="0"/>
              </a:defRPr>
            </a:lvl1pPr>
          </a:lstStyle>
          <a:p>
            <a:endParaRPr lang="en-US"/>
          </a:p>
        </p:txBody>
      </p:sp>
      <p:sp>
        <p:nvSpPr>
          <p:cNvPr id="11" name="Subtitle 2"/>
          <p:cNvSpPr>
            <a:spLocks noGrp="1"/>
          </p:cNvSpPr>
          <p:nvPr>
            <p:ph type="subTitle" idx="1" hasCustomPrompt="1"/>
          </p:nvPr>
        </p:nvSpPr>
        <p:spPr>
          <a:xfrm>
            <a:off x="912262" y="3440673"/>
            <a:ext cx="4617318" cy="242448"/>
          </a:xfrm>
          <a:noFill/>
          <a:effectLst/>
        </p:spPr>
        <p:txBody>
          <a:bodyPr lIns="0" tIns="0" rIns="0" bIns="0">
            <a:normAutofit/>
          </a:bodyPr>
          <a:lstStyle>
            <a:lvl1pPr marL="0" indent="0" algn="l">
              <a:buNone/>
              <a:defRPr sz="1400" b="0">
                <a:solidFill>
                  <a:schemeClr val="bg1"/>
                </a:solidFill>
                <a:effectLst/>
                <a:latin typeface="Gotham-MediumItalic" charset="0"/>
                <a:ea typeface="Gotham-MediumItalic" charset="0"/>
                <a:cs typeface="Gotham-MediumItalic" charset="0"/>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add date</a:t>
            </a:r>
          </a:p>
        </p:txBody>
      </p:sp>
      <p:sp>
        <p:nvSpPr>
          <p:cNvPr id="23" name="Text Placeholder 22"/>
          <p:cNvSpPr>
            <a:spLocks noGrp="1"/>
          </p:cNvSpPr>
          <p:nvPr>
            <p:ph type="body" sz="quarter" idx="11" hasCustomPrompt="1"/>
          </p:nvPr>
        </p:nvSpPr>
        <p:spPr>
          <a:xfrm>
            <a:off x="902102" y="5495392"/>
            <a:ext cx="4613275" cy="526986"/>
          </a:xfrm>
          <a:noFill/>
          <a:effectLst/>
        </p:spPr>
        <p:txBody>
          <a:bodyPr lIns="0" tIns="0" rIns="0" bIns="0"/>
          <a:lstStyle>
            <a:lvl1pPr marL="0" indent="0">
              <a:buNone/>
              <a:defRPr sz="1400">
                <a:solidFill>
                  <a:schemeClr val="bg1"/>
                </a:solidFill>
                <a:effectLst/>
              </a:defRPr>
            </a:lvl1pPr>
          </a:lstStyle>
          <a:p>
            <a:pPr lvl="0"/>
            <a:r>
              <a:rPr lang="en-US"/>
              <a:t>Click here to add subtitle</a:t>
            </a:r>
          </a:p>
        </p:txBody>
      </p:sp>
      <p:sp>
        <p:nvSpPr>
          <p:cNvPr id="26" name="Rectangle 25"/>
          <p:cNvSpPr/>
          <p:nvPr userDrawn="1"/>
        </p:nvSpPr>
        <p:spPr>
          <a:xfrm>
            <a:off x="917305" y="507889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0210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4400" y="772745"/>
            <a:ext cx="4615180" cy="380462"/>
          </a:xfrm>
          <a:prstGeom prst="rect">
            <a:avLst/>
          </a:prstGeom>
        </p:spPr>
      </p:pic>
    </p:spTree>
    <p:extLst>
      <p:ext uri="{BB962C8B-B14F-4D97-AF65-F5344CB8AC3E}">
        <p14:creationId xmlns:p14="http://schemas.microsoft.com/office/powerpoint/2010/main" val="3220851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guide id="5" orient="horz" pos="312" userDrawn="1">
          <p15:clr>
            <a:srgbClr val="FBAE40"/>
          </p15:clr>
        </p15:guide>
        <p15:guide id="6" orient="horz" pos="4152" userDrawn="1">
          <p15:clr>
            <a:srgbClr val="FBAE40"/>
          </p15:clr>
        </p15:guide>
        <p15:guide id="7" pos="576" userDrawn="1">
          <p15:clr>
            <a:srgbClr val="FBAE40"/>
          </p15:clr>
        </p15:guide>
        <p15:guide id="8" orient="horz" pos="480" userDrawn="1">
          <p15:clr>
            <a:srgbClr val="FBAE40"/>
          </p15:clr>
        </p15:guide>
        <p15:guide id="9" orient="horz" pos="39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6" name="Text Placeholder 2">
            <a:extLst>
              <a:ext uri="{FF2B5EF4-FFF2-40B4-BE49-F238E27FC236}">
                <a16:creationId xmlns:a16="http://schemas.microsoft.com/office/drawing/2014/main" id="{3E3989E6-A645-4D38-A553-7EDBFB7408EE}"/>
              </a:ext>
            </a:extLst>
          </p:cNvPr>
          <p:cNvSpPr>
            <a:spLocks noGrp="1"/>
          </p:cNvSpPr>
          <p:nvPr>
            <p:ph type="body" sz="quarter" idx="11"/>
          </p:nvPr>
        </p:nvSpPr>
        <p:spPr>
          <a:xfrm>
            <a:off x="609599" y="1219200"/>
            <a:ext cx="10972799"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306126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7" name="Text Placeholder 2">
            <a:extLst>
              <a:ext uri="{FF2B5EF4-FFF2-40B4-BE49-F238E27FC236}">
                <a16:creationId xmlns:a16="http://schemas.microsoft.com/office/drawing/2014/main" id="{2E9E4EB7-8095-435D-912C-1E35ABD879E5}"/>
              </a:ext>
            </a:extLst>
          </p:cNvPr>
          <p:cNvSpPr>
            <a:spLocks noGrp="1"/>
          </p:cNvSpPr>
          <p:nvPr>
            <p:ph type="body" sz="quarter" idx="11"/>
          </p:nvPr>
        </p:nvSpPr>
        <p:spPr>
          <a:xfrm>
            <a:off x="609600" y="1219200"/>
            <a:ext cx="1097280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000">
                <a:solidFill>
                  <a:srgbClr val="313739"/>
                </a:solidFill>
                <a:latin typeface="Gotham Bold" panose="02000803030000020004" pitchFamily="2"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
        <p:nvSpPr>
          <p:cNvPr id="9"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5" name="Rectangle 4"/>
          <p:cNvSpPr/>
          <p:nvPr userDrawn="1"/>
        </p:nvSpPr>
        <p:spPr>
          <a:xfrm>
            <a:off x="60960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4433455"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825731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2483" userDrawn="1">
          <p15:clr>
            <a:srgbClr val="FBAE40"/>
          </p15:clr>
        </p15:guide>
        <p15:guide id="8" pos="2784" userDrawn="1">
          <p15:clr>
            <a:srgbClr val="FBAE40"/>
          </p15:clr>
        </p15:guide>
        <p15:guide id="9" pos="4896" userDrawn="1">
          <p15:clr>
            <a:srgbClr val="FBAE40"/>
          </p15:clr>
        </p15:guide>
        <p15:guide id="10" orient="horz" pos="768" userDrawn="1">
          <p15:clr>
            <a:srgbClr val="FBAE40"/>
          </p15:clr>
        </p15:guide>
        <p15:guide id="11" orient="horz" pos="39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0A9C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27000"/>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1" name="Rectangle 10"/>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2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extLst>
      <p:ext uri="{BB962C8B-B14F-4D97-AF65-F5344CB8AC3E}">
        <p14:creationId xmlns:p14="http://schemas.microsoft.com/office/powerpoint/2010/main" val="7094759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lumMod val="6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alphaModFix amt="32000"/>
            <a:extLst>
              <a:ext uri="{28A0092B-C50C-407E-A947-70E740481C1C}">
                <a14:useLocalDpi xmlns:a14="http://schemas.microsoft.com/office/drawing/2010/main"/>
              </a:ext>
            </a:extLst>
          </a:blip>
          <a:srcRect/>
          <a:stretch/>
        </p:blipFill>
        <p:spPr>
          <a:xfrm>
            <a:off x="0" y="0"/>
            <a:ext cx="12190547"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4" name="Rectangle 13"/>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18"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313739"/>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8302" y="762000"/>
            <a:ext cx="4611278" cy="669454"/>
          </a:xfrm>
          <a:noFill/>
          <a:effectLst/>
        </p:spPr>
        <p:txBody>
          <a:bodyPr lIns="0" tIns="0" rIns="0" bIns="0" anchor="b" anchorCtr="0">
            <a:normAutofit/>
          </a:bodyPr>
          <a:lstStyle>
            <a:lvl1pPr>
              <a:defRPr sz="4500" b="0" i="0">
                <a:solidFill>
                  <a:schemeClr val="bg1"/>
                </a:solidFill>
                <a:effectLst/>
                <a:latin typeface="Gotham Bold" panose="02000803030000020004" pitchFamily="2" charset="0"/>
                <a:cs typeface="Gotham Bold" panose="02000803030000020004" pitchFamily="2" charset="0"/>
              </a:defRPr>
            </a:lvl1pPr>
          </a:lstStyle>
          <a:p>
            <a:r>
              <a:rPr lang="en-US"/>
              <a:t>Thank You</a:t>
            </a:r>
          </a:p>
        </p:txBody>
      </p:sp>
      <p:sp>
        <p:nvSpPr>
          <p:cNvPr id="23" name="Text Placeholder 22"/>
          <p:cNvSpPr>
            <a:spLocks noGrp="1"/>
          </p:cNvSpPr>
          <p:nvPr>
            <p:ph type="body" sz="quarter" idx="11" hasCustomPrompt="1"/>
          </p:nvPr>
        </p:nvSpPr>
        <p:spPr>
          <a:xfrm>
            <a:off x="914400" y="4753711"/>
            <a:ext cx="4613275" cy="1836297"/>
          </a:xfrm>
          <a:noFill/>
          <a:effectLst/>
        </p:spPr>
        <p:txBody>
          <a:bodyPr lIns="0" tIns="0" rIns="0" bIns="0">
            <a:normAutofit/>
          </a:bodyPr>
          <a:lstStyle>
            <a:lvl1pPr marL="0" indent="0">
              <a:buNone/>
              <a:defRPr sz="1200">
                <a:solidFill>
                  <a:schemeClr val="bg1"/>
                </a:solidFill>
                <a:effectLst/>
              </a:defRPr>
            </a:lvl1pPr>
          </a:lstStyle>
          <a:p>
            <a:pPr lvl="0"/>
            <a:r>
              <a:rPr lang="en-US"/>
              <a:t>Click here to add subtitle</a:t>
            </a:r>
          </a:p>
        </p:txBody>
      </p:sp>
      <p:sp>
        <p:nvSpPr>
          <p:cNvPr id="26" name="Rectangle 25"/>
          <p:cNvSpPr/>
          <p:nvPr userDrawn="1"/>
        </p:nvSpPr>
        <p:spPr>
          <a:xfrm>
            <a:off x="917305" y="143145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userDrawn="1"/>
        </p:nvSpPr>
        <p:spPr>
          <a:xfrm>
            <a:off x="945682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77045" y="762000"/>
            <a:ext cx="3805355" cy="3429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576">
          <p15:clr>
            <a:srgbClr val="FBAE40"/>
          </p15:clr>
        </p15:guide>
        <p15:guide id="8" orient="horz" pos="480">
          <p15:clr>
            <a:srgbClr val="FBAE40"/>
          </p15:clr>
        </p15:guide>
        <p15:guide id="9" orient="horz" pos="39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700">
                <a:solidFill>
                  <a:schemeClr val="tx1"/>
                </a:solidFill>
                <a:latin typeface="Gotham-Bold"/>
              </a:defRPr>
            </a:lvl1pPr>
          </a:lstStyle>
          <a:p>
            <a:r>
              <a:rPr lang="en-US"/>
              <a:t>Click to edit Master title style</a:t>
            </a:r>
          </a:p>
        </p:txBody>
      </p:sp>
      <p:sp>
        <p:nvSpPr>
          <p:cNvPr id="3" name="Content Placeholder 2"/>
          <p:cNvSpPr>
            <a:spLocks noGrp="1"/>
          </p:cNvSpPr>
          <p:nvPr>
            <p:ph idx="1"/>
          </p:nvPr>
        </p:nvSpPr>
        <p:spPr>
          <a:xfrm>
            <a:off x="609600" y="1284855"/>
            <a:ext cx="10972800" cy="4840801"/>
          </a:xfrm>
        </p:spPr>
        <p:txBody>
          <a:bodyPr>
            <a:normAutofit/>
          </a:bodyPr>
          <a:lstStyle>
            <a:lvl1pPr>
              <a:defRPr sz="1900">
                <a:latin typeface="Gotham-Book"/>
              </a:defRPr>
            </a:lvl1pPr>
            <a:lvl2pPr>
              <a:defRPr sz="1900">
                <a:latin typeface="Gotham-Book"/>
              </a:defRPr>
            </a:lvl2pPr>
            <a:lvl3pPr>
              <a:defRPr sz="1900">
                <a:latin typeface="Gotham-Book"/>
              </a:defRPr>
            </a:lvl3pPr>
            <a:lvl4pPr>
              <a:defRPr sz="1900">
                <a:latin typeface="Gotham-Book"/>
              </a:defRPr>
            </a:lvl4pPr>
            <a:lvl5pPr>
              <a:defRPr sz="1900">
                <a:latin typeface="Gotham-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6467802"/>
            <a:ext cx="2319337" cy="208995"/>
          </a:xfrm>
          <a:prstGeom prst="rect">
            <a:avLst/>
          </a:prstGeom>
        </p:spPr>
      </p:pic>
      <p:sp>
        <p:nvSpPr>
          <p:cNvPr id="8" name="Rectangle 7"/>
          <p:cNvSpPr/>
          <p:nvPr userDrawn="1"/>
        </p:nvSpPr>
        <p:spPr>
          <a:xfrm rot="16200000">
            <a:off x="9043975" y="3709379"/>
            <a:ext cx="6096000" cy="253912"/>
          </a:xfrm>
          <a:prstGeom prst="rect">
            <a:avLst/>
          </a:prstGeom>
        </p:spPr>
        <p:txBody>
          <a:bodyPr lIns="91406" tIns="45718" rIns="91406" bIns="45718">
            <a:spAutoFit/>
          </a:bodyPr>
          <a:lstStyle/>
          <a:p>
            <a:pPr defTabSz="609315"/>
            <a:r>
              <a:rPr lang="en-US" sz="1050">
                <a:solidFill>
                  <a:srgbClr val="313739"/>
                </a:solidFill>
                <a:latin typeface="Gotham-Light"/>
                <a:cs typeface="Museo 300"/>
              </a:rPr>
              <a:t>© Born Interactive, Proprietary and Confidential</a:t>
            </a:r>
          </a:p>
        </p:txBody>
      </p:sp>
    </p:spTree>
    <p:extLst>
      <p:ext uri="{BB962C8B-B14F-4D97-AF65-F5344CB8AC3E}">
        <p14:creationId xmlns:p14="http://schemas.microsoft.com/office/powerpoint/2010/main" val="22738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011913765"/>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a:extLst>
              <a:ext uri="{FF2B5EF4-FFF2-40B4-BE49-F238E27FC236}">
                <a16:creationId xmlns:a16="http://schemas.microsoft.com/office/drawing/2014/main" id="{4862F863-474D-9748-BAB9-9AD7F25694AB}"/>
              </a:ext>
            </a:extLst>
          </p:cNvPr>
          <p:cNvSpPr>
            <a:spLocks noGrp="1"/>
          </p:cNvSpPr>
          <p:nvPr>
            <p:ph type="body" sz="quarter" idx="11"/>
          </p:nvPr>
        </p:nvSpPr>
        <p:spPr>
          <a:xfrm>
            <a:off x="609600" y="3429000"/>
            <a:ext cx="4968240" cy="27813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1851142533"/>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78524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noAutofit/>
          </a:bodyPr>
          <a:lstStyle>
            <a:lvl1pPr marL="0" indent="0">
              <a:buNone/>
              <a:defRPr sz="1800">
                <a:solidFill>
                  <a:schemeClr val="tx1">
                    <a:lumMod val="50000"/>
                    <a:lumOff val="50000"/>
                  </a:schemeClr>
                </a:solidFill>
                <a:latin typeface="Gotham-MediumItalic" panose="02000603030000020004" pitchFamily="2" charset="77"/>
              </a:defRPr>
            </a:lvl1pPr>
            <a:lvl2pPr marL="480268" indent="0">
              <a:buNone/>
              <a:defRPr sz="1800">
                <a:solidFill>
                  <a:schemeClr val="tx1">
                    <a:lumMod val="50000"/>
                    <a:lumOff val="50000"/>
                  </a:schemeClr>
                </a:solidFill>
                <a:latin typeface="Gotham-MediumItalic" panose="02000603030000020004" pitchFamily="2" charset="77"/>
              </a:defRPr>
            </a:lvl2pPr>
            <a:lvl3pPr marL="960536" indent="0">
              <a:buNone/>
              <a:defRPr sz="1800">
                <a:solidFill>
                  <a:schemeClr val="tx1">
                    <a:lumMod val="50000"/>
                    <a:lumOff val="50000"/>
                  </a:schemeClr>
                </a:solidFill>
                <a:latin typeface="Gotham-MediumItalic" panose="02000603030000020004" pitchFamily="2" charset="77"/>
              </a:defRPr>
            </a:lvl3pPr>
            <a:lvl4pPr marL="1827984" indent="0">
              <a:buNone/>
              <a:defRPr sz="1800">
                <a:solidFill>
                  <a:schemeClr val="tx1">
                    <a:lumMod val="50000"/>
                    <a:lumOff val="50000"/>
                  </a:schemeClr>
                </a:solidFill>
                <a:latin typeface="Gotham-MediumItalic" panose="02000603030000020004" pitchFamily="2" charset="77"/>
              </a:defRPr>
            </a:lvl4pPr>
            <a:lvl5pPr marL="2437318" indent="0">
              <a:buNone/>
              <a:defRPr sz="1800">
                <a:solidFill>
                  <a:schemeClr val="tx1">
                    <a:lumMod val="50000"/>
                    <a:lumOff val="50000"/>
                  </a:schemeClr>
                </a:solidFill>
                <a:latin typeface="Gotham-MediumItalic" panose="02000603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19883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6483927" y="0"/>
            <a:ext cx="570807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211283"/>
            <a:ext cx="5410200"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7065818" y="1211283"/>
            <a:ext cx="4516582"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948929F3-0ACC-A644-A1E6-DA785078F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237611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136822"/>
            <a:ext cx="10972800" cy="51527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20391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EB623E5C-EC92-5546-8984-80E23CE02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41153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84"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41833"/>
            <a:ext cx="10972800" cy="1143000"/>
          </a:xfrm>
          <a:prstGeom prst="rect">
            <a:avLst/>
          </a:prstGeom>
        </p:spPr>
        <p:txBody>
          <a:bodyPr vert="horz" lIns="91406" tIns="45718" rIns="9140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386601"/>
            <a:ext cx="10972800" cy="4739035"/>
          </a:xfrm>
          <a:prstGeom prst="rect">
            <a:avLst/>
          </a:prstGeom>
        </p:spPr>
        <p:txBody>
          <a:bodyPr vert="horz" lIns="91406" tIns="45718" rIns="9140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6183"/>
          </a:xfrm>
          <a:prstGeom prst="rect">
            <a:avLst/>
          </a:prstGeom>
        </p:spPr>
        <p:txBody>
          <a:bodyPr vert="horz" lIns="91406" tIns="45718" rIns="91406" bIns="45718" rtlCol="0" anchor="ctr"/>
          <a:lstStyle>
            <a:lvl1pPr algn="l">
              <a:defRPr sz="1500">
                <a:solidFill>
                  <a:schemeClr val="tx1">
                    <a:tint val="75000"/>
                  </a:schemeClr>
                </a:solidFill>
                <a:latin typeface="Museo 300"/>
                <a:cs typeface="Museo 300"/>
              </a:defRPr>
            </a:lvl1pPr>
          </a:lstStyle>
          <a:p>
            <a:pPr defTabSz="609315"/>
            <a:fld id="{2C2BC027-8458-FB4C-9B6E-A112A8896184}" type="datetimeFigureOut">
              <a:rPr lang="en-US" smtClean="0">
                <a:solidFill>
                  <a:prstClr val="black">
                    <a:tint val="75000"/>
                  </a:prstClr>
                </a:solidFill>
              </a:rPr>
              <a:pPr defTabSz="609315"/>
              <a:t>10/30/2023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4"/>
            <a:ext cx="3860800" cy="366183"/>
          </a:xfrm>
          <a:prstGeom prst="rect">
            <a:avLst/>
          </a:prstGeom>
        </p:spPr>
        <p:txBody>
          <a:bodyPr vert="horz" lIns="91406" tIns="45718" rIns="91406" bIns="45718" rtlCol="0" anchor="ctr"/>
          <a:lstStyle>
            <a:lvl1pPr algn="ctr">
              <a:defRPr sz="1500">
                <a:solidFill>
                  <a:schemeClr val="tx1">
                    <a:tint val="75000"/>
                  </a:schemeClr>
                </a:solidFill>
                <a:latin typeface="Museo 300"/>
                <a:cs typeface="Museo 300"/>
              </a:defRPr>
            </a:lvl1pPr>
          </a:lstStyle>
          <a:p>
            <a:pPr defTabSz="60931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4"/>
            <a:ext cx="2844800" cy="366183"/>
          </a:xfrm>
          <a:prstGeom prst="rect">
            <a:avLst/>
          </a:prstGeom>
        </p:spPr>
        <p:txBody>
          <a:bodyPr vert="horz" lIns="91406" tIns="45718" rIns="91406" bIns="45718" rtlCol="0" anchor="ctr"/>
          <a:lstStyle>
            <a:lvl1pPr algn="r">
              <a:defRPr sz="1500">
                <a:solidFill>
                  <a:schemeClr val="tx1">
                    <a:tint val="75000"/>
                  </a:schemeClr>
                </a:solidFill>
                <a:latin typeface="Museo 300"/>
                <a:cs typeface="Museo 300"/>
              </a:defRPr>
            </a:lvl1pPr>
          </a:lstStyle>
          <a:p>
            <a:pPr defTabSz="609315"/>
            <a:fld id="{8C92847C-AAF7-1D49-9013-894CF6BBDE74}" type="slidenum">
              <a:rPr lang="en-US" smtClean="0">
                <a:solidFill>
                  <a:prstClr val="black">
                    <a:tint val="75000"/>
                  </a:prstClr>
                </a:solidFill>
              </a:rPr>
              <a:pPr defTabSz="609315"/>
              <a:t>‹#›</a:t>
            </a:fld>
            <a:endParaRPr lang="en-US">
              <a:solidFill>
                <a:prstClr val="black">
                  <a:tint val="75000"/>
                </a:prstClr>
              </a:solidFill>
            </a:endParaRPr>
          </a:p>
        </p:txBody>
      </p:sp>
    </p:spTree>
    <p:extLst>
      <p:ext uri="{BB962C8B-B14F-4D97-AF65-F5344CB8AC3E}">
        <p14:creationId xmlns:p14="http://schemas.microsoft.com/office/powerpoint/2010/main" val="2411348134"/>
      </p:ext>
    </p:extLst>
  </p:cSld>
  <p:clrMap bg1="lt1" tx1="dk1" bg2="lt2" tx2="dk2" accent1="accent1" accent2="accent2" accent3="accent3" accent4="accent4" accent5="accent5" accent6="accent6" hlink="hlink" folHlink="folHlink"/>
  <p:sldLayoutIdLst>
    <p:sldLayoutId id="2147483663" r:id="rId1"/>
    <p:sldLayoutId id="2147483890" r:id="rId2"/>
    <p:sldLayoutId id="2147483895" r:id="rId3"/>
    <p:sldLayoutId id="2147483896" r:id="rId4"/>
    <p:sldLayoutId id="2147483897" r:id="rId5"/>
    <p:sldLayoutId id="2147483900" r:id="rId6"/>
    <p:sldLayoutId id="2147483898" r:id="rId7"/>
    <p:sldLayoutId id="2147483899" r:id="rId8"/>
    <p:sldLayoutId id="2147483864" r:id="rId9"/>
    <p:sldLayoutId id="2147483867" r:id="rId10"/>
    <p:sldLayoutId id="2147483880" r:id="rId11"/>
    <p:sldLayoutId id="2147483871" r:id="rId12"/>
    <p:sldLayoutId id="2147483869" r:id="rId13"/>
    <p:sldLayoutId id="2147483875" r:id="rId14"/>
    <p:sldLayoutId id="2147483876" r:id="rId15"/>
    <p:sldLayoutId id="2147483873" r:id="rId16"/>
    <p:sldLayoutId id="2147483868" r:id="rId17"/>
    <p:sldLayoutId id="2147483865" r:id="rId18"/>
    <p:sldLayoutId id="2147483874" r:id="rId19"/>
    <p:sldLayoutId id="2147483883" r:id="rId20"/>
    <p:sldLayoutId id="2147483866" r:id="rId21"/>
    <p:sldLayoutId id="2147483870" r:id="rId22"/>
    <p:sldLayoutId id="2147483902" r:id="rId23"/>
  </p:sldLayoutIdLst>
  <p:txStyles>
    <p:titleStyle>
      <a:lvl1pPr algn="l" defTabSz="609315" rtl="0" eaLnBrk="1" latinLnBrk="0" hangingPunct="1">
        <a:spcBef>
          <a:spcPct val="0"/>
        </a:spcBef>
        <a:buNone/>
        <a:defRPr sz="3700" b="0" i="0" kern="1200">
          <a:solidFill>
            <a:schemeClr val="tx1"/>
          </a:solidFill>
          <a:latin typeface="Gotham Bold" panose="02000803030000020004" pitchFamily="2" charset="0"/>
          <a:ea typeface="+mj-ea"/>
          <a:cs typeface="Gotham Bold" panose="02000803030000020004" pitchFamily="2" charset="0"/>
        </a:defRPr>
      </a:lvl1pPr>
    </p:titleStyle>
    <p:bodyStyle>
      <a:lvl1pPr marL="342900"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1pPr>
      <a:lvl2pPr marL="82316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2pPr>
      <a:lvl3pPr marL="1303436" indent="-342900" algn="l" defTabSz="609315" rtl="0" eaLnBrk="1" latinLnBrk="0" hangingPunct="1">
        <a:spcBef>
          <a:spcPct val="20000"/>
        </a:spcBef>
        <a:buSzPct val="110000"/>
        <a:buFont typeface="Arial" charset="0"/>
        <a:buChar char="•"/>
        <a:tabLst/>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3pPr>
      <a:lvl4pPr marL="2170884"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4pPr>
      <a:lvl5pPr marL="278021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5pPr>
      <a:lvl6pPr marL="3351288" indent="-304656" algn="l" defTabSz="609315" rtl="0" eaLnBrk="1" latinLnBrk="0" hangingPunct="1">
        <a:spcBef>
          <a:spcPct val="20000"/>
        </a:spcBef>
        <a:buFont typeface="Arial"/>
        <a:buChar char="•"/>
        <a:defRPr sz="2700" kern="1200">
          <a:solidFill>
            <a:schemeClr val="tx1"/>
          </a:solidFill>
          <a:latin typeface="+mn-lt"/>
          <a:ea typeface="+mn-ea"/>
          <a:cs typeface="+mn-cs"/>
        </a:defRPr>
      </a:lvl6pPr>
      <a:lvl7pPr marL="3960624" indent="-304656" algn="l" defTabSz="609315" rtl="0" eaLnBrk="1" latinLnBrk="0" hangingPunct="1">
        <a:spcBef>
          <a:spcPct val="20000"/>
        </a:spcBef>
        <a:buFont typeface="Arial"/>
        <a:buChar char="•"/>
        <a:defRPr sz="2700" kern="1200">
          <a:solidFill>
            <a:schemeClr val="tx1"/>
          </a:solidFill>
          <a:latin typeface="+mn-lt"/>
          <a:ea typeface="+mn-ea"/>
          <a:cs typeface="+mn-cs"/>
        </a:defRPr>
      </a:lvl7pPr>
      <a:lvl8pPr marL="4569948" indent="-304656" algn="l" defTabSz="609315" rtl="0" eaLnBrk="1" latinLnBrk="0" hangingPunct="1">
        <a:spcBef>
          <a:spcPct val="20000"/>
        </a:spcBef>
        <a:buFont typeface="Arial"/>
        <a:buChar char="•"/>
        <a:defRPr sz="2700" kern="1200">
          <a:solidFill>
            <a:schemeClr val="tx1"/>
          </a:solidFill>
          <a:latin typeface="+mn-lt"/>
          <a:ea typeface="+mn-ea"/>
          <a:cs typeface="+mn-cs"/>
        </a:defRPr>
      </a:lvl8pPr>
      <a:lvl9pPr marL="5179272" indent="-304656" algn="l" defTabSz="60931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15" rtl="0" eaLnBrk="1" latinLnBrk="0" hangingPunct="1">
        <a:defRPr sz="2400" kern="1200">
          <a:solidFill>
            <a:schemeClr val="tx1"/>
          </a:solidFill>
          <a:latin typeface="+mn-lt"/>
          <a:ea typeface="+mn-ea"/>
          <a:cs typeface="+mn-cs"/>
        </a:defRPr>
      </a:lvl1pPr>
      <a:lvl2pPr marL="609315" algn="l" defTabSz="609315" rtl="0" eaLnBrk="1" latinLnBrk="0" hangingPunct="1">
        <a:defRPr sz="2400" kern="1200">
          <a:solidFill>
            <a:schemeClr val="tx1"/>
          </a:solidFill>
          <a:latin typeface="+mn-lt"/>
          <a:ea typeface="+mn-ea"/>
          <a:cs typeface="+mn-cs"/>
        </a:defRPr>
      </a:lvl2pPr>
      <a:lvl3pPr marL="1218660" algn="l" defTabSz="609315" rtl="0" eaLnBrk="1" latinLnBrk="0" hangingPunct="1">
        <a:defRPr sz="2400" kern="1200">
          <a:solidFill>
            <a:schemeClr val="tx1"/>
          </a:solidFill>
          <a:latin typeface="+mn-lt"/>
          <a:ea typeface="+mn-ea"/>
          <a:cs typeface="+mn-cs"/>
        </a:defRPr>
      </a:lvl3pPr>
      <a:lvl4pPr marL="1827984" algn="l" defTabSz="609315" rtl="0" eaLnBrk="1" latinLnBrk="0" hangingPunct="1">
        <a:defRPr sz="2400" kern="1200">
          <a:solidFill>
            <a:schemeClr val="tx1"/>
          </a:solidFill>
          <a:latin typeface="+mn-lt"/>
          <a:ea typeface="+mn-ea"/>
          <a:cs typeface="+mn-cs"/>
        </a:defRPr>
      </a:lvl4pPr>
      <a:lvl5pPr marL="2437318" algn="l" defTabSz="609315" rtl="0" eaLnBrk="1" latinLnBrk="0" hangingPunct="1">
        <a:defRPr sz="2400" kern="1200">
          <a:solidFill>
            <a:schemeClr val="tx1"/>
          </a:solidFill>
          <a:latin typeface="+mn-lt"/>
          <a:ea typeface="+mn-ea"/>
          <a:cs typeface="+mn-cs"/>
        </a:defRPr>
      </a:lvl5pPr>
      <a:lvl6pPr marL="3046632" algn="l" defTabSz="609315" rtl="0" eaLnBrk="1" latinLnBrk="0" hangingPunct="1">
        <a:defRPr sz="2400" kern="1200">
          <a:solidFill>
            <a:schemeClr val="tx1"/>
          </a:solidFill>
          <a:latin typeface="+mn-lt"/>
          <a:ea typeface="+mn-ea"/>
          <a:cs typeface="+mn-cs"/>
        </a:defRPr>
      </a:lvl6pPr>
      <a:lvl7pPr marL="3655947" algn="l" defTabSz="609315" rtl="0" eaLnBrk="1" latinLnBrk="0" hangingPunct="1">
        <a:defRPr sz="2400" kern="1200">
          <a:solidFill>
            <a:schemeClr val="tx1"/>
          </a:solidFill>
          <a:latin typeface="+mn-lt"/>
          <a:ea typeface="+mn-ea"/>
          <a:cs typeface="+mn-cs"/>
        </a:defRPr>
      </a:lvl7pPr>
      <a:lvl8pPr marL="4265280" algn="l" defTabSz="609315" rtl="0" eaLnBrk="1" latinLnBrk="0" hangingPunct="1">
        <a:defRPr sz="2400" kern="1200">
          <a:solidFill>
            <a:schemeClr val="tx1"/>
          </a:solidFill>
          <a:latin typeface="+mn-lt"/>
          <a:ea typeface="+mn-ea"/>
          <a:cs typeface="+mn-cs"/>
        </a:defRPr>
      </a:lvl8pPr>
      <a:lvl9pPr marL="4874605" algn="l" defTabSz="6093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Gotham Bold" panose="02000803030000020004" pitchFamily="2" charset="0"/>
              </a:rPr>
              <a:t>MetLife Social Recruitment Calendar</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p:txBody>
          <a:bodyPr/>
          <a:lstStyle/>
          <a:p>
            <a:r>
              <a:rPr lang="en-US" dirty="0"/>
              <a:t>November 2023</a:t>
            </a:r>
          </a:p>
        </p:txBody>
      </p:sp>
    </p:spTree>
    <p:extLst>
      <p:ext uri="{BB962C8B-B14F-4D97-AF65-F5344CB8AC3E}">
        <p14:creationId xmlns:p14="http://schemas.microsoft.com/office/powerpoint/2010/main" val="76783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marR="464184" indent="0">
              <a:lnSpc>
                <a:spcPct val="100000"/>
              </a:lnSpc>
              <a:buNone/>
            </a:pPr>
            <a:r>
              <a:rPr lang="en-US" dirty="0"/>
              <a:t>Happy Independence Day! Wishing Lebanon peace, prosperity, and a bright future.</a:t>
            </a:r>
          </a:p>
          <a:p>
            <a:pPr marL="0" marR="464184" indent="0">
              <a:lnSpc>
                <a:spcPct val="100000"/>
              </a:lnSpc>
              <a:buNone/>
            </a:pPr>
            <a:endParaRPr lang="en-US" dirty="0"/>
          </a:p>
          <a:p>
            <a:pPr marL="0" indent="0">
              <a:buNone/>
            </a:pPr>
            <a:r>
              <a:rPr lang="en-US" dirty="0"/>
              <a:t>#MetLifeLebanon #MetLife #</a:t>
            </a:r>
            <a:r>
              <a:rPr lang="en-US"/>
              <a:t>NavigatingLifeTogether #IndependenceDay</a:t>
            </a:r>
            <a:endParaRPr lang="en-US" dirty="0"/>
          </a:p>
          <a:p>
            <a:pPr marL="0" indent="0">
              <a:buNone/>
            </a:pPr>
            <a:endParaRPr lang="en-US" strike="sngStrike" dirty="0"/>
          </a:p>
          <a:p>
            <a:pPr marL="0" indent="0">
              <a:buNone/>
            </a:pPr>
            <a:endParaRPr lang="en-US" strike="sngStrike" dirty="0"/>
          </a:p>
        </p:txBody>
      </p:sp>
      <p:sp>
        <p:nvSpPr>
          <p:cNvPr id="7" name="Title 6"/>
          <p:cNvSpPr>
            <a:spLocks noGrp="1"/>
          </p:cNvSpPr>
          <p:nvPr>
            <p:ph type="title"/>
          </p:nvPr>
        </p:nvSpPr>
        <p:spPr>
          <a:xfrm>
            <a:off x="609600" y="504655"/>
            <a:ext cx="10972800" cy="477122"/>
          </a:xfrm>
        </p:spPr>
        <p:txBody>
          <a:bodyPr>
            <a:normAutofit/>
          </a:bodyPr>
          <a:lstStyle/>
          <a:p>
            <a:r>
              <a:rPr lang="en-US" dirty="0"/>
              <a:t>Post 9 – </a:t>
            </a:r>
            <a:r>
              <a:rPr lang="en-US" dirty="0">
                <a:highlight>
                  <a:srgbClr val="FFFF00"/>
                </a:highlight>
              </a:rPr>
              <a:t>November 22</a:t>
            </a:r>
            <a:r>
              <a:rPr lang="en-US" baseline="30000" dirty="0">
                <a:highlight>
                  <a:srgbClr val="FFFF00"/>
                </a:highlight>
              </a:rPr>
              <a:t>nd</a:t>
            </a:r>
            <a:r>
              <a:rPr lang="en-US" dirty="0">
                <a:highlight>
                  <a:srgbClr val="FFFF00"/>
                </a:highlight>
              </a:rPr>
              <a:t> </a:t>
            </a:r>
            <a:endParaRPr lang="en-US" strike="sngStrike"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red and white background with black text&#10;&#10;Description automatically generated">
            <a:extLst>
              <a:ext uri="{FF2B5EF4-FFF2-40B4-BE49-F238E27FC236}">
                <a16:creationId xmlns:a16="http://schemas.microsoft.com/office/drawing/2014/main" id="{B75A6A07-967F-ECB5-C69B-58A1C0E3E3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199911"/>
            <a:ext cx="4697154" cy="2458177"/>
          </a:xfrm>
          <a:prstGeom prst="rect">
            <a:avLst/>
          </a:prstGeom>
        </p:spPr>
      </p:pic>
    </p:spTree>
    <p:extLst>
      <p:ext uri="{BB962C8B-B14F-4D97-AF65-F5344CB8AC3E}">
        <p14:creationId xmlns:p14="http://schemas.microsoft.com/office/powerpoint/2010/main" val="2122174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Thank You</a:t>
            </a:r>
          </a:p>
        </p:txBody>
      </p:sp>
      <p:sp>
        <p:nvSpPr>
          <p:cNvPr id="5" name="Text Placeholder 4">
            <a:extLst>
              <a:ext uri="{FF2B5EF4-FFF2-40B4-BE49-F238E27FC236}">
                <a16:creationId xmlns:a16="http://schemas.microsoft.com/office/drawing/2014/main" id="{E2FBE91A-F904-D39C-7271-84B5B60E6DB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7869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marR="0" lvl="0" indent="0">
              <a:spcBef>
                <a:spcPts val="0"/>
              </a:spcBef>
              <a:spcAft>
                <a:spcPts val="0"/>
              </a:spcAft>
              <a:buNone/>
            </a:pPr>
            <a:endParaRPr lang="en-US" dirty="0"/>
          </a:p>
          <a:p>
            <a:pPr marL="0" indent="0">
              <a:buNone/>
            </a:pPr>
            <a:endParaRPr lang="en-US" strike="sngStrike" dirty="0">
              <a:cs typeface="+mn-cs"/>
            </a:endParaRPr>
          </a:p>
          <a:p>
            <a:pPr marL="0" marR="0" indent="0">
              <a:spcBef>
                <a:spcPts val="0"/>
              </a:spcBef>
              <a:spcAft>
                <a:spcPts val="0"/>
              </a:spcAft>
              <a:buNone/>
            </a:pPr>
            <a:r>
              <a:rPr lang="en-US" dirty="0">
                <a:cs typeface="+mn-cs"/>
              </a:rPr>
              <a:t>Today is Stress Awareness Day, a reminder that taking care of your physical and mental health can help keep stress at bay. Here are some tips to help you tackle workplace stress and find balance in your life.</a:t>
            </a:r>
          </a:p>
          <a:p>
            <a:pPr marL="0" marR="0" indent="0">
              <a:spcBef>
                <a:spcPts val="0"/>
              </a:spcBef>
              <a:spcAft>
                <a:spcPts val="0"/>
              </a:spcAft>
              <a:buNone/>
            </a:pPr>
            <a:endParaRPr lang="en-US" dirty="0">
              <a:cs typeface="+mn-cs"/>
            </a:endParaRPr>
          </a:p>
          <a:p>
            <a:pPr marL="0" marR="0" indent="0">
              <a:spcBef>
                <a:spcPts val="0"/>
              </a:spcBef>
              <a:spcAft>
                <a:spcPts val="0"/>
              </a:spcAft>
              <a:buNone/>
            </a:pPr>
            <a:r>
              <a:rPr lang="en-US" dirty="0">
                <a:cs typeface="+mn-cs"/>
              </a:rPr>
              <a:t>#StressAwarenessDay </a:t>
            </a:r>
            <a:r>
              <a:rPr lang="ro-RO" dirty="0">
                <a:cs typeface="+mn-cs"/>
              </a:rPr>
              <a:t>#MetLife </a:t>
            </a:r>
            <a:r>
              <a:rPr lang="en-US" dirty="0">
                <a:cs typeface="+mn-cs"/>
              </a:rPr>
              <a:t>#MetLifeLebanon #NavigatingLifeTogether</a:t>
            </a:r>
            <a:endParaRPr lang="en-US" dirty="0"/>
          </a:p>
          <a:p>
            <a:pPr marL="0" marR="0" lvl="0" indent="0">
              <a:spcBef>
                <a:spcPts val="0"/>
              </a:spcBef>
              <a:spcAft>
                <a:spcPts val="0"/>
              </a:spcAft>
              <a:buNone/>
            </a:pPr>
            <a:endParaRPr lang="en-US" dirty="0"/>
          </a:p>
        </p:txBody>
      </p:sp>
      <p:sp>
        <p:nvSpPr>
          <p:cNvPr id="7" name="Title 6"/>
          <p:cNvSpPr>
            <a:spLocks noGrp="1"/>
          </p:cNvSpPr>
          <p:nvPr>
            <p:ph type="title"/>
          </p:nvPr>
        </p:nvSpPr>
        <p:spPr>
          <a:xfrm>
            <a:off x="609600" y="493504"/>
            <a:ext cx="10972800" cy="477122"/>
          </a:xfrm>
        </p:spPr>
        <p:txBody>
          <a:bodyPr/>
          <a:lstStyle/>
          <a:p>
            <a:r>
              <a:rPr lang="en-US" dirty="0"/>
              <a:t>Post 1 – Stress Awareness Day, </a:t>
            </a:r>
            <a:r>
              <a:rPr lang="en-US" dirty="0">
                <a:highlight>
                  <a:srgbClr val="FFFF00"/>
                </a:highlight>
              </a:rPr>
              <a:t>November 2</a:t>
            </a:r>
            <a:r>
              <a:rPr lang="en-US" baseline="30000" dirty="0">
                <a:highlight>
                  <a:srgbClr val="FFFF00"/>
                </a:highlight>
              </a:rPr>
              <a:t>nd</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sitting at a desk using a computer&#10;&#10;Description automatically generated">
            <a:extLst>
              <a:ext uri="{FF2B5EF4-FFF2-40B4-BE49-F238E27FC236}">
                <a16:creationId xmlns:a16="http://schemas.microsoft.com/office/drawing/2014/main" id="{E8D55474-1793-69DF-F167-5D2D7CABB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85" y="2015951"/>
            <a:ext cx="6022395" cy="3151720"/>
          </a:xfrm>
          <a:prstGeom prst="rect">
            <a:avLst/>
          </a:prstGeom>
        </p:spPr>
      </p:pic>
    </p:spTree>
    <p:extLst>
      <p:ext uri="{BB962C8B-B14F-4D97-AF65-F5344CB8AC3E}">
        <p14:creationId xmlns:p14="http://schemas.microsoft.com/office/powerpoint/2010/main" val="3076432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Your health matters, and on the occasion of </a:t>
            </a:r>
            <a:r>
              <a:rPr lang="en-US" dirty="0" err="1"/>
              <a:t>Movember</a:t>
            </a:r>
            <a:r>
              <a:rPr lang="en-US" dirty="0"/>
              <a:t>, here's your reminder: </a:t>
            </a:r>
          </a:p>
          <a:p>
            <a:pPr marL="0" indent="0">
              <a:buNone/>
            </a:pPr>
            <a:endParaRPr lang="en-US" dirty="0"/>
          </a:p>
          <a:p>
            <a:pPr marL="0" indent="0">
              <a:buNone/>
            </a:pPr>
            <a:r>
              <a:rPr lang="en-US" dirty="0"/>
              <a:t>✅ Schedule your yearly checkups</a:t>
            </a:r>
          </a:p>
          <a:p>
            <a:pPr marL="0" indent="0">
              <a:buNone/>
            </a:pPr>
            <a:r>
              <a:rPr lang="en-US" dirty="0"/>
              <a:t>✅ Seek support when needed </a:t>
            </a:r>
          </a:p>
          <a:p>
            <a:pPr marL="0" indent="0">
              <a:buNone/>
            </a:pPr>
            <a:r>
              <a:rPr lang="en-US" dirty="0"/>
              <a:t>✅ Talk about your feelings</a:t>
            </a:r>
          </a:p>
          <a:p>
            <a:pPr marL="0" indent="0">
              <a:buNone/>
            </a:pPr>
            <a:r>
              <a:rPr lang="en-US" dirty="0"/>
              <a:t>✅ Prioritize self-care</a:t>
            </a:r>
          </a:p>
          <a:p>
            <a:pPr marL="0" indent="0">
              <a:buNone/>
            </a:pPr>
            <a:endParaRPr lang="en-US" dirty="0"/>
          </a:p>
          <a:p>
            <a:pPr marL="0" indent="0">
              <a:buNone/>
            </a:pPr>
            <a:r>
              <a:rPr lang="en-US" dirty="0"/>
              <a:t>#MetLifeLebanon #MetLife #Movember #MensHealth #NavigatingLifeTogether</a:t>
            </a:r>
            <a:endParaRPr lang="en-US" dirty="0">
              <a:solidFill>
                <a:srgbClr val="374151"/>
              </a:solidFill>
              <a:latin typeface="Söhne"/>
              <a:cs typeface="+mn-cs"/>
            </a:endParaRPr>
          </a:p>
          <a:p>
            <a:pPr marL="0" indent="0">
              <a:buNone/>
            </a:pPr>
            <a:endParaRPr lang="en-US" dirty="0">
              <a:cs typeface="+mn-cs"/>
            </a:endParaRPr>
          </a:p>
        </p:txBody>
      </p:sp>
      <p:sp>
        <p:nvSpPr>
          <p:cNvPr id="7" name="Title 6"/>
          <p:cNvSpPr>
            <a:spLocks noGrp="1"/>
          </p:cNvSpPr>
          <p:nvPr>
            <p:ph type="title"/>
          </p:nvPr>
        </p:nvSpPr>
        <p:spPr/>
        <p:txBody>
          <a:bodyPr/>
          <a:lstStyle/>
          <a:p>
            <a:r>
              <a:rPr lang="en-US" dirty="0"/>
              <a:t>Post 2 – </a:t>
            </a:r>
            <a:r>
              <a:rPr lang="en-US" dirty="0">
                <a:highlight>
                  <a:srgbClr val="FFFF00"/>
                </a:highlight>
              </a:rPr>
              <a:t>tow options to choose one and post it.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hand holding a blue ribbon&#10;&#10;Description automatically generated">
            <a:extLst>
              <a:ext uri="{FF2B5EF4-FFF2-40B4-BE49-F238E27FC236}">
                <a16:creationId xmlns:a16="http://schemas.microsoft.com/office/drawing/2014/main" id="{C24F87B2-1AEA-5D85-340C-B036FD92D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8" y="1461607"/>
            <a:ext cx="3934621" cy="2059118"/>
          </a:xfrm>
          <a:prstGeom prst="rect">
            <a:avLst/>
          </a:prstGeom>
        </p:spPr>
      </p:pic>
      <p:pic>
        <p:nvPicPr>
          <p:cNvPr id="6" name="Picture 5" descr="A blue ribbon with a dog on it&#10;&#10;Description automatically generated">
            <a:extLst>
              <a:ext uri="{FF2B5EF4-FFF2-40B4-BE49-F238E27FC236}">
                <a16:creationId xmlns:a16="http://schemas.microsoft.com/office/drawing/2014/main" id="{DB6D1D2C-15BF-51A8-0124-F4B9F27DF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8" y="4000554"/>
            <a:ext cx="3934619" cy="2059117"/>
          </a:xfrm>
          <a:prstGeom prst="rect">
            <a:avLst/>
          </a:prstGeom>
        </p:spPr>
      </p:pic>
    </p:spTree>
    <p:extLst>
      <p:ext uri="{BB962C8B-B14F-4D97-AF65-F5344CB8AC3E}">
        <p14:creationId xmlns:p14="http://schemas.microsoft.com/office/powerpoint/2010/main" val="2596689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947832" y="1122080"/>
            <a:ext cx="4634568" cy="4659288"/>
          </a:xfrm>
        </p:spPr>
        <p:txBody>
          <a:bodyPr>
            <a:normAutofit/>
          </a:bodyPr>
          <a:lstStyle/>
          <a:p>
            <a:pPr marL="0" indent="0">
              <a:buNone/>
            </a:pPr>
            <a:r>
              <a:rPr lang="en-US" dirty="0"/>
              <a:t>Caption: </a:t>
            </a:r>
          </a:p>
          <a:p>
            <a:pPr marL="0" indent="0">
              <a:lnSpc>
                <a:spcPct val="107000"/>
              </a:lnSpc>
              <a:spcAft>
                <a:spcPts val="600"/>
              </a:spcAft>
              <a:buNone/>
            </a:pPr>
            <a:endParaRPr lang="en-US" sz="1500" strike="sngStrike" dirty="0"/>
          </a:p>
          <a:p>
            <a:pPr marL="0" marR="0" indent="0">
              <a:spcBef>
                <a:spcPts val="0"/>
              </a:spcBef>
              <a:spcAft>
                <a:spcPts val="0"/>
              </a:spcAft>
              <a:buNone/>
            </a:pPr>
            <a:r>
              <a:rPr lang="en-US" dirty="0"/>
              <a:t>If you're seeking a career that's as dynamic as it is rewarding, look no further. As an insurance agent, you'll embark on a journey filled with opportunities and personal growth.</a:t>
            </a:r>
          </a:p>
          <a:p>
            <a:pPr marL="0" marR="0" indent="0">
              <a:spcBef>
                <a:spcPts val="0"/>
              </a:spcBef>
              <a:spcAft>
                <a:spcPts val="0"/>
              </a:spcAft>
              <a:buNone/>
            </a:pPr>
            <a:endParaRPr lang="en-US" dirty="0"/>
          </a:p>
          <a:p>
            <a:pPr marL="0" marR="0" indent="0">
              <a:spcBef>
                <a:spcPts val="0"/>
              </a:spcBef>
              <a:spcAft>
                <a:spcPts val="0"/>
              </a:spcAft>
              <a:buNone/>
            </a:pPr>
            <a:r>
              <a:rPr lang="en-US" dirty="0"/>
              <a:t>Here's what makes this career so dynamic: you'll make a lasting impact by providing peace of mind and security to individuals and families, stay ahead with ongoing training and development, and join a community of professionals, build meaningful relationships, and grow your network. </a:t>
            </a:r>
          </a:p>
          <a:p>
            <a:pPr marL="0" marR="0" indent="0">
              <a:spcBef>
                <a:spcPts val="0"/>
              </a:spcBef>
              <a:spcAft>
                <a:spcPts val="0"/>
              </a:spcAft>
              <a:buNone/>
            </a:pPr>
            <a:endParaRPr lang="en-US" dirty="0"/>
          </a:p>
          <a:p>
            <a:pPr marL="0" marR="0" indent="0">
              <a:spcBef>
                <a:spcPts val="0"/>
              </a:spcBef>
              <a:spcAft>
                <a:spcPts val="0"/>
              </a:spcAft>
              <a:buNone/>
            </a:pPr>
            <a:r>
              <a:rPr lang="en-US" dirty="0"/>
              <a:t>Would you like to join my team? Apply now: XXXX</a:t>
            </a:r>
          </a:p>
          <a:p>
            <a:pPr marL="0" marR="0" indent="0">
              <a:spcBef>
                <a:spcPts val="0"/>
              </a:spcBef>
              <a:spcAft>
                <a:spcPts val="0"/>
              </a:spcAft>
              <a:buNone/>
            </a:pPr>
            <a:endParaRPr lang="en-US" dirty="0"/>
          </a:p>
          <a:p>
            <a:pPr marL="0" indent="0">
              <a:buNone/>
            </a:pPr>
            <a:r>
              <a:rPr lang="en-US" dirty="0"/>
              <a:t>#MetLifeLebanon #WeAreHiring #MetLifeAgent #insurance #Career #jobseekers</a:t>
            </a:r>
          </a:p>
          <a:p>
            <a:pPr marL="0" indent="0">
              <a:buNone/>
            </a:pPr>
            <a:endParaRPr lang="en-US" dirty="0"/>
          </a:p>
        </p:txBody>
      </p:sp>
      <p:sp>
        <p:nvSpPr>
          <p:cNvPr id="7" name="Title 6"/>
          <p:cNvSpPr>
            <a:spLocks noGrp="1"/>
          </p:cNvSpPr>
          <p:nvPr>
            <p:ph type="title"/>
          </p:nvPr>
        </p:nvSpPr>
        <p:spPr/>
        <p:txBody>
          <a:bodyPr>
            <a:normAutofit/>
          </a:bodyPr>
          <a:lstStyle/>
          <a:p>
            <a:r>
              <a:rPr lang="en-US" dirty="0"/>
              <a:t>Post 3</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in a suit with his arms crossed&#10;&#10;Description automatically generated">
            <a:extLst>
              <a:ext uri="{FF2B5EF4-FFF2-40B4-BE49-F238E27FC236}">
                <a16:creationId xmlns:a16="http://schemas.microsoft.com/office/drawing/2014/main" id="{F7563DC5-8A2F-34C6-FA81-E96D75DD9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84" y="1431208"/>
            <a:ext cx="5410200" cy="2831338"/>
          </a:xfrm>
          <a:prstGeom prst="rect">
            <a:avLst/>
          </a:prstGeom>
        </p:spPr>
      </p:pic>
    </p:spTree>
    <p:extLst>
      <p:ext uri="{BB962C8B-B14F-4D97-AF65-F5344CB8AC3E}">
        <p14:creationId xmlns:p14="http://schemas.microsoft.com/office/powerpoint/2010/main" val="2741143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876744" y="949673"/>
            <a:ext cx="4516582" cy="4965680"/>
          </a:xfrm>
        </p:spPr>
        <p:txBody>
          <a:bodyPr>
            <a:noAutofit/>
          </a:bodyPr>
          <a:lstStyle/>
          <a:p>
            <a:pPr marL="0" indent="0">
              <a:buNone/>
            </a:pPr>
            <a:r>
              <a:rPr lang="en-US" dirty="0"/>
              <a:t>Caption: </a:t>
            </a:r>
          </a:p>
          <a:p>
            <a:pPr marL="0" indent="0">
              <a:buNone/>
            </a:pPr>
            <a:endParaRPr lang="en-US" dirty="0">
              <a:latin typeface="Gotham-Book" panose="02000604040000020004" pitchFamily="50" charset="0"/>
            </a:endParaRPr>
          </a:p>
          <a:p>
            <a:pPr marL="0" indent="0">
              <a:buNone/>
            </a:pPr>
            <a:r>
              <a:rPr lang="en-US" dirty="0">
                <a:cs typeface="+mn-cs"/>
              </a:rPr>
              <a:t>Join us on the journey to becoming an Insurance agent and embrace the learning curve. Develop skills in communication, technology, creative problem-solving, research, data analysis, and management.</a:t>
            </a:r>
          </a:p>
          <a:p>
            <a:pPr marL="0" indent="0">
              <a:buNone/>
            </a:pPr>
            <a:endParaRPr lang="en-US" dirty="0">
              <a:highlight>
                <a:srgbClr val="FFFF00"/>
              </a:highlight>
              <a:cs typeface="+mn-cs"/>
            </a:endParaRPr>
          </a:p>
          <a:p>
            <a:pPr marL="0" indent="0">
              <a:buNone/>
            </a:pPr>
            <a:r>
              <a:rPr lang="en-US" dirty="0">
                <a:cs typeface="+mn-cs"/>
              </a:rPr>
              <a:t>Message me to discuss further 📩</a:t>
            </a:r>
          </a:p>
          <a:p>
            <a:pPr marL="0" indent="0">
              <a:buNone/>
            </a:pPr>
            <a:endParaRPr lang="en-US" dirty="0">
              <a:highlight>
                <a:srgbClr val="FFFF00"/>
              </a:highlight>
            </a:endParaRPr>
          </a:p>
          <a:p>
            <a:pPr marL="0" indent="0">
              <a:buNone/>
            </a:pPr>
            <a:r>
              <a:rPr lang="en-US" dirty="0">
                <a:cs typeface="+mn-cs"/>
              </a:rPr>
              <a:t>#MetLifeLebanon #WeAreHiring #MetLifeAgent #insurance #Career #jobseekers #consultants</a:t>
            </a:r>
          </a:p>
          <a:p>
            <a:pPr marL="0" indent="0">
              <a:buNone/>
            </a:pPr>
            <a:endParaRPr lang="en-US" dirty="0">
              <a:highlight>
                <a:srgbClr val="FFFF00"/>
              </a:highlight>
            </a:endParaRPr>
          </a:p>
          <a:p>
            <a:pPr marL="0" indent="0">
              <a:buNone/>
            </a:pPr>
            <a:endParaRPr lang="en-US" strike="sngStrike" dirty="0">
              <a:cs typeface="+mn-cs"/>
            </a:endParaRPr>
          </a:p>
        </p:txBody>
      </p:sp>
      <p:sp>
        <p:nvSpPr>
          <p:cNvPr id="7" name="Title 6"/>
          <p:cNvSpPr>
            <a:spLocks noGrp="1"/>
          </p:cNvSpPr>
          <p:nvPr>
            <p:ph type="title"/>
          </p:nvPr>
        </p:nvSpPr>
        <p:spPr/>
        <p:txBody>
          <a:bodyPr>
            <a:normAutofit/>
          </a:bodyPr>
          <a:lstStyle/>
          <a:p>
            <a:r>
              <a:rPr lang="en-US" dirty="0"/>
              <a:t>Post 4 – </a:t>
            </a:r>
            <a:r>
              <a:rPr lang="en-US" dirty="0">
                <a:highlight>
                  <a:srgbClr val="FFFF00"/>
                </a:highlight>
              </a:rPr>
              <a:t>animated Video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3" name="Linkedin Post 4">
            <a:hlinkClick r:id="" action="ppaction://media"/>
            <a:extLst>
              <a:ext uri="{FF2B5EF4-FFF2-40B4-BE49-F238E27FC236}">
                <a16:creationId xmlns:a16="http://schemas.microsoft.com/office/drawing/2014/main" id="{EC4517B4-53D9-CFBC-A9DA-717609E09E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240" y="1686878"/>
            <a:ext cx="5496560" cy="2876151"/>
          </a:xfrm>
          <a:prstGeom prst="rect">
            <a:avLst/>
          </a:prstGeom>
        </p:spPr>
      </p:pic>
    </p:spTree>
    <p:extLst>
      <p:ext uri="{BB962C8B-B14F-4D97-AF65-F5344CB8AC3E}">
        <p14:creationId xmlns:p14="http://schemas.microsoft.com/office/powerpoint/2010/main" val="9128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a:buNone/>
            </a:pPr>
            <a:r>
              <a:rPr lang="en-US" dirty="0">
                <a:cs typeface="+mn-cs"/>
              </a:rPr>
              <a:t>If the idea of repetitive work doesn't excite you, consider a career in insurance. We thrive on the diversity it offers. While there are routine tasks, our days are mostly filled with connecting with new individuals and helping them in their financial goals.</a:t>
            </a:r>
          </a:p>
          <a:p>
            <a:pPr marL="0" indent="0">
              <a:buNone/>
            </a:pPr>
            <a:r>
              <a:rPr lang="en-US" sz="1400" dirty="0">
                <a:cs typeface="+mn-cs"/>
              </a:rPr>
              <a:t>Apply now :[link XXX ]to be considered for the selection process </a:t>
            </a:r>
            <a:endParaRPr lang="en-US" strike="sngStrike" dirty="0">
              <a:cs typeface="+mn-cs"/>
            </a:endParaRPr>
          </a:p>
          <a:p>
            <a:pPr marL="0" indent="0" defTabSz="914014">
              <a:buNone/>
            </a:pPr>
            <a:endParaRPr lang="en-US" dirty="0">
              <a:cs typeface="+mn-cs"/>
            </a:endParaRPr>
          </a:p>
          <a:p>
            <a:pPr marL="0" indent="0" defTabSz="914014">
              <a:buNone/>
            </a:pPr>
            <a:r>
              <a:rPr lang="en-US" dirty="0"/>
              <a:t>#MetLifeLebanon #MetLife #MetLifeAgent #InsuranceCareer</a:t>
            </a:r>
          </a:p>
        </p:txBody>
      </p:sp>
      <p:sp>
        <p:nvSpPr>
          <p:cNvPr id="7" name="Title 6"/>
          <p:cNvSpPr>
            <a:spLocks noGrp="1"/>
          </p:cNvSpPr>
          <p:nvPr>
            <p:ph type="title"/>
          </p:nvPr>
        </p:nvSpPr>
        <p:spPr>
          <a:xfrm>
            <a:off x="609600" y="504655"/>
            <a:ext cx="10972800" cy="477122"/>
          </a:xfrm>
        </p:spPr>
        <p:txBody>
          <a:bodyPr>
            <a:normAutofit/>
          </a:bodyPr>
          <a:lstStyle/>
          <a:p>
            <a:r>
              <a:rPr lang="en-US" dirty="0"/>
              <a:t>Post 5</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holding a blue arrow&#10;&#10;Description automatically generated">
            <a:extLst>
              <a:ext uri="{FF2B5EF4-FFF2-40B4-BE49-F238E27FC236}">
                <a16:creationId xmlns:a16="http://schemas.microsoft.com/office/drawing/2014/main" id="{878793B6-2D57-788C-A159-0DDA031D2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77603"/>
            <a:ext cx="5486400" cy="2871216"/>
          </a:xfrm>
          <a:prstGeom prst="rect">
            <a:avLst/>
          </a:prstGeom>
        </p:spPr>
      </p:pic>
    </p:spTree>
    <p:extLst>
      <p:ext uri="{BB962C8B-B14F-4D97-AF65-F5344CB8AC3E}">
        <p14:creationId xmlns:p14="http://schemas.microsoft.com/office/powerpoint/2010/main" val="4197238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687670" y="645593"/>
            <a:ext cx="4961964" cy="4965680"/>
          </a:xfrm>
        </p:spPr>
        <p:txBody>
          <a:bodyPr>
            <a:noAutofit/>
          </a:bodyPr>
          <a:lstStyle/>
          <a:p>
            <a:pPr marL="0" indent="0" defTabSz="914014">
              <a:buNone/>
            </a:pPr>
            <a:r>
              <a:rPr lang="en-US" sz="1300" dirty="0">
                <a:cs typeface="+mn-cs"/>
              </a:rPr>
              <a:t>Caption: </a:t>
            </a:r>
          </a:p>
          <a:p>
            <a:pPr marL="0" indent="0">
              <a:buNone/>
            </a:pPr>
            <a:endParaRPr lang="en-US" sz="1300" dirty="0">
              <a:cs typeface="+mn-cs"/>
            </a:endParaRPr>
          </a:p>
          <a:p>
            <a:pPr marL="0" indent="0" defTabSz="914014">
              <a:buNone/>
            </a:pPr>
            <a:r>
              <a:rPr lang="en-US" sz="1300" dirty="0">
                <a:cs typeface="+mn-cs"/>
              </a:rPr>
              <a:t>If you have a passion for sales and excel in leadership positions, there's an exciting opening to become part of our team at </a:t>
            </a:r>
            <a:r>
              <a:rPr lang="en-US" sz="1300" dirty="0">
                <a:highlight>
                  <a:srgbClr val="FFFF00"/>
                </a:highlight>
                <a:cs typeface="+mn-cs"/>
              </a:rPr>
              <a:t>[Agency Name] </a:t>
            </a:r>
            <a:r>
              <a:rPr lang="en-US" sz="1300" dirty="0">
                <a:cs typeface="+mn-cs"/>
              </a:rPr>
              <a:t>with MetLife. </a:t>
            </a:r>
          </a:p>
          <a:p>
            <a:pPr marL="0" indent="0" defTabSz="914014">
              <a:buNone/>
            </a:pPr>
            <a:endParaRPr lang="en-US" sz="1300" dirty="0">
              <a:cs typeface="+mn-cs"/>
            </a:endParaRPr>
          </a:p>
          <a:p>
            <a:pPr marL="0" indent="0" defTabSz="914014">
              <a:buNone/>
            </a:pPr>
            <a:r>
              <a:rPr lang="en-US" sz="1300" dirty="0">
                <a:cs typeface="+mn-cs"/>
              </a:rPr>
              <a:t>Key responsibilities: </a:t>
            </a:r>
          </a:p>
          <a:p>
            <a:pPr defTabSz="914014"/>
            <a:r>
              <a:rPr lang="en-US" sz="1300" dirty="0">
                <a:cs typeface="+mn-cs"/>
              </a:rPr>
              <a:t>Keep informed of new products and services</a:t>
            </a:r>
          </a:p>
          <a:p>
            <a:pPr defTabSz="914014"/>
            <a:r>
              <a:rPr lang="en-US" sz="1300" dirty="0">
                <a:cs typeface="+mn-cs"/>
              </a:rPr>
              <a:t>Recruit, train, and coach the sales team</a:t>
            </a:r>
          </a:p>
          <a:p>
            <a:pPr defTabSz="914014"/>
            <a:r>
              <a:rPr lang="en-US" sz="1300" dirty="0">
                <a:cs typeface="+mn-cs"/>
              </a:rPr>
              <a:t>Set sales targets and motivate sales team</a:t>
            </a:r>
          </a:p>
          <a:p>
            <a:pPr defTabSz="914014"/>
            <a:r>
              <a:rPr lang="en-US" sz="1300" dirty="0">
                <a:cs typeface="+mn-cs"/>
              </a:rPr>
              <a:t>Prepare sales reports</a:t>
            </a:r>
          </a:p>
          <a:p>
            <a:pPr marL="0" indent="0" defTabSz="914014">
              <a:buNone/>
            </a:pPr>
            <a:endParaRPr lang="en-US" sz="1300" dirty="0">
              <a:cs typeface="+mn-cs"/>
            </a:endParaRPr>
          </a:p>
          <a:p>
            <a:pPr marL="0" indent="0" defTabSz="914014">
              <a:buNone/>
            </a:pPr>
            <a:r>
              <a:rPr lang="en-US" sz="1300" dirty="0">
                <a:cs typeface="+mn-cs"/>
              </a:rPr>
              <a:t>Requirements:</a:t>
            </a:r>
          </a:p>
          <a:p>
            <a:pPr defTabSz="914014"/>
            <a:r>
              <a:rPr lang="en-US" sz="1300" dirty="0">
                <a:cs typeface="+mn-cs"/>
              </a:rPr>
              <a:t>University Graduates with an Official Lebanese Baccalaureate</a:t>
            </a:r>
          </a:p>
          <a:p>
            <a:pPr defTabSz="914014"/>
            <a:r>
              <a:rPr lang="en-US" sz="1300" dirty="0">
                <a:cs typeface="+mn-cs"/>
              </a:rPr>
              <a:t>The drive and proficiency to excel in sales</a:t>
            </a:r>
          </a:p>
          <a:p>
            <a:pPr defTabSz="914014"/>
            <a:r>
              <a:rPr lang="en-US" sz="1300" dirty="0">
                <a:cs typeface="+mn-cs"/>
              </a:rPr>
              <a:t>The ability to guide and lead a team</a:t>
            </a:r>
          </a:p>
          <a:p>
            <a:pPr defTabSz="914014"/>
            <a:r>
              <a:rPr lang="en-US" sz="1300" dirty="0">
                <a:cs typeface="+mn-cs"/>
              </a:rPr>
              <a:t>Highly motivated and goal-oriented</a:t>
            </a:r>
          </a:p>
          <a:p>
            <a:pPr marL="0" indent="0" defTabSz="914014">
              <a:buNone/>
            </a:pPr>
            <a:endParaRPr lang="en-US" sz="1300" dirty="0">
              <a:cs typeface="+mn-cs"/>
            </a:endParaRPr>
          </a:p>
          <a:p>
            <a:pPr marL="0" indent="0" defTabSz="914014">
              <a:buNone/>
            </a:pPr>
            <a:r>
              <a:rPr lang="en-US" sz="1300" dirty="0">
                <a:cs typeface="+mn-cs"/>
              </a:rPr>
              <a:t>Apply now :[link XXX ]to be considered for the selection process </a:t>
            </a:r>
            <a:r>
              <a:rPr lang="en-US" sz="1300" strike="sngStrike" dirty="0">
                <a:cs typeface="+mn-cs"/>
              </a:rPr>
              <a:t>or message me.</a:t>
            </a:r>
          </a:p>
          <a:p>
            <a:pPr marL="0" indent="0" defTabSz="914014">
              <a:buNone/>
            </a:pPr>
            <a:endParaRPr lang="en-US" sz="1300" dirty="0">
              <a:cs typeface="+mn-cs"/>
            </a:endParaRPr>
          </a:p>
          <a:p>
            <a:pPr marL="0" indent="0" defTabSz="914014">
              <a:buNone/>
            </a:pPr>
            <a:r>
              <a:rPr lang="en-US" sz="1300" dirty="0">
                <a:cs typeface="+mn-cs"/>
              </a:rPr>
              <a:t>#MetLifeLebanon #WeAreHiring #MetLifeAgent #teamleader #insurance</a:t>
            </a:r>
          </a:p>
          <a:p>
            <a:pPr marL="0" indent="0" defTabSz="914014">
              <a:buNone/>
            </a:pPr>
            <a:endParaRPr lang="en-US" sz="1300" dirty="0">
              <a:cs typeface="+mn-cs"/>
            </a:endParaRPr>
          </a:p>
        </p:txBody>
      </p:sp>
      <p:sp>
        <p:nvSpPr>
          <p:cNvPr id="7" name="Title 6"/>
          <p:cNvSpPr>
            <a:spLocks noGrp="1"/>
          </p:cNvSpPr>
          <p:nvPr>
            <p:ph type="title"/>
          </p:nvPr>
        </p:nvSpPr>
        <p:spPr/>
        <p:txBody>
          <a:bodyPr>
            <a:normAutofit/>
          </a:bodyPr>
          <a:lstStyle/>
          <a:p>
            <a:r>
              <a:rPr lang="en-US" dirty="0"/>
              <a:t>Post 6- </a:t>
            </a:r>
            <a:r>
              <a:rPr lang="en-US" b="1" dirty="0">
                <a:highlight>
                  <a:srgbClr val="FF0000"/>
                </a:highlight>
              </a:rPr>
              <a:t>Sales team leader – ONLY FOR TOUFIC</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close-up of hands shaking&#10;&#10;Description automatically generated">
            <a:extLst>
              <a:ext uri="{FF2B5EF4-FFF2-40B4-BE49-F238E27FC236}">
                <a16:creationId xmlns:a16="http://schemas.microsoft.com/office/drawing/2014/main" id="{4BD6C45D-2C78-4A43-C507-58AB5D717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91" y="1660583"/>
            <a:ext cx="5609618" cy="2935700"/>
          </a:xfrm>
          <a:prstGeom prst="rect">
            <a:avLst/>
          </a:prstGeom>
        </p:spPr>
      </p:pic>
    </p:spTree>
    <p:extLst>
      <p:ext uri="{BB962C8B-B14F-4D97-AF65-F5344CB8AC3E}">
        <p14:creationId xmlns:p14="http://schemas.microsoft.com/office/powerpoint/2010/main" val="2947147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defTabSz="914014">
              <a:buNone/>
            </a:pPr>
            <a:r>
              <a:rPr lang="en-US" dirty="0">
                <a:cs typeface="+mn-cs"/>
              </a:rPr>
              <a:t>Are you happy with your current career? Sometimes, stepping out of your comfort zone can lead to a truly great and rewarding future.</a:t>
            </a:r>
          </a:p>
          <a:p>
            <a:pPr marL="0" indent="0" defTabSz="914014">
              <a:buNone/>
            </a:pPr>
            <a:r>
              <a:rPr lang="en-US" dirty="0">
                <a:cs typeface="+mn-cs"/>
              </a:rPr>
              <a:t>If you're considering a career shift and looking for a rewarding career in insurance, don't hesitate </a:t>
            </a:r>
            <a:r>
              <a:rPr lang="en-US" strike="sngStrike" dirty="0">
                <a:cs typeface="+mn-cs"/>
              </a:rPr>
              <a:t>a</a:t>
            </a:r>
            <a:r>
              <a:rPr lang="en-US" dirty="0"/>
              <a:t>pply now: XXXX</a:t>
            </a:r>
            <a:r>
              <a:rPr lang="en-US" dirty="0">
                <a:cs typeface="+mn-cs"/>
              </a:rPr>
              <a:t> and explore this exciting opportunity. </a:t>
            </a:r>
          </a:p>
          <a:p>
            <a:pPr marL="0" indent="0" defTabSz="914014">
              <a:buNone/>
            </a:pPr>
            <a:endParaRPr lang="en-US" dirty="0">
              <a:cs typeface="+mn-cs"/>
            </a:endParaRPr>
          </a:p>
          <a:p>
            <a:pPr marL="0" indent="0" defTabSz="914014">
              <a:buNone/>
            </a:pPr>
            <a:r>
              <a:rPr lang="en-US" dirty="0"/>
              <a:t>#MetLifeLebanon #MetLife #MetLifeAgent #InsuranceCareer</a:t>
            </a:r>
          </a:p>
          <a:p>
            <a:pPr marL="0" indent="0" defTabSz="914014">
              <a:buNone/>
            </a:pPr>
            <a:endParaRPr lang="en-US" dirty="0">
              <a:cs typeface="+mn-cs"/>
            </a:endParaRPr>
          </a:p>
        </p:txBody>
      </p:sp>
      <p:sp>
        <p:nvSpPr>
          <p:cNvPr id="7" name="Title 6"/>
          <p:cNvSpPr>
            <a:spLocks noGrp="1"/>
          </p:cNvSpPr>
          <p:nvPr>
            <p:ph type="title"/>
          </p:nvPr>
        </p:nvSpPr>
        <p:spPr>
          <a:xfrm>
            <a:off x="609600" y="504655"/>
            <a:ext cx="10972800" cy="477122"/>
          </a:xfrm>
        </p:spPr>
        <p:txBody>
          <a:bodyPr>
            <a:normAutofit/>
          </a:bodyPr>
          <a:lstStyle/>
          <a:p>
            <a:r>
              <a:rPr lang="en-US" dirty="0"/>
              <a:t>Post 7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looking up to the side&#10;&#10;Description automatically generated">
            <a:extLst>
              <a:ext uri="{FF2B5EF4-FFF2-40B4-BE49-F238E27FC236}">
                <a16:creationId xmlns:a16="http://schemas.microsoft.com/office/drawing/2014/main" id="{C1545186-8F2B-A51E-7848-39FCA17AE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35430"/>
            <a:ext cx="5410200" cy="2831338"/>
          </a:xfrm>
          <a:prstGeom prst="rect">
            <a:avLst/>
          </a:prstGeom>
        </p:spPr>
      </p:pic>
    </p:spTree>
    <p:extLst>
      <p:ext uri="{BB962C8B-B14F-4D97-AF65-F5344CB8AC3E}">
        <p14:creationId xmlns:p14="http://schemas.microsoft.com/office/powerpoint/2010/main" val="218523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marR="464184" indent="0">
              <a:lnSpc>
                <a:spcPct val="100000"/>
              </a:lnSpc>
              <a:buNone/>
            </a:pPr>
            <a:r>
              <a:rPr lang="en-US" dirty="0"/>
              <a:t>Prioritizing lung health means saying no to smoking and secondhand smoke. Combine it with a healthy lifestyle for lung cancer prevention and well-being.</a:t>
            </a:r>
          </a:p>
          <a:p>
            <a:pPr marL="0" indent="0">
              <a:buNone/>
            </a:pPr>
            <a:endParaRPr lang="en-US" dirty="0"/>
          </a:p>
          <a:p>
            <a:pPr marL="0" indent="0">
              <a:buNone/>
            </a:pPr>
            <a:r>
              <a:rPr lang="en-US" dirty="0"/>
              <a:t>#MetLifeLebanon #MetLife #NavigatingLifeTogether #LungCancerAwarenessMonth</a:t>
            </a:r>
          </a:p>
          <a:p>
            <a:pPr marL="0" indent="0">
              <a:buNone/>
            </a:pPr>
            <a:endParaRPr lang="en-US" strike="sngStrike" dirty="0"/>
          </a:p>
          <a:p>
            <a:pPr marL="0" indent="0">
              <a:buNone/>
            </a:pPr>
            <a:endParaRPr lang="en-US" strike="sngStrike" dirty="0"/>
          </a:p>
        </p:txBody>
      </p:sp>
      <p:sp>
        <p:nvSpPr>
          <p:cNvPr id="7" name="Title 6"/>
          <p:cNvSpPr>
            <a:spLocks noGrp="1"/>
          </p:cNvSpPr>
          <p:nvPr>
            <p:ph type="title"/>
          </p:nvPr>
        </p:nvSpPr>
        <p:spPr>
          <a:xfrm>
            <a:off x="609600" y="504655"/>
            <a:ext cx="10972800" cy="477122"/>
          </a:xfrm>
        </p:spPr>
        <p:txBody>
          <a:bodyPr>
            <a:normAutofit/>
          </a:bodyPr>
          <a:lstStyle/>
          <a:p>
            <a:r>
              <a:rPr lang="en-US" dirty="0"/>
              <a:t>Post 8</a:t>
            </a:r>
            <a:endParaRPr lang="en-US" strike="sngStrike" dirty="0"/>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white and red ribbon on a blue background&#10;&#10;Description automatically generated">
            <a:extLst>
              <a:ext uri="{FF2B5EF4-FFF2-40B4-BE49-F238E27FC236}">
                <a16:creationId xmlns:a16="http://schemas.microsoft.com/office/drawing/2014/main" id="{89B62705-A297-139B-EEA6-D4FDD9AEA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25" y="1363683"/>
            <a:ext cx="5625777" cy="2944157"/>
          </a:xfrm>
          <a:prstGeom prst="rect">
            <a:avLst/>
          </a:prstGeom>
        </p:spPr>
      </p:pic>
    </p:spTree>
    <p:extLst>
      <p:ext uri="{BB962C8B-B14F-4D97-AF65-F5344CB8AC3E}">
        <p14:creationId xmlns:p14="http://schemas.microsoft.com/office/powerpoint/2010/main" val="3474202948"/>
      </p:ext>
    </p:extLst>
  </p:cSld>
  <p:clrMapOvr>
    <a:masterClrMapping/>
  </p:clrMapOvr>
</p:sld>
</file>

<file path=ppt/theme/theme1.xml><?xml version="1.0" encoding="utf-8"?>
<a:theme xmlns:a="http://schemas.openxmlformats.org/drawingml/2006/main" name="Custom Design">
  <a:themeElements>
    <a:clrScheme name="BornInteractive">
      <a:dk1>
        <a:sysClr val="windowText" lastClr="000000"/>
      </a:dk1>
      <a:lt1>
        <a:sysClr val="window" lastClr="FFFFFF"/>
      </a:lt1>
      <a:dk2>
        <a:srgbClr val="1F497D"/>
      </a:dk2>
      <a:lt2>
        <a:srgbClr val="EEECE1"/>
      </a:lt2>
      <a:accent1>
        <a:srgbClr val="0097D9"/>
      </a:accent1>
      <a:accent2>
        <a:srgbClr val="D9025F"/>
      </a:accent2>
      <a:accent3>
        <a:srgbClr val="7DB927"/>
      </a:accent3>
      <a:accent4>
        <a:srgbClr val="9E9B9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c3a60732cff4bd6a1032848edf6a57b xmlns="d18c1617-1ac8-4b22-9cef-b2ac240d88cb">
      <Terms xmlns="http://schemas.microsoft.com/office/infopath/2007/PartnerControls"/>
    </pc3a60732cff4bd6a1032848edf6a57b>
    <TaxKeywordTaxHTField xmlns="d18c1617-1ac8-4b22-9cef-b2ac240d88cb">
      <Terms xmlns="http://schemas.microsoft.com/office/infopath/2007/PartnerControls"/>
    </TaxKeywordTaxHTField>
    <aa413b61045448e6bc230aa29a84eb0b xmlns="d18c1617-1ac8-4b22-9cef-b2ac240d88cb">
      <Terms xmlns="http://schemas.microsoft.com/office/infopath/2007/PartnerControls"/>
    </aa413b61045448e6bc230aa29a84eb0b>
    <hae69c9a3b974f6ea09ed5059cd93782 xmlns="d18c1617-1ac8-4b22-9cef-b2ac240d88cb">
      <Terms xmlns="http://schemas.microsoft.com/office/infopath/2007/PartnerControls"/>
    </hae69c9a3b974f6ea09ed5059cd93782>
    <o2a67a7f239d463099c84f831d9f71a7 xmlns="d18c1617-1ac8-4b22-9cef-b2ac240d88cb">
      <Terms xmlns="http://schemas.microsoft.com/office/infopath/2007/PartnerControls"/>
    </o2a67a7f239d463099c84f831d9f71a7>
    <_activity xmlns="5da42cef-4dd7-4457-8861-d0291d8c2e21" xsi:nil="true"/>
    <TaxCatchAll xmlns="d18c1617-1ac8-4b22-9cef-b2ac240d88cb"/>
  </documentManagement>
</p:properties>
</file>

<file path=customXml/item3.xml><?xml version="1.0" encoding="utf-8"?>
<?mso-contentType ?>
<SharedContentType xmlns="Microsoft.SharePoint.Taxonomy.ContentTypeSync" SourceId="f5af0f96-557c-40e5-b74f-4de88d247c44"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072551DCA62178498528C27964365043" ma:contentTypeVersion="18" ma:contentTypeDescription="Create a new document." ma:contentTypeScope="" ma:versionID="cc26fcf33953aaff21917550cae60907">
  <xsd:schema xmlns:xsd="http://www.w3.org/2001/XMLSchema" xmlns:xs="http://www.w3.org/2001/XMLSchema" xmlns:p="http://schemas.microsoft.com/office/2006/metadata/properties" xmlns:ns3="d18c1617-1ac8-4b22-9cef-b2ac240d88cb" xmlns:ns4="c95507a3-4939-41a6-815e-e0a37e965098" xmlns:ns5="5da42cef-4dd7-4457-8861-d0291d8c2e21" targetNamespace="http://schemas.microsoft.com/office/2006/metadata/properties" ma:root="true" ma:fieldsID="391f5f0b5e7608d8548027d84f990523" ns3:_="" ns4:_="" ns5:_="">
    <xsd:import namespace="d18c1617-1ac8-4b22-9cef-b2ac240d88cb"/>
    <xsd:import namespace="c95507a3-4939-41a6-815e-e0a37e965098"/>
    <xsd:import namespace="5da42cef-4dd7-4457-8861-d0291d8c2e21"/>
    <xsd:element name="properties">
      <xsd:complexType>
        <xsd:sequence>
          <xsd:element name="documentManagement">
            <xsd:complexType>
              <xsd:all>
                <xsd:element ref="ns3:TaxKeywordTaxHTField" minOccurs="0"/>
                <xsd:element ref="ns3:TaxCatchAll" minOccurs="0"/>
                <xsd:element ref="ns3:TaxCatchAllLabel" minOccurs="0"/>
                <xsd:element ref="ns3:hae69c9a3b974f6ea09ed5059cd93782" minOccurs="0"/>
                <xsd:element ref="ns3:aa413b61045448e6bc230aa29a84eb0b" minOccurs="0"/>
                <xsd:element ref="ns3:o2a67a7f239d463099c84f831d9f71a7" minOccurs="0"/>
                <xsd:element ref="ns3:pc3a60732cff4bd6a1032848edf6a57b" minOccurs="0"/>
                <xsd:element ref="ns4:SharedWithUsers" minOccurs="0"/>
                <xsd:element ref="ns4:SharedWithDetails" minOccurs="0"/>
                <xsd:element ref="ns4:SharingHintHash"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ServiceAutoKeyPoints" minOccurs="0"/>
                <xsd:element ref="ns5:MediaServiceKeyPoints" minOccurs="0"/>
                <xsd:element ref="ns5:MediaServiceLocation" minOccurs="0"/>
                <xsd:element ref="ns5:MediaLengthInSeconds" minOccurs="0"/>
                <xsd:element ref="ns5:_activity"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8c1617-1ac8-4b22-9cef-b2ac240d88cb"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f5af0f96-557c-40e5-b74f-4de88d247c44"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4f889c95-a38a-4e19-b70f-4209101d3d08}" ma:internalName="TaxCatchAll" ma:showField="CatchAllData" ma:web="c95507a3-4939-41a6-815e-e0a37e96509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f889c95-a38a-4e19-b70f-4209101d3d08}" ma:internalName="TaxCatchAllLabel" ma:readOnly="true" ma:showField="CatchAllDataLabel" ma:web="c95507a3-4939-41a6-815e-e0a37e965098">
      <xsd:complexType>
        <xsd:complexContent>
          <xsd:extension base="dms:MultiChoiceLookup">
            <xsd:sequence>
              <xsd:element name="Value" type="dms:Lookup" maxOccurs="unbounded" minOccurs="0" nillable="true"/>
            </xsd:sequence>
          </xsd:extension>
        </xsd:complexContent>
      </xsd:complexType>
    </xsd:element>
    <xsd:element name="hae69c9a3b974f6ea09ed5059cd93782" ma:index="12" nillable="true" ma:taxonomy="true" ma:internalName="hae69c9a3b974f6ea09ed5059cd93782" ma:taxonomyFieldName="ML_Geography" ma:displayName="Geography" ma:fieldId="{1ae69c9a-3b97-4f6e-a09e-d5059cd93782}" ma:taxonomyMulti="true" ma:sspId="f5af0f96-557c-40e5-b74f-4de88d247c44" ma:termSetId="f4bc552d-80e9-412b-b8d4-dc34d9eb8627" ma:anchorId="00000000-0000-0000-0000-000000000000" ma:open="false" ma:isKeyword="false">
      <xsd:complexType>
        <xsd:sequence>
          <xsd:element ref="pc:Terms" minOccurs="0" maxOccurs="1"/>
        </xsd:sequence>
      </xsd:complexType>
    </xsd:element>
    <xsd:element name="aa413b61045448e6bc230aa29a84eb0b" ma:index="14" nillable="true" ma:taxonomy="true" ma:internalName="aa413b61045448e6bc230aa29a84eb0b" ma:taxonomyFieldName="ML_LineOfBusiness" ma:displayName="Line of Business" ma:fieldId="{aa413b61-0454-48e6-bc23-0aa29a84eb0b}" ma:taxonomyMulti="true" ma:sspId="f5af0f96-557c-40e5-b74f-4de88d247c44" ma:termSetId="46c83da5-9adb-4a6d-91e4-77f5077fc76b" ma:anchorId="00000000-0000-0000-0000-000000000000" ma:open="false" ma:isKeyword="false">
      <xsd:complexType>
        <xsd:sequence>
          <xsd:element ref="pc:Terms" minOccurs="0" maxOccurs="1"/>
        </xsd:sequence>
      </xsd:complexType>
    </xsd:element>
    <xsd:element name="o2a67a7f239d463099c84f831d9f71a7" ma:index="16" nillable="true" ma:taxonomy="true" ma:internalName="o2a67a7f239d463099c84f831d9f71a7" ma:taxonomyFieldName="ML_OfficeLocation" ma:displayName="Office Location" ma:fieldId="{82a67a7f-239d-4630-99c8-4f831d9f71a7}" ma:taxonomyMulti="true" ma:sspId="f5af0f96-557c-40e5-b74f-4de88d247c44" ma:termSetId="441ea418-53ba-4ba6-ade2-cf7ca33080f0" ma:anchorId="00000000-0000-0000-0000-000000000000" ma:open="false" ma:isKeyword="false">
      <xsd:complexType>
        <xsd:sequence>
          <xsd:element ref="pc:Terms" minOccurs="0" maxOccurs="1"/>
        </xsd:sequence>
      </xsd:complexType>
    </xsd:element>
    <xsd:element name="pc3a60732cff4bd6a1032848edf6a57b" ma:index="18" nillable="true" ma:taxonomy="true" ma:internalName="pc3a60732cff4bd6a1032848edf6a57b" ma:taxonomyFieldName="ML_Roles" ma:displayName="Roles" ma:fieldId="{9c3a6073-2cff-4bd6-a103-2848edf6a57b}" ma:taxonomyMulti="true" ma:sspId="f5af0f96-557c-40e5-b74f-4de88d247c44" ma:termSetId="79b653d6-6741-48c0-b5a8-f7c31de24a4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5507a3-4939-41a6-815e-e0a37e96509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a42cef-4dd7-4457-8861-d0291d8c2e21"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Location" ma:index="32" nillable="true" ma:displayName="Location" ma:internalName="MediaServiceLocation" ma:readOnly="true">
      <xsd:simpleType>
        <xsd:restriction base="dms:Text"/>
      </xsd:simpleType>
    </xsd:element>
    <xsd:element name="MediaLengthInSeconds" ma:index="33" nillable="true" ma:displayName="MediaLengthInSeconds" ma:hidden="true" ma:internalName="MediaLengthInSeconds" ma:readOnly="true">
      <xsd:simpleType>
        <xsd:restriction base="dms:Unknown"/>
      </xsd:simpleType>
    </xsd:element>
    <xsd:element name="_activity" ma:index="34" nillable="true" ma:displayName="_activity" ma:hidden="true" ma:internalName="_activity">
      <xsd:simpleType>
        <xsd:restriction base="dms:Note"/>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D0B9F7-1882-4834-80FC-2D4631266B51}">
  <ds:schemaRefs>
    <ds:schemaRef ds:uri="http://schemas.microsoft.com/sharepoint/v3/contenttype/forms"/>
  </ds:schemaRefs>
</ds:datastoreItem>
</file>

<file path=customXml/itemProps2.xml><?xml version="1.0" encoding="utf-8"?>
<ds:datastoreItem xmlns:ds="http://schemas.openxmlformats.org/officeDocument/2006/customXml" ds:itemID="{97CEF120-4566-4D25-98D9-65474E42EA3D}">
  <ds:schemaRefs>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5da42cef-4dd7-4457-8861-d0291d8c2e21"/>
    <ds:schemaRef ds:uri="http://schemas.microsoft.com/office/2006/metadata/properties"/>
    <ds:schemaRef ds:uri="c95507a3-4939-41a6-815e-e0a37e965098"/>
    <ds:schemaRef ds:uri="d18c1617-1ac8-4b22-9cef-b2ac240d88cb"/>
    <ds:schemaRef ds:uri="http://purl.org/dc/dcmitype/"/>
  </ds:schemaRefs>
</ds:datastoreItem>
</file>

<file path=customXml/itemProps3.xml><?xml version="1.0" encoding="utf-8"?>
<ds:datastoreItem xmlns:ds="http://schemas.openxmlformats.org/officeDocument/2006/customXml" ds:itemID="{EF9960FB-7505-492E-BFD1-D9899B35981B}">
  <ds:schemaRefs>
    <ds:schemaRef ds:uri="Microsoft.SharePoint.Taxonomy.ContentTypeSync"/>
  </ds:schemaRefs>
</ds:datastoreItem>
</file>

<file path=customXml/itemProps4.xml><?xml version="1.0" encoding="utf-8"?>
<ds:datastoreItem xmlns:ds="http://schemas.openxmlformats.org/officeDocument/2006/customXml" ds:itemID="{5DA013EB-5D55-4735-9F94-A91235642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8c1617-1ac8-4b22-9cef-b2ac240d88cb"/>
    <ds:schemaRef ds:uri="c95507a3-4939-41a6-815e-e0a37e965098"/>
    <ds:schemaRef ds:uri="5da42cef-4dd7-4457-8861-d0291d8c2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10261</TotalTime>
  <Words>648</Words>
  <Application>Microsoft Office PowerPoint</Application>
  <PresentationFormat>Widescreen</PresentationFormat>
  <Paragraphs>104</Paragraphs>
  <Slides>11</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Gotham Bold</vt:lpstr>
      <vt:lpstr>Gotham-Bold</vt:lpstr>
      <vt:lpstr>Gotham-Book</vt:lpstr>
      <vt:lpstr>Gotham-Light</vt:lpstr>
      <vt:lpstr>Gotham-MediumItalic</vt:lpstr>
      <vt:lpstr>Museo 300</vt:lpstr>
      <vt:lpstr>Söhne</vt:lpstr>
      <vt:lpstr>Custom Design</vt:lpstr>
      <vt:lpstr>MetLife Social Recruitment Calendar</vt:lpstr>
      <vt:lpstr>Post 1 – Stress Awareness Day, November 2nd</vt:lpstr>
      <vt:lpstr>Post 2 – tow options to choose one and post it.  </vt:lpstr>
      <vt:lpstr>Post 3</vt:lpstr>
      <vt:lpstr>Post 4 – animated Video </vt:lpstr>
      <vt:lpstr>Post 5</vt:lpstr>
      <vt:lpstr>Post 6- Sales team leader – ONLY FOR TOUFIC</vt:lpstr>
      <vt:lpstr>Post 7  </vt:lpstr>
      <vt:lpstr>Post 8</vt:lpstr>
      <vt:lpstr>Post 9 – November 22nd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INTELLIGENCE  KEY COMPONENT IN YOUR DIGITAL TRANSFORMATION JOURNEY</dc:title>
  <dc:creator>Haytham A. Sawma</dc:creator>
  <cp:lastModifiedBy>Beckdash, Hiba</cp:lastModifiedBy>
  <cp:revision>379</cp:revision>
  <dcterms:created xsi:type="dcterms:W3CDTF">2021-01-15T13:11:26Z</dcterms:created>
  <dcterms:modified xsi:type="dcterms:W3CDTF">2023-10-30T07:28:49Z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0x010100072551DCA62178498528C27964365043</vt:lpwstr>
  </property>
</Properties>
</file>