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069" r:id="rId5"/>
    <p:sldId id="3075" r:id="rId6"/>
    <p:sldId id="3073" r:id="rId7"/>
    <p:sldId id="3071" r:id="rId8"/>
    <p:sldId id="3083" r:id="rId9"/>
    <p:sldId id="3072" r:id="rId10"/>
    <p:sldId id="3076" r:id="rId11"/>
    <p:sldId id="2323" r:id="rId12"/>
  </p:sldIdLst>
  <p:sldSz cx="12192000" cy="6858000"/>
  <p:notesSz cx="6858000" cy="9144000"/>
  <p:defaultTextStyle>
    <a:defPPr>
      <a:defRPr lang="en-US"/>
    </a:defPPr>
    <a:lvl1pPr marL="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pos="1992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E2B"/>
    <a:srgbClr val="008BA4"/>
    <a:srgbClr val="E0DBD6"/>
    <a:srgbClr val="007BB6"/>
    <a:srgbClr val="4267B2"/>
    <a:srgbClr val="CFC8C2"/>
    <a:srgbClr val="CD262E"/>
    <a:srgbClr val="EC0002"/>
    <a:srgbClr val="646A6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6" autoAdjust="0"/>
    <p:restoredTop sz="94670" autoAdjust="0"/>
  </p:normalViewPr>
  <p:slideViewPr>
    <p:cSldViewPr snapToGrid="0" showGuides="1">
      <p:cViewPr varScale="1">
        <p:scale>
          <a:sx n="68" d="100"/>
          <a:sy n="68" d="100"/>
        </p:scale>
        <p:origin x="390" y="60"/>
      </p:cViewPr>
      <p:guideLst>
        <p:guide orient="horz" pos="2160"/>
        <p:guide pos="3864"/>
        <p:guide orient="horz" pos="1820"/>
        <p:guide pos="1992"/>
        <p:guide orient="horz" pos="1956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a Jaghlassian" userId="42e5d85f-8a74-40ed-91b4-da8a2b004e22" providerId="ADAL" clId="{D06F5E8B-6007-4F9C-99C7-AD416719517A}"/>
    <pc:docChg chg="modSld">
      <pc:chgData name="Hilda Jaghlassian" userId="42e5d85f-8a74-40ed-91b4-da8a2b004e22" providerId="ADAL" clId="{D06F5E8B-6007-4F9C-99C7-AD416719517A}" dt="2022-10-18T12:29:29.220" v="26" actId="13926"/>
      <pc:docMkLst>
        <pc:docMk/>
      </pc:docMkLst>
      <pc:sldChg chg="modSp mod">
        <pc:chgData name="Hilda Jaghlassian" userId="42e5d85f-8a74-40ed-91b4-da8a2b004e22" providerId="ADAL" clId="{D06F5E8B-6007-4F9C-99C7-AD416719517A}" dt="2022-10-18T12:29:29.220" v="26" actId="13926"/>
        <pc:sldMkLst>
          <pc:docMk/>
          <pc:sldMk cId="912866324" sldId="3072"/>
        </pc:sldMkLst>
        <pc:spChg chg="mod">
          <ac:chgData name="Hilda Jaghlassian" userId="42e5d85f-8a74-40ed-91b4-da8a2b004e22" providerId="ADAL" clId="{D06F5E8B-6007-4F9C-99C7-AD416719517A}" dt="2022-10-18T12:29:29.220" v="26" actId="13926"/>
          <ac:spMkLst>
            <pc:docMk/>
            <pc:sldMk cId="912866324" sldId="3072"/>
            <ac:spMk id="9" creationId="{00000000-0000-0000-0000-000000000000}"/>
          </ac:spMkLst>
        </pc:spChg>
      </pc:sldChg>
      <pc:sldChg chg="modSp mod">
        <pc:chgData name="Hilda Jaghlassian" userId="42e5d85f-8a74-40ed-91b4-da8a2b004e22" providerId="ADAL" clId="{D06F5E8B-6007-4F9C-99C7-AD416719517A}" dt="2022-10-18T12:29:14.624" v="23" actId="13926"/>
        <pc:sldMkLst>
          <pc:docMk/>
          <pc:sldMk cId="2596689823" sldId="3083"/>
        </pc:sldMkLst>
        <pc:spChg chg="mod">
          <ac:chgData name="Hilda Jaghlassian" userId="42e5d85f-8a74-40ed-91b4-da8a2b004e22" providerId="ADAL" clId="{D06F5E8B-6007-4F9C-99C7-AD416719517A}" dt="2022-10-18T12:29:14.624" v="23" actId="13926"/>
          <ac:spMkLst>
            <pc:docMk/>
            <pc:sldMk cId="2596689823" sldId="308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5B7CA-7D77-47D5-A81D-3604010C50C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60C8-3A5C-4FB0-9B56-DD95E684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60C8-3A5C-4FB0-9B56-DD95E6844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2744C4-2E45-45D7-8961-73E824EEB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73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8302" y="3683121"/>
            <a:ext cx="8174898" cy="1395773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500" b="0" i="0">
                <a:solidFill>
                  <a:schemeClr val="bg1"/>
                </a:solidFill>
                <a:effectLst/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262" y="3440673"/>
            <a:ext cx="4617318" cy="24244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effectLst/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date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02102" y="5495392"/>
            <a:ext cx="4613275" cy="526986"/>
          </a:xfrm>
          <a:noFill/>
          <a:effectLst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507889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0210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72745"/>
            <a:ext cx="4615180" cy="3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5" orient="horz" pos="312" userDrawn="1">
          <p15:clr>
            <a:srgbClr val="FBAE40"/>
          </p15:clr>
        </p15:guide>
        <p15:guide id="6" orient="horz" pos="4152" userDrawn="1">
          <p15:clr>
            <a:srgbClr val="FBAE40"/>
          </p15:clr>
        </p15:guide>
        <p15:guide id="7" pos="576" userDrawn="1">
          <p15:clr>
            <a:srgbClr val="FBAE40"/>
          </p15:clr>
        </p15:guide>
        <p15:guide id="8" orient="horz" pos="480" userDrawn="1">
          <p15:clr>
            <a:srgbClr val="FBAE40"/>
          </p15:clr>
        </p15:guide>
        <p15:guide id="9" orient="horz" pos="39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989E6-A645-4D38-A553-7EDBFB740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219200"/>
            <a:ext cx="10972799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6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9E4EB7-8095-435D-912C-1E35ABD87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1097280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0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433455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5731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2483" userDrawn="1">
          <p15:clr>
            <a:srgbClr val="FBAE40"/>
          </p15:clr>
        </p15:guide>
        <p15:guide id="8" pos="2784" userDrawn="1">
          <p15:clr>
            <a:srgbClr val="FBAE40"/>
          </p15:clr>
        </p15:guide>
        <p15:guide id="9" pos="4896" userDrawn="1">
          <p15:clr>
            <a:srgbClr val="FBAE40"/>
          </p15:clr>
        </p15:guide>
        <p15:guide id="10" orient="horz" pos="768" userDrawn="1">
          <p15:clr>
            <a:srgbClr val="FBAE40"/>
          </p15:clr>
        </p15:guide>
        <p15:guide id="11" orient="horz" pos="3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A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2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47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54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313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8302" y="762000"/>
            <a:ext cx="4611278" cy="669454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defRPr sz="4500" b="0" i="0">
                <a:solidFill>
                  <a:schemeClr val="bg1"/>
                </a:solidFill>
                <a:effectLst/>
                <a:latin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753711"/>
            <a:ext cx="4613275" cy="1836297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143145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5682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45" y="762000"/>
            <a:ext cx="3805355" cy="3429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576">
          <p15:clr>
            <a:srgbClr val="FBAE40"/>
          </p15:clr>
        </p15:guide>
        <p15:guide id="8" orient="horz" pos="480">
          <p15:clr>
            <a:srgbClr val="FBAE40"/>
          </p15:clr>
        </p15:guide>
        <p15:guide id="9" orient="horz" pos="39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855"/>
            <a:ext cx="10972800" cy="4840801"/>
          </a:xfrm>
        </p:spPr>
        <p:txBody>
          <a:bodyPr>
            <a:normAutofit/>
          </a:bodyPr>
          <a:lstStyle>
            <a:lvl1pPr>
              <a:defRPr sz="1900">
                <a:latin typeface="Gotham-Book"/>
              </a:defRPr>
            </a:lvl1pPr>
            <a:lvl2pPr>
              <a:defRPr sz="1900">
                <a:latin typeface="Gotham-Book"/>
              </a:defRPr>
            </a:lvl2pPr>
            <a:lvl3pPr>
              <a:defRPr sz="1900">
                <a:latin typeface="Gotham-Book"/>
              </a:defRPr>
            </a:lvl3pPr>
            <a:lvl4pPr>
              <a:defRPr sz="1900">
                <a:latin typeface="Gotham-Book"/>
              </a:defRPr>
            </a:lvl4pPr>
            <a:lvl5pPr>
              <a:defRPr sz="1900">
                <a:latin typeface="Gotham-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67802"/>
            <a:ext cx="2319337" cy="2089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9043975" y="3709379"/>
            <a:ext cx="6096000" cy="253912"/>
          </a:xfrm>
          <a:prstGeom prst="rect">
            <a:avLst/>
          </a:prstGeom>
        </p:spPr>
        <p:txBody>
          <a:bodyPr lIns="91406" tIns="45718" rIns="91406" bIns="45718">
            <a:spAutoFit/>
          </a:bodyPr>
          <a:lstStyle/>
          <a:p>
            <a:pPr defTabSz="609315"/>
            <a:r>
              <a:rPr lang="en-US" sz="105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38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62F863-474D-9748-BAB9-9AD7F2569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429000"/>
            <a:ext cx="4968240" cy="27813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14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1pPr>
            <a:lvl2pPr marL="48026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2pPr>
            <a:lvl3pPr marL="960536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3pPr>
            <a:lvl4pPr marL="1827984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4pPr>
            <a:lvl5pPr marL="243731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6483927" y="0"/>
            <a:ext cx="5708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1283"/>
            <a:ext cx="5410200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516582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929F3-0ACC-A644-A1E6-DA785078F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36822"/>
            <a:ext cx="10972800" cy="51527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91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23E5C-EC92-5546-8984-80E23CE02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1833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6601"/>
            <a:ext cx="10972800" cy="4739035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2C2BC027-8458-FB4C-9B6E-A112A88961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8C92847C-AAF7-1D49-9013-894CF6BBD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4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90" r:id="rId2"/>
    <p:sldLayoutId id="2147483895" r:id="rId3"/>
    <p:sldLayoutId id="2147483896" r:id="rId4"/>
    <p:sldLayoutId id="2147483897" r:id="rId5"/>
    <p:sldLayoutId id="2147483900" r:id="rId6"/>
    <p:sldLayoutId id="2147483898" r:id="rId7"/>
    <p:sldLayoutId id="2147483899" r:id="rId8"/>
    <p:sldLayoutId id="2147483864" r:id="rId9"/>
    <p:sldLayoutId id="2147483867" r:id="rId10"/>
    <p:sldLayoutId id="2147483880" r:id="rId11"/>
    <p:sldLayoutId id="2147483871" r:id="rId12"/>
    <p:sldLayoutId id="2147483869" r:id="rId13"/>
    <p:sldLayoutId id="2147483875" r:id="rId14"/>
    <p:sldLayoutId id="2147483876" r:id="rId15"/>
    <p:sldLayoutId id="2147483873" r:id="rId16"/>
    <p:sldLayoutId id="2147483868" r:id="rId17"/>
    <p:sldLayoutId id="2147483865" r:id="rId18"/>
    <p:sldLayoutId id="2147483874" r:id="rId19"/>
    <p:sldLayoutId id="2147483883" r:id="rId20"/>
    <p:sldLayoutId id="2147483866" r:id="rId21"/>
    <p:sldLayoutId id="2147483870" r:id="rId22"/>
    <p:sldLayoutId id="2147483902" r:id="rId23"/>
  </p:sldLayoutIdLst>
  <p:txStyles>
    <p:titleStyle>
      <a:lvl1pPr algn="l" defTabSz="609315" rtl="0" eaLnBrk="1" latinLnBrk="0" hangingPunct="1">
        <a:spcBef>
          <a:spcPct val="0"/>
        </a:spcBef>
        <a:buNone/>
        <a:defRPr sz="3700" b="0" i="0" kern="1200">
          <a:solidFill>
            <a:schemeClr val="tx1"/>
          </a:solidFill>
          <a:latin typeface="Gotham Bold" panose="02000803030000020004" pitchFamily="2" charset="0"/>
          <a:ea typeface="+mj-ea"/>
          <a:cs typeface="Gotham Bold" panose="02000803030000020004" pitchFamily="2" charset="0"/>
        </a:defRPr>
      </a:lvl1pPr>
    </p:titleStyle>
    <p:bodyStyle>
      <a:lvl1pPr marL="342900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1pPr>
      <a:lvl2pPr marL="82316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2pPr>
      <a:lvl3pPr marL="1303436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tabLst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3pPr>
      <a:lvl4pPr marL="2170884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4pPr>
      <a:lvl5pPr marL="278021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5pPr>
      <a:lvl6pPr marL="335128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4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2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6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8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XXXXX@metlifeagency.ne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Bold" panose="02000803030000020004" pitchFamily="2" charset="0"/>
              </a:rPr>
              <a:t>MetLife Calendar</a:t>
            </a:r>
            <a:br>
              <a:rPr lang="en-US" dirty="0">
                <a:latin typeface="Gotham Bold" panose="02000803030000020004" pitchFamily="2" charset="0"/>
              </a:rPr>
            </a:br>
            <a:r>
              <a:rPr lang="en-US" dirty="0">
                <a:latin typeface="Gotham Bold" panose="02000803030000020004" pitchFamily="2" charset="0"/>
              </a:rPr>
              <a:t>AL/UM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7678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687670" y="1128087"/>
            <a:ext cx="5504330" cy="496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Many countries around the world refer to November as </a:t>
            </a:r>
            <a:r>
              <a:rPr lang="en-US" dirty="0" err="1"/>
              <a:t>Movember</a:t>
            </a:r>
            <a:r>
              <a:rPr lang="en-US" dirty="0"/>
              <a:t>, a term that correlates the importance of men's health to early tests, screenings, and annual physical examinations as a major step toward protecting men from potential health problems such as testicular cancer, prostate cancer, depression, and physical inactivity.</a:t>
            </a:r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endParaRPr lang="en-US" dirty="0"/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Take care of your own health as well as the health of the men in your life.</a:t>
            </a:r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endParaRPr lang="en-US" dirty="0"/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endParaRPr lang="en-US" dirty="0"/>
          </a:p>
          <a:p>
            <a:pPr marL="0" marR="46418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#Movember #MensHealth #MentalHealth #Cancer #ProstateCancer #TesticularCancer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701" y="1211283"/>
            <a:ext cx="4613799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It’s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Movember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, Let’s talk about Men’s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546D1-74F5-1946-8787-471C0CC6FC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08" y="1308698"/>
            <a:ext cx="4761307" cy="47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932894" cy="496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/>
              <a:t>Your job is a potential cause of stress, but you are not powerless to combat the impacts of workplace stress. </a:t>
            </a:r>
            <a:r>
              <a:rPr lang="en-US"/>
              <a:t>Coping with job stress effectively can help both your career and personal lives. Here </a:t>
            </a:r>
            <a:r>
              <a:rPr lang="en-US" dirty="0"/>
              <a:t>are 6 ways to cope with stress at workplace.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/>
              <a:t>#StressAwarenessDay #Stress #Health #ManageStress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>
              <a:cs typeface="+mn-cs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>
              <a:cs typeface="+mn-cs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pl-PL" dirty="0">
              <a:cs typeface="+mn-cs"/>
            </a:endParaRP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2 (To be posted on November 2</a:t>
            </a:r>
            <a:r>
              <a:rPr lang="en-US" baseline="30000" dirty="0"/>
              <a:t>nd</a:t>
            </a:r>
            <a:r>
              <a:rPr lang="en-US" dirty="0"/>
              <a:t>)</a:t>
            </a:r>
            <a:endParaRPr lang="en-US" dirty="0">
              <a:highlight>
                <a:srgbClr val="E41E2B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05276"/>
            <a:ext cx="4354286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How to cope with stress at workplace?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Identify your stress triggers</a:t>
            </a:r>
          </a:p>
          <a:p>
            <a:pPr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Tackle your stress triggers</a:t>
            </a:r>
          </a:p>
          <a:p>
            <a:pPr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Sharpen your time management skills</a:t>
            </a: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Take a break</a:t>
            </a: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Make boundaries</a:t>
            </a: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Know when to seek help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#StressAwarenessDay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Source: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MayoClinic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1617-51BA-EE43-BA70-4BA2FE1AB8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05276"/>
            <a:ext cx="4761307" cy="47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recruiting Sales Team Leaders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those interested to join, have an entrepreneurial mindset and fit the below criteria, please send us your resume to </a:t>
            </a:r>
            <a:r>
              <a:rPr lang="en-US" dirty="0" err="1"/>
              <a:t>XXXX@metlifeagency.conet</a:t>
            </a:r>
            <a:r>
              <a:rPr lang="en-US" dirty="0"/>
              <a:t>  </a:t>
            </a:r>
          </a:p>
          <a:p>
            <a:pPr>
              <a:spcBef>
                <a:spcPts val="0"/>
              </a:spcBef>
              <a:buFont typeface="Segoe UI Historic" panose="020B0502040204020203" pitchFamily="34" charset="0"/>
              <a:buChar char="-"/>
            </a:pPr>
            <a:r>
              <a:rPr lang="en-US" dirty="0"/>
              <a:t>28-40 years old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egoe UI Historic" panose="020B0502040204020203" pitchFamily="34" charset="0"/>
              <a:buChar char="-"/>
            </a:pPr>
            <a:r>
              <a:rPr lang="en-US" dirty="0"/>
              <a:t>University Graduates with Official Lebanese Baccalaureate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egoe UI Historic" panose="020B0502040204020203" pitchFamily="34" charset="0"/>
              <a:buChar char="-"/>
            </a:pPr>
            <a:r>
              <a:rPr lang="en-US" dirty="0"/>
              <a:t>Minimum 5 years of experience in Sales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egoe UI Historic" panose="020B0502040204020203" pitchFamily="34" charset="0"/>
              <a:buChar char="-"/>
            </a:pPr>
            <a:r>
              <a:rPr lang="en-US" dirty="0"/>
              <a:t>Minimum 2 years managerial experience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egoe UI Historic" panose="020B0502040204020203" pitchFamily="34" charset="0"/>
              <a:buChar char="-"/>
            </a:pPr>
            <a:r>
              <a:rPr lang="en-US" dirty="0"/>
              <a:t>Highly motivated and Goal oriented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egoe UI Historic" panose="020B0502040204020203" pitchFamily="34" charset="0"/>
              <a:buChar char="-"/>
            </a:pPr>
            <a:r>
              <a:rPr lang="en-US" dirty="0"/>
              <a:t>Ability to direct and be a mentor on the sales ground by actively working to attain everyday sales objectives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93504"/>
            <a:ext cx="10972800" cy="477122"/>
          </a:xfrm>
        </p:spPr>
        <p:txBody>
          <a:bodyPr/>
          <a:lstStyle/>
          <a:p>
            <a:r>
              <a:rPr lang="en-US" dirty="0"/>
              <a:t>Post 3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1" y="1205276"/>
            <a:ext cx="4516582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We’re Hiring!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Sales Team Leaders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9B3D7-1D59-CF47-8238-20DCA2F2C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205276"/>
            <a:ext cx="4761307" cy="47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Happy independence day! May this country shine bright with its peace and tranquility in the upcoming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#IndependenceDay #LebaneseIndependence #Lebanon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4 – (To be posted on 22</a:t>
            </a:r>
            <a:r>
              <a:rPr lang="en-US" baseline="30000" dirty="0"/>
              <a:t>nd</a:t>
            </a:r>
            <a:r>
              <a:rPr lang="en-US" dirty="0"/>
              <a:t> November 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05276"/>
            <a:ext cx="4876800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Happy Independence Day!</a:t>
            </a:r>
          </a:p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22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nd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 of November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DC06E1-B9D3-BC4B-ADFF-ECA9C890C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45" y="1169238"/>
            <a:ext cx="4761307" cy="47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76744" y="949673"/>
            <a:ext cx="4516582" cy="4965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latin typeface="Gotham-Book" panose="02000604040000020004" pitchFamily="50" charset="0"/>
            </a:endParaRPr>
          </a:p>
          <a:p>
            <a:pPr marL="0" indent="0" algn="l">
              <a:buNone/>
            </a:pPr>
            <a:r>
              <a:rPr lang="en-US" dirty="0"/>
              <a:t>By being an Insurance Agent at MetLife, your income increases in accordance with work and effort and accumulates and grows over time. Don't miss the opportunity to invest in yourself.</a:t>
            </a:r>
          </a:p>
          <a:p>
            <a:pPr marL="0" indent="0" algn="l">
              <a:buNone/>
            </a:pPr>
            <a:r>
              <a:rPr lang="en-US" dirty="0"/>
              <a:t>Join us, make a difference in your life!</a:t>
            </a:r>
          </a:p>
          <a:p>
            <a:pPr marL="0" indent="0" algn="l">
              <a:buNone/>
            </a:pPr>
            <a:r>
              <a:rPr lang="en-US" dirty="0"/>
              <a:t>Message me to know what it’s like to be an Insurance Agent partnering with MetLife.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5   </a:t>
            </a:r>
            <a:endParaRPr lang="en-US" dirty="0">
              <a:highlight>
                <a:srgbClr val="E41E2B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495724"/>
            <a:ext cx="4501243" cy="4396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200" b="0" i="0" dirty="0">
                <a:solidFill>
                  <a:srgbClr val="212326"/>
                </a:solidFill>
                <a:effectLst/>
                <a:latin typeface="ShopifySans"/>
              </a:rPr>
              <a:t>“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Setting goals is the first step in turning the invisible into the visible.” — Tony Robbins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00C91-3A70-144C-8272-9B83727489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09" y="1381292"/>
            <a:ext cx="4495834" cy="45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We’re now looking for Sales Team Leader to join our dynamic team at [Agency Name] with MetLife.</a:t>
            </a:r>
          </a:p>
          <a:p>
            <a:pPr marL="0" indent="0">
              <a:buNone/>
            </a:pPr>
            <a:r>
              <a:rPr lang="en-US" u="sng" dirty="0"/>
              <a:t>Key responsibilities: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Keep Informed of New Products and Services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Recruit, Train, and Coach the Sales Team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Set Sales Targets and Motivate Sales Team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Prepare Sales Reports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Requirements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28-40 years old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University Graduates with Official Lebanese Baccalaureate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Minimum 5 years of experience in Sales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Minimum 2 years managerial experience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Highly motivated and Goal oriented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E-mail your CV to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XXXXX@metlifeagency.net</a:t>
            </a:r>
            <a:r>
              <a:rPr lang="en-US" dirty="0"/>
              <a:t> to be considered for the selection process or message me on LinkedIn</a:t>
            </a:r>
          </a:p>
          <a:p>
            <a:pPr marL="0" indent="0">
              <a:buNone/>
            </a:pPr>
            <a:r>
              <a:rPr lang="en-US" dirty="0"/>
              <a:t>Closing date for accepting applications is XXX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6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11283"/>
            <a:ext cx="4517571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Do you have what it takes to lead a sales team?</a:t>
            </a: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Apply now!</a:t>
            </a:r>
          </a:p>
          <a:p>
            <a:pPr algn="l"/>
            <a:endParaRPr lang="en-US" sz="1200" b="0" i="0" dirty="0">
              <a:solidFill>
                <a:srgbClr val="363636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A60DE-E557-6845-98D5-8B0BD33EF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1283"/>
            <a:ext cx="4761307" cy="477084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471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445BC-C534-4844-9ABA-1DC7ADB38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977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ornInteractiv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D9"/>
      </a:accent1>
      <a:accent2>
        <a:srgbClr val="D9025F"/>
      </a:accent2>
      <a:accent3>
        <a:srgbClr val="7DB927"/>
      </a:accent3>
      <a:accent4>
        <a:srgbClr val="9E9B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AAAE1C7A0A246A41C8217AA12718C" ma:contentTypeVersion="14" ma:contentTypeDescription="Create a new document." ma:contentTypeScope="" ma:versionID="679b0aff062d0c95e113cde187cb7dd4">
  <xsd:schema xmlns:xsd="http://www.w3.org/2001/XMLSchema" xmlns:xs="http://www.w3.org/2001/XMLSchema" xmlns:p="http://schemas.microsoft.com/office/2006/metadata/properties" xmlns:ns3="d2bcc9ad-2da9-498f-b259-60e38aaf56ef" xmlns:ns4="09026289-c3f6-42aa-bd36-6c35e92603cf" targetNamespace="http://schemas.microsoft.com/office/2006/metadata/properties" ma:root="true" ma:fieldsID="9d9b9c197fff3665b952aae3b6e970f9" ns3:_="" ns4:_="">
    <xsd:import namespace="d2bcc9ad-2da9-498f-b259-60e38aaf56ef"/>
    <xsd:import namespace="09026289-c3f6-42aa-bd36-6c35e92603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cc9ad-2da9-498f-b259-60e38aaf56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26289-c3f6-42aa-bd36-6c35e9260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CC5ADB-7FB0-46BD-9725-69EE204CB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cc9ad-2da9-498f-b259-60e38aaf56ef"/>
    <ds:schemaRef ds:uri="09026289-c3f6-42aa-bd36-6c35e9260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0B9F7-1882-4834-80FC-2D4631266B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CEF120-4566-4D25-98D9-65474E42EA3D}">
  <ds:schemaRefs>
    <ds:schemaRef ds:uri="http://purl.org/dc/terms/"/>
    <ds:schemaRef ds:uri="09026289-c3f6-42aa-bd36-6c35e92603cf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bcc9ad-2da9-498f-b259-60e38aaf56e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605</Words>
  <Application>Microsoft Office PowerPoint</Application>
  <PresentationFormat>Widescreen</PresentationFormat>
  <Paragraphs>109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Gotham Bold</vt:lpstr>
      <vt:lpstr>Gotham-Bold</vt:lpstr>
      <vt:lpstr>Gotham-Book</vt:lpstr>
      <vt:lpstr>Gotham-Light</vt:lpstr>
      <vt:lpstr>Gotham-MediumItalic</vt:lpstr>
      <vt:lpstr>Montserrat</vt:lpstr>
      <vt:lpstr>Museo 300</vt:lpstr>
      <vt:lpstr>Segoe UI Historic</vt:lpstr>
      <vt:lpstr>ShopifySans</vt:lpstr>
      <vt:lpstr>Symbol</vt:lpstr>
      <vt:lpstr>Custom Design</vt:lpstr>
      <vt:lpstr>MetLife Calendar AL/UM </vt:lpstr>
      <vt:lpstr>Post 1</vt:lpstr>
      <vt:lpstr>Post 2 (To be posted on November 2nd)</vt:lpstr>
      <vt:lpstr>Post 3</vt:lpstr>
      <vt:lpstr>Post 4 – (To be posted on 22nd November )</vt:lpstr>
      <vt:lpstr>Post 5   </vt:lpstr>
      <vt:lpstr>Post 6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 KEY COMPONENT IN YOUR DIGITAL TRANSFORMATION JOURNEY</dc:title>
  <dc:creator>Haytham A. Sawma</dc:creator>
  <cp:lastModifiedBy>Beckdash, Hiba</cp:lastModifiedBy>
  <cp:revision>285</cp:revision>
  <dcterms:created xsi:type="dcterms:W3CDTF">2021-01-15T13:11:26Z</dcterms:created>
  <dcterms:modified xsi:type="dcterms:W3CDTF">2022-10-28T09:33:02Z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0x010100F23AAAE1C7A0A246A41C8217AA12718C</vt:lpwstr>
  </property>
</Properties>
</file>