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7304" y="5078893"/>
            <a:ext cx="2390775" cy="169545"/>
          </a:xfrm>
          <a:custGeom>
            <a:avLst/>
            <a:gdLst/>
            <a:ahLst/>
            <a:cxnLst/>
            <a:rect l="l" t="t" r="r" b="b"/>
            <a:pathLst>
              <a:path w="2390775" h="169545">
                <a:moveTo>
                  <a:pt x="2390181" y="0"/>
                </a:moveTo>
                <a:lnTo>
                  <a:pt x="0" y="0"/>
                </a:lnTo>
                <a:lnTo>
                  <a:pt x="0" y="169411"/>
                </a:lnTo>
                <a:lnTo>
                  <a:pt x="2390181" y="169411"/>
                </a:lnTo>
                <a:lnTo>
                  <a:pt x="2390181" y="0"/>
                </a:lnTo>
                <a:close/>
              </a:path>
            </a:pathLst>
          </a:custGeom>
          <a:solidFill>
            <a:srgbClr val="00A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83926" y="0"/>
            <a:ext cx="5708650" cy="6858000"/>
          </a:xfrm>
          <a:custGeom>
            <a:avLst/>
            <a:gdLst/>
            <a:ahLst/>
            <a:cxnLst/>
            <a:rect l="l" t="t" r="r" b="b"/>
            <a:pathLst>
              <a:path w="5708650" h="6858000">
                <a:moveTo>
                  <a:pt x="5708073" y="0"/>
                </a:moveTo>
                <a:lnTo>
                  <a:pt x="0" y="0"/>
                </a:lnTo>
                <a:lnTo>
                  <a:pt x="0" y="6857999"/>
                </a:lnTo>
                <a:lnTo>
                  <a:pt x="5708073" y="6857999"/>
                </a:lnTo>
                <a:lnTo>
                  <a:pt x="570807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6419754"/>
            <a:ext cx="2152126" cy="177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00" y="478027"/>
            <a:ext cx="76104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66410" y="6478015"/>
            <a:ext cx="15347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123456789@metlifeagency.ne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XXXXX@metlifeagency.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401" y="6469888"/>
            <a:ext cx="2109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©</a:t>
            </a:r>
            <a:r>
              <a:rPr sz="700" spc="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Born</a:t>
            </a:r>
            <a:r>
              <a:rPr sz="700" spc="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Interactive,</a:t>
            </a:r>
            <a:r>
              <a:rPr sz="700" spc="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Proprietary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endParaRPr sz="700">
              <a:latin typeface="Lucida Sans"/>
              <a:cs typeface="Lucida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72745"/>
            <a:ext cx="4615180" cy="3804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5601" y="3783583"/>
            <a:ext cx="4973955" cy="12814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1005"/>
              </a:spcBef>
            </a:pPr>
            <a:r>
              <a:rPr sz="4500" spc="215" dirty="0">
                <a:solidFill>
                  <a:srgbClr val="FFFFFF"/>
                </a:solidFill>
              </a:rPr>
              <a:t>MetLife</a:t>
            </a:r>
            <a:r>
              <a:rPr sz="4500" spc="110" dirty="0">
                <a:solidFill>
                  <a:srgbClr val="FFFFFF"/>
                </a:solidFill>
              </a:rPr>
              <a:t> </a:t>
            </a:r>
            <a:r>
              <a:rPr sz="4500" spc="-10" dirty="0">
                <a:solidFill>
                  <a:srgbClr val="FFFFFF"/>
                </a:solidFill>
              </a:rPr>
              <a:t>Calendar </a:t>
            </a:r>
            <a:r>
              <a:rPr sz="4500" spc="320" dirty="0">
                <a:solidFill>
                  <a:srgbClr val="FFFFFF"/>
                </a:solidFill>
              </a:rPr>
              <a:t>AL/UM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889401" y="5481828"/>
            <a:ext cx="1508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June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854708"/>
            <a:ext cx="4712335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We're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grateful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hardworking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individuals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who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make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our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communities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thrive.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Happy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Labor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Day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all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our</a:t>
            </a:r>
            <a:r>
              <a:rPr sz="1400" spc="-10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team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10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customers!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523" y="2781300"/>
            <a:ext cx="3688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#LaborDay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#Workers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#Labor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#WorkHard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-390" dirty="0"/>
              <a:t>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09600" y="1205275"/>
            <a:ext cx="4354830" cy="4799330"/>
            <a:chOff x="609600" y="1205275"/>
            <a:chExt cx="4354830" cy="4799330"/>
          </a:xfrm>
        </p:grpSpPr>
        <p:sp>
          <p:nvSpPr>
            <p:cNvPr id="7" name="object 7"/>
            <p:cNvSpPr/>
            <p:nvPr/>
          </p:nvSpPr>
          <p:spPr>
            <a:xfrm>
              <a:off x="609600" y="1205275"/>
              <a:ext cx="4354830" cy="4799330"/>
            </a:xfrm>
            <a:custGeom>
              <a:avLst/>
              <a:gdLst/>
              <a:ahLst/>
              <a:cxnLst/>
              <a:rect l="l" t="t" r="r" b="b"/>
              <a:pathLst>
                <a:path w="4354830" h="4799330">
                  <a:moveTo>
                    <a:pt x="4354286" y="0"/>
                  </a:moveTo>
                  <a:lnTo>
                    <a:pt x="0" y="0"/>
                  </a:lnTo>
                  <a:lnTo>
                    <a:pt x="0" y="4799288"/>
                  </a:lnTo>
                  <a:lnTo>
                    <a:pt x="4354286" y="4799288"/>
                  </a:lnTo>
                  <a:lnTo>
                    <a:pt x="43542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039" y="3851300"/>
              <a:ext cx="447040" cy="190500"/>
            </a:xfrm>
            <a:custGeom>
              <a:avLst/>
              <a:gdLst/>
              <a:ahLst/>
              <a:cxnLst/>
              <a:rect l="l" t="t" r="r" b="b"/>
              <a:pathLst>
                <a:path w="447040" h="190500">
                  <a:moveTo>
                    <a:pt x="446595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46595" y="190500"/>
                  </a:lnTo>
                  <a:lnTo>
                    <a:pt x="4465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9600" y="1205275"/>
            <a:ext cx="4354830" cy="479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045"/>
              </a:spcBef>
            </a:pP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Text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Visual: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91440" marR="95885">
              <a:lnSpc>
                <a:spcPct val="101400"/>
              </a:lnSpc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Happy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Labor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Day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all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our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hardworking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trike="sngStrike" spc="-10" dirty="0">
                <a:solidFill>
                  <a:srgbClr val="595959"/>
                </a:solidFill>
                <a:latin typeface="Verdana"/>
                <a:cs typeface="Verdana"/>
              </a:rPr>
              <a:t>clients</a:t>
            </a:r>
            <a:r>
              <a:rPr sz="1400" strike="noStrike" spc="-1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trike="noStrike" spc="-20" dirty="0">
                <a:solidFill>
                  <a:srgbClr val="595959"/>
                </a:solidFill>
                <a:latin typeface="Verdana"/>
                <a:cs typeface="Verdana"/>
              </a:rPr>
              <a:t>team</a:t>
            </a:r>
            <a:r>
              <a:rPr sz="1400" strike="noStrike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trike="noStrike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trike="noStrike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trike="noStrike" spc="-10" dirty="0">
                <a:solidFill>
                  <a:srgbClr val="595959"/>
                </a:solidFill>
                <a:latin typeface="Verdana"/>
                <a:cs typeface="Verdana"/>
              </a:rPr>
              <a:t>customers!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919" y="1205276"/>
            <a:ext cx="4761306" cy="477084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930908"/>
            <a:ext cx="4333875" cy="2372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are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recruiting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Sales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Team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Leaders.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those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interested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join,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have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entrepreneurial mindset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fit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below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criteria,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please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send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us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your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resume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Verdana"/>
                <a:cs typeface="Verdana"/>
                <a:hlinkClick r:id="rId2"/>
              </a:rPr>
              <a:t>123456789@metlifeagency.net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139700" indent="-127000">
              <a:lnSpc>
                <a:spcPct val="100000"/>
              </a:lnSpc>
              <a:buChar char="-"/>
              <a:tabLst>
                <a:tab pos="139700" algn="l"/>
              </a:tabLst>
            </a:pP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30-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45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years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old</a:t>
            </a:r>
            <a:endParaRPr sz="1400">
              <a:latin typeface="Verdana"/>
              <a:cs typeface="Verdana"/>
            </a:endParaRPr>
          </a:p>
          <a:p>
            <a:pPr marL="12700" marR="346075" indent="127000">
              <a:lnSpc>
                <a:spcPct val="100000"/>
              </a:lnSpc>
              <a:spcBef>
                <a:spcPts val="25"/>
              </a:spcBef>
              <a:buChar char="-"/>
              <a:tabLst>
                <a:tab pos="139700" algn="l"/>
              </a:tabLst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University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Graduates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with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Official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Lebanese Baccalaureate</a:t>
            </a:r>
            <a:endParaRPr sz="1400">
              <a:latin typeface="Verdana"/>
              <a:cs typeface="Verdana"/>
            </a:endParaRPr>
          </a:p>
          <a:p>
            <a:pPr marL="139700" indent="-127000">
              <a:lnSpc>
                <a:spcPts val="1610"/>
              </a:lnSpc>
              <a:buChar char="-"/>
              <a:tabLst>
                <a:tab pos="139700" algn="l"/>
              </a:tabLst>
            </a:pP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Minimum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5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years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experience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Sales</a:t>
            </a:r>
            <a:endParaRPr sz="1400">
              <a:latin typeface="Verdana"/>
              <a:cs typeface="Verdana"/>
            </a:endParaRPr>
          </a:p>
          <a:p>
            <a:pPr marL="139700" indent="-127000">
              <a:lnSpc>
                <a:spcPct val="100000"/>
              </a:lnSpc>
              <a:spcBef>
                <a:spcPts val="25"/>
              </a:spcBef>
              <a:buChar char="-"/>
              <a:tabLst>
                <a:tab pos="139700" algn="l"/>
              </a:tabLst>
            </a:pP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Minimum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2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years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managerial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experience</a:t>
            </a:r>
            <a:endParaRPr sz="1400">
              <a:latin typeface="Verdana"/>
              <a:cs typeface="Verdana"/>
            </a:endParaRPr>
          </a:p>
          <a:p>
            <a:pPr marL="139700" indent="-127000">
              <a:lnSpc>
                <a:spcPct val="100000"/>
              </a:lnSpc>
              <a:spcBef>
                <a:spcPts val="25"/>
              </a:spcBef>
              <a:buChar char="-"/>
              <a:tabLst>
                <a:tab pos="139700" algn="l"/>
              </a:tabLst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Highly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motivated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Goal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oriented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900" y="468883"/>
            <a:ext cx="1204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145" dirty="0"/>
              <a:t>2</a:t>
            </a:r>
            <a:r>
              <a:rPr spc="60" dirty="0"/>
              <a:t> </a:t>
            </a:r>
            <a:r>
              <a:rPr spc="-50" dirty="0"/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79790" y="493504"/>
            <a:ext cx="894715" cy="3683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b="1" spc="170" dirty="0">
                <a:solidFill>
                  <a:srgbClr val="313739"/>
                </a:solidFill>
                <a:latin typeface="Century Gothic"/>
                <a:cs typeface="Century Gothic"/>
              </a:rPr>
              <a:t>(PAL)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98" y="1205275"/>
            <a:ext cx="4761307" cy="47992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435038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01400"/>
              </a:lnSpc>
              <a:spcBef>
                <a:spcPts val="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As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agent,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have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freedom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flexibility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make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your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own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decisions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build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your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business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according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your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vision.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595959"/>
                </a:solidFill>
                <a:latin typeface="Verdana"/>
                <a:cs typeface="Verdana"/>
              </a:rPr>
              <a:t>Is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it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something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that</a:t>
            </a:r>
            <a:r>
              <a:rPr sz="1400" spc="-10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excites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you?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3122676"/>
            <a:ext cx="4258945" cy="87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Send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message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learn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more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about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the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opportunities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available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how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can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support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building</a:t>
            </a:r>
            <a:r>
              <a:rPr sz="14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successful</a:t>
            </a:r>
            <a:r>
              <a:rPr sz="14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career</a:t>
            </a:r>
            <a:r>
              <a:rPr sz="1400" spc="-9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</a:t>
            </a:r>
            <a:r>
              <a:rPr sz="1400" spc="-9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the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industry.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lang="en-US" spc="160" dirty="0"/>
              <a:t> 3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688340" y="2958084"/>
            <a:ext cx="1292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Text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Visual: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211282"/>
            <a:ext cx="4761307" cy="47992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4356735" cy="190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97900"/>
              </a:lnSpc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Obstacles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can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either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seen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as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roadblocks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or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opportunities.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Choose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optimism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take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on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new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challenges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with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confidence.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Verdana"/>
              <a:cs typeface="Verdana"/>
            </a:endParaRPr>
          </a:p>
          <a:p>
            <a:pPr marL="12700" marR="410209">
              <a:lnSpc>
                <a:spcPct val="101400"/>
              </a:lnSpc>
              <a:spcBef>
                <a:spcPts val="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Become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agent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with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us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turn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obstacles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into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opportunities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growth.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100" dirty="0"/>
              <a:t> </a:t>
            </a:r>
            <a:r>
              <a:rPr lang="en-US" spc="130" dirty="0"/>
              <a:t>4</a:t>
            </a:r>
            <a:r>
              <a:rPr spc="95" dirty="0"/>
              <a:t> </a:t>
            </a:r>
            <a:r>
              <a:rPr spc="60" dirty="0"/>
              <a:t>–</a:t>
            </a:r>
            <a:r>
              <a:rPr spc="95" dirty="0"/>
              <a:t> </a:t>
            </a:r>
            <a:r>
              <a:rPr dirty="0"/>
              <a:t>June</a:t>
            </a:r>
            <a:endParaRPr spc="-2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770" y="1205276"/>
            <a:ext cx="4761306" cy="47708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30376"/>
            <a:ext cx="4157979" cy="182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Caption:</a:t>
            </a:r>
            <a:endParaRPr sz="1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Lucida Sans"/>
              <a:cs typeface="Lucida Sans"/>
            </a:endParaRPr>
          </a:p>
          <a:p>
            <a:pPr marL="12700" marR="5080">
              <a:lnSpc>
                <a:spcPct val="89700"/>
              </a:lnSpc>
            </a:pP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If you</a:t>
            </a:r>
            <a:r>
              <a:rPr sz="1300" spc="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have</a:t>
            </a:r>
            <a:r>
              <a:rPr sz="1300" spc="1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 passion</a:t>
            </a:r>
            <a:r>
              <a:rPr sz="1300" spc="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for sales</a:t>
            </a:r>
            <a:r>
              <a:rPr sz="1300" spc="1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and</a:t>
            </a:r>
            <a:r>
              <a:rPr sz="1300" spc="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leadership</a:t>
            </a:r>
            <a:r>
              <a:rPr sz="1300" spc="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Lucida Sans"/>
                <a:cs typeface="Lucida Sans"/>
              </a:rPr>
              <a:t>and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are</a:t>
            </a:r>
            <a:r>
              <a:rPr sz="1300" spc="5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excited</a:t>
            </a:r>
            <a:r>
              <a:rPr sz="1300" spc="4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about</a:t>
            </a:r>
            <a:r>
              <a:rPr sz="1300" spc="4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the</a:t>
            </a:r>
            <a:r>
              <a:rPr sz="1300" spc="5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opportunity</a:t>
            </a:r>
            <a:r>
              <a:rPr sz="1300" spc="4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to</a:t>
            </a:r>
            <a:r>
              <a:rPr sz="1300" spc="4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work</a:t>
            </a:r>
            <a:r>
              <a:rPr sz="1300" spc="4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in</a:t>
            </a:r>
            <a:r>
              <a:rPr sz="1300" spc="4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Lucida Sans"/>
                <a:cs typeface="Lucida Sans"/>
              </a:rPr>
              <a:t>a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dynamic</a:t>
            </a:r>
            <a:r>
              <a:rPr sz="1300" spc="2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and</a:t>
            </a:r>
            <a:r>
              <a:rPr sz="1300" spc="2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rewarding</a:t>
            </a:r>
            <a:r>
              <a:rPr sz="1300" spc="2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environment</a:t>
            </a:r>
            <a:r>
              <a:rPr sz="1300" spc="2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join</a:t>
            </a:r>
            <a:r>
              <a:rPr sz="1300" spc="2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our</a:t>
            </a:r>
            <a:r>
              <a:rPr sz="1300" spc="2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Lucida Sans"/>
                <a:cs typeface="Lucida Sans"/>
              </a:rPr>
              <a:t>team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at</a:t>
            </a:r>
            <a:r>
              <a:rPr sz="1300" spc="1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65" dirty="0">
                <a:solidFill>
                  <a:srgbClr val="595959"/>
                </a:solidFill>
                <a:latin typeface="Lucida Sans"/>
                <a:cs typeface="Lucida Sans"/>
              </a:rPr>
              <a:t>[Agency</a:t>
            </a:r>
            <a:r>
              <a:rPr sz="1300" spc="1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50" dirty="0">
                <a:solidFill>
                  <a:srgbClr val="595959"/>
                </a:solidFill>
                <a:latin typeface="Lucida Sans"/>
                <a:cs typeface="Lucida Sans"/>
              </a:rPr>
              <a:t>Name]</a:t>
            </a:r>
            <a:r>
              <a:rPr sz="1300" spc="1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with</a:t>
            </a:r>
            <a:r>
              <a:rPr sz="1300" spc="2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MetLife.</a:t>
            </a:r>
            <a:endParaRPr sz="1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Key</a:t>
            </a:r>
            <a:r>
              <a:rPr sz="1300" u="sng" spc="1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 </a:t>
            </a:r>
            <a:r>
              <a:rPr sz="13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responsibilities:</a:t>
            </a:r>
            <a:endParaRPr sz="1300">
              <a:latin typeface="Lucida Sans"/>
              <a:cs typeface="Lucida Sans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Keep</a:t>
            </a:r>
            <a:r>
              <a:rPr sz="1300" spc="7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Informed</a:t>
            </a:r>
            <a:r>
              <a:rPr sz="1300" spc="7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of</a:t>
            </a:r>
            <a:r>
              <a:rPr sz="1300" spc="7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New</a:t>
            </a:r>
            <a:r>
              <a:rPr sz="1300" spc="8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Products</a:t>
            </a:r>
            <a:r>
              <a:rPr sz="1300" spc="7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and</a:t>
            </a:r>
            <a:r>
              <a:rPr sz="1300" spc="7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Services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3046984"/>
            <a:ext cx="383857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Recruit,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50" dirty="0">
                <a:solidFill>
                  <a:srgbClr val="595959"/>
                </a:solidFill>
                <a:latin typeface="Lucida Sans"/>
                <a:cs typeface="Lucida Sans"/>
              </a:rPr>
              <a:t>Train,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and</a:t>
            </a:r>
            <a:r>
              <a:rPr sz="1300" spc="6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Coach</a:t>
            </a:r>
            <a:r>
              <a:rPr sz="1300" spc="6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the</a:t>
            </a:r>
            <a:r>
              <a:rPr sz="1300" spc="7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Sales</a:t>
            </a:r>
            <a:r>
              <a:rPr sz="1300" spc="6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Lucida Sans"/>
                <a:cs typeface="Lucida Sans"/>
              </a:rPr>
              <a:t>Team</a:t>
            </a:r>
            <a:endParaRPr sz="1300">
              <a:latin typeface="Lucida Sans"/>
              <a:cs typeface="Lucida Sans"/>
            </a:endParaRPr>
          </a:p>
          <a:p>
            <a:pPr marL="354965" indent="-342265">
              <a:lnSpc>
                <a:spcPct val="100000"/>
              </a:lnSpc>
              <a:spcBef>
                <a:spcPts val="140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70" dirty="0">
                <a:solidFill>
                  <a:srgbClr val="595959"/>
                </a:solidFill>
                <a:latin typeface="Lucida Sans"/>
                <a:cs typeface="Lucida Sans"/>
              </a:rPr>
              <a:t>Set</a:t>
            </a:r>
            <a:r>
              <a:rPr sz="1300" spc="4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Sales</a:t>
            </a:r>
            <a:r>
              <a:rPr sz="1300" spc="5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Targets</a:t>
            </a:r>
            <a:r>
              <a:rPr sz="1300" spc="5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and</a:t>
            </a:r>
            <a:r>
              <a:rPr sz="1300" spc="5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Motivate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Sales</a:t>
            </a:r>
            <a:r>
              <a:rPr sz="1300" spc="4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Lucida Sans"/>
                <a:cs typeface="Lucida Sans"/>
              </a:rPr>
              <a:t>Team</a:t>
            </a:r>
            <a:endParaRPr sz="1300">
              <a:latin typeface="Lucida Sans"/>
              <a:cs typeface="Lucida Sans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Prepare</a:t>
            </a:r>
            <a:r>
              <a:rPr sz="1300" spc="14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Sales</a:t>
            </a:r>
            <a:r>
              <a:rPr sz="1300" spc="15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Reports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523" y="3912616"/>
            <a:ext cx="12052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Requirements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: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4523" y="4141216"/>
            <a:ext cx="39350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28-</a:t>
            </a:r>
            <a:r>
              <a:rPr sz="1300" spc="70" dirty="0">
                <a:solidFill>
                  <a:srgbClr val="595959"/>
                </a:solidFill>
                <a:latin typeface="Lucida Sans"/>
                <a:cs typeface="Lucida Sans"/>
              </a:rPr>
              <a:t>40</a:t>
            </a:r>
            <a:r>
              <a:rPr sz="1300" spc="3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years</a:t>
            </a:r>
            <a:r>
              <a:rPr sz="1300" spc="4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Lucida Sans"/>
                <a:cs typeface="Lucida Sans"/>
              </a:rPr>
              <a:t>old</a:t>
            </a:r>
            <a:endParaRPr sz="1300">
              <a:latin typeface="Lucida Sans"/>
              <a:cs typeface="Lucida Sans"/>
            </a:endParaRPr>
          </a:p>
          <a:p>
            <a:pPr marL="354965" marR="5080" indent="-342265">
              <a:lnSpc>
                <a:spcPts val="1700"/>
              </a:lnSpc>
              <a:spcBef>
                <a:spcPts val="60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University</a:t>
            </a:r>
            <a:r>
              <a:rPr sz="1300" spc="7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Graduates</a:t>
            </a:r>
            <a:r>
              <a:rPr sz="1300" spc="9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with</a:t>
            </a:r>
            <a:r>
              <a:rPr sz="1300" spc="8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Official</a:t>
            </a:r>
            <a:r>
              <a:rPr sz="1300" spc="8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Lebanese Baccalaureate</a:t>
            </a:r>
            <a:endParaRPr sz="1300">
              <a:latin typeface="Lucida Sans"/>
              <a:cs typeface="Lucida Sans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Minimum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5 years</a:t>
            </a:r>
            <a:r>
              <a:rPr sz="1300" spc="-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of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experience in</a:t>
            </a:r>
            <a:r>
              <a:rPr sz="1300" spc="-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Lucida Sans"/>
                <a:cs typeface="Lucida Sans"/>
              </a:rPr>
              <a:t>Sales</a:t>
            </a:r>
            <a:endParaRPr sz="1300">
              <a:latin typeface="Lucida Sans"/>
              <a:cs typeface="Lucida Sans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Minimum</a:t>
            </a:r>
            <a:r>
              <a:rPr sz="1300" spc="-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2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years</a:t>
            </a:r>
            <a:r>
              <a:rPr sz="1300" spc="-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managerial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 experience</a:t>
            </a:r>
            <a:endParaRPr sz="1300">
              <a:latin typeface="Lucida Sans"/>
              <a:cs typeface="Lucida Sans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SzPct val="10769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Highly</a:t>
            </a:r>
            <a:r>
              <a:rPr sz="1300" spc="6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motivated</a:t>
            </a:r>
            <a:r>
              <a:rPr sz="1300" spc="8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and</a:t>
            </a:r>
            <a:r>
              <a:rPr sz="1300" spc="8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Goal</a:t>
            </a:r>
            <a:r>
              <a:rPr sz="1300" spc="7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Lucida Sans"/>
                <a:cs typeface="Lucida Sans"/>
              </a:rPr>
              <a:t>oriented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4523" y="5689600"/>
            <a:ext cx="4298950" cy="4006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285"/>
              </a:spcBef>
            </a:pPr>
            <a:r>
              <a:rPr sz="1300" u="sng" spc="12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E-</a:t>
            </a:r>
            <a:r>
              <a:rPr sz="13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mail</a:t>
            </a:r>
            <a:r>
              <a:rPr sz="1300" u="sng" spc="10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 </a:t>
            </a:r>
            <a:r>
              <a:rPr sz="13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your</a:t>
            </a:r>
            <a:r>
              <a:rPr sz="1300" u="sng" spc="10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 </a:t>
            </a:r>
            <a:r>
              <a:rPr sz="1300" u="sng" spc="8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CV</a:t>
            </a:r>
            <a:r>
              <a:rPr sz="1300" u="sng" spc="1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 </a:t>
            </a:r>
            <a:r>
              <a:rPr sz="13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Lucida Sans"/>
                <a:cs typeface="Lucida Sans"/>
              </a:rPr>
              <a:t>to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:</a:t>
            </a:r>
            <a:r>
              <a:rPr sz="1300" spc="110" dirty="0">
                <a:solidFill>
                  <a:srgbClr val="595959"/>
                </a:solidFill>
                <a:latin typeface="Lucida Sans"/>
                <a:cs typeface="Lucida Sans"/>
              </a:rPr>
              <a:t>  </a:t>
            </a:r>
            <a:r>
              <a:rPr sz="13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"/>
                <a:cs typeface="Lucida Sans"/>
                <a:hlinkClick r:id="rId2"/>
              </a:rPr>
              <a:t>XXXXX@metlifeagency.net</a:t>
            </a:r>
            <a:r>
              <a:rPr sz="1300" spc="120" dirty="0">
                <a:solidFill>
                  <a:srgbClr val="0000FF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to</a:t>
            </a:r>
            <a:r>
              <a:rPr sz="1300" spc="10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Lucida Sans"/>
                <a:cs typeface="Lucida Sans"/>
              </a:rPr>
              <a:t>be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considered</a:t>
            </a:r>
            <a:r>
              <a:rPr sz="1300" spc="5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for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the</a:t>
            </a:r>
            <a:r>
              <a:rPr sz="1300" spc="6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selection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process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or</a:t>
            </a:r>
            <a:r>
              <a:rPr sz="1300" spc="55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dirty="0">
                <a:solidFill>
                  <a:srgbClr val="595959"/>
                </a:solidFill>
                <a:latin typeface="Lucida Sans"/>
                <a:cs typeface="Lucida Sans"/>
              </a:rPr>
              <a:t>message</a:t>
            </a:r>
            <a:r>
              <a:rPr sz="1300" spc="60" dirty="0">
                <a:solidFill>
                  <a:srgbClr val="595959"/>
                </a:solidFill>
                <a:latin typeface="Lucida Sans"/>
                <a:cs typeface="Lucida Sans"/>
              </a:rPr>
              <a:t> </a:t>
            </a:r>
            <a:r>
              <a:rPr sz="1300" spc="-25" dirty="0">
                <a:solidFill>
                  <a:srgbClr val="595959"/>
                </a:solidFill>
                <a:latin typeface="Lucida Sans"/>
                <a:cs typeface="Lucida Sans"/>
              </a:rPr>
              <a:t>me</a:t>
            </a:r>
            <a:endParaRPr sz="13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2940" y="504659"/>
            <a:ext cx="1134745" cy="368300"/>
          </a:xfrm>
          <a:custGeom>
            <a:avLst/>
            <a:gdLst/>
            <a:ahLst/>
            <a:cxnLst/>
            <a:rect l="l" t="t" r="r" b="b"/>
            <a:pathLst>
              <a:path w="1134745" h="368300">
                <a:moveTo>
                  <a:pt x="1134364" y="0"/>
                </a:moveTo>
                <a:lnTo>
                  <a:pt x="974026" y="0"/>
                </a:lnTo>
                <a:lnTo>
                  <a:pt x="0" y="0"/>
                </a:lnTo>
                <a:lnTo>
                  <a:pt x="0" y="368300"/>
                </a:lnTo>
                <a:lnTo>
                  <a:pt x="974026" y="368300"/>
                </a:lnTo>
                <a:lnTo>
                  <a:pt x="1134364" y="368300"/>
                </a:lnTo>
                <a:lnTo>
                  <a:pt x="11343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lang="en-US" spc="305" dirty="0"/>
              <a:t>5</a:t>
            </a:r>
            <a:r>
              <a:rPr spc="60" dirty="0"/>
              <a:t> </a:t>
            </a:r>
            <a:r>
              <a:rPr spc="180" dirty="0"/>
              <a:t>(PAL)</a:t>
            </a:r>
            <a:r>
              <a:rPr spc="50" dirty="0"/>
              <a:t> </a:t>
            </a:r>
            <a:r>
              <a:rPr spc="-20" dirty="0"/>
              <a:t>–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340" y="3040379"/>
            <a:ext cx="1292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Text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Visual: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294479"/>
            <a:ext cx="4761307" cy="479928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766315"/>
            <a:ext cx="4250690" cy="1811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2405">
              <a:lnSpc>
                <a:spcPct val="99600"/>
              </a:lnSpc>
              <a:spcBef>
                <a:spcPts val="10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Happy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Awareness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Day!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Today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is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a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reminder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just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how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important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is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in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protecting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your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future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and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future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your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loved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ones.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Don't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wait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until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it's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too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late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get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protection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need.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01400"/>
              </a:lnSpc>
            </a:pP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#InsuranceAwarenessDay</a:t>
            </a:r>
            <a:r>
              <a:rPr sz="1400" spc="2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Verdana"/>
                <a:cs typeface="Verdana"/>
              </a:rPr>
              <a:t>#InsuranceAwareness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#ProtectYourFuture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#FamilyProtection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90" dirty="0"/>
              <a:t> </a:t>
            </a:r>
            <a:r>
              <a:rPr spc="240" dirty="0"/>
              <a:t>6</a:t>
            </a:r>
            <a:r>
              <a:rPr spc="85" dirty="0"/>
              <a:t> </a:t>
            </a:r>
            <a:r>
              <a:rPr spc="60" dirty="0"/>
              <a:t>–</a:t>
            </a:r>
            <a:r>
              <a:rPr spc="80" dirty="0"/>
              <a:t> </a:t>
            </a:r>
            <a:r>
              <a:rPr dirty="0"/>
              <a:t>Insurance</a:t>
            </a:r>
            <a:r>
              <a:rPr spc="95" dirty="0"/>
              <a:t> </a:t>
            </a:r>
            <a:r>
              <a:rPr dirty="0"/>
              <a:t>Awareness</a:t>
            </a:r>
            <a:r>
              <a:rPr spc="80" dirty="0"/>
              <a:t> </a:t>
            </a:r>
            <a:r>
              <a:rPr dirty="0"/>
              <a:t>Day</a:t>
            </a:r>
            <a:r>
              <a:rPr spc="85" dirty="0"/>
              <a:t> </a:t>
            </a:r>
            <a:r>
              <a:rPr spc="50" dirty="0"/>
              <a:t>June</a:t>
            </a:r>
            <a:r>
              <a:rPr spc="95" dirty="0"/>
              <a:t> </a:t>
            </a:r>
            <a:r>
              <a:rPr spc="150" dirty="0"/>
              <a:t>28</a:t>
            </a:r>
            <a:endParaRPr spc="-2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334" y="1211282"/>
            <a:ext cx="4761306" cy="479928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5449" y="982979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Caption: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5449" y="1757171"/>
            <a:ext cx="41751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If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you're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looking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for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career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that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combines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meaningful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work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with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professional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growth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and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financial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Verdana"/>
                <a:cs typeface="Verdana"/>
              </a:rPr>
              <a:t>stability,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consider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becoming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an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insurance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Verdana"/>
                <a:cs typeface="Verdana"/>
              </a:rPr>
              <a:t>agent.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As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an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experienced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agency,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we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can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provide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with</a:t>
            </a:r>
            <a:r>
              <a:rPr sz="1400" spc="-7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the</a:t>
            </a:r>
            <a:r>
              <a:rPr sz="1400" spc="-8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support,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training,</a:t>
            </a:r>
            <a:r>
              <a:rPr sz="1400" spc="-8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Verdana"/>
                <a:cs typeface="Verdana"/>
              </a:rPr>
              <a:t>and resources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you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need</a:t>
            </a:r>
            <a:r>
              <a:rPr sz="1400" spc="-6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7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succeed.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5449" y="3332988"/>
            <a:ext cx="423672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DM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so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we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can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discuss</a:t>
            </a:r>
            <a:r>
              <a:rPr sz="1400" spc="-4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further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on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how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to</a:t>
            </a:r>
            <a:r>
              <a:rPr sz="1400" spc="-5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be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Verdana"/>
                <a:cs typeface="Verdana"/>
              </a:rPr>
              <a:t>part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of</a:t>
            </a:r>
            <a:r>
              <a:rPr sz="1400" spc="-5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95959"/>
                </a:solidFill>
                <a:latin typeface="Verdana"/>
                <a:cs typeface="Verdana"/>
              </a:rPr>
              <a:t>our</a:t>
            </a:r>
            <a:r>
              <a:rPr sz="1400" spc="-6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Verdana"/>
                <a:cs typeface="Verdana"/>
              </a:rPr>
              <a:t>industry.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45" dirty="0"/>
              <a:t> </a:t>
            </a:r>
            <a:r>
              <a:rPr spc="130" dirty="0"/>
              <a:t>7</a:t>
            </a:r>
            <a:endParaRPr spc="-2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352426"/>
            <a:ext cx="4501243" cy="454009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Facebook,</a:t>
            </a:r>
            <a:r>
              <a:rPr spc="-10" dirty="0"/>
              <a:t> LinkedIn.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1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7304" y="1431453"/>
            <a:ext cx="2390775" cy="169545"/>
          </a:xfrm>
          <a:custGeom>
            <a:avLst/>
            <a:gdLst/>
            <a:ahLst/>
            <a:cxnLst/>
            <a:rect l="l" t="t" r="r" b="b"/>
            <a:pathLst>
              <a:path w="2390775" h="169544">
                <a:moveTo>
                  <a:pt x="2390181" y="0"/>
                </a:moveTo>
                <a:lnTo>
                  <a:pt x="0" y="0"/>
                </a:lnTo>
                <a:lnTo>
                  <a:pt x="0" y="169411"/>
                </a:lnTo>
                <a:lnTo>
                  <a:pt x="2390181" y="169411"/>
                </a:lnTo>
                <a:lnTo>
                  <a:pt x="2390181" y="0"/>
                </a:lnTo>
                <a:close/>
              </a:path>
            </a:pathLst>
          </a:custGeom>
          <a:solidFill>
            <a:srgbClr val="00A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44121" y="6469888"/>
            <a:ext cx="2109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©</a:t>
            </a:r>
            <a:r>
              <a:rPr sz="700" spc="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Born</a:t>
            </a:r>
            <a:r>
              <a:rPr sz="700" spc="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Interactive,</a:t>
            </a:r>
            <a:r>
              <a:rPr sz="700" spc="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Proprietary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endParaRPr sz="700">
              <a:latin typeface="Lucida Sans"/>
              <a:cs typeface="Lucida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7044" y="762000"/>
            <a:ext cx="3805354" cy="3429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01" y="768096"/>
            <a:ext cx="27666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9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4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521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Lucida Sans</vt:lpstr>
      <vt:lpstr>Symbol</vt:lpstr>
      <vt:lpstr>Tahoma</vt:lpstr>
      <vt:lpstr>Times New Roman</vt:lpstr>
      <vt:lpstr>Verdana</vt:lpstr>
      <vt:lpstr>Office Theme</vt:lpstr>
      <vt:lpstr>MetLife Calendar AL/UM</vt:lpstr>
      <vt:lpstr>Post 1</vt:lpstr>
      <vt:lpstr>Post 2 -</vt:lpstr>
      <vt:lpstr>Post 3</vt:lpstr>
      <vt:lpstr>Post 4 – June</vt:lpstr>
      <vt:lpstr>Post 5 (PAL) –</vt:lpstr>
      <vt:lpstr>Post 6 – Insurance Awareness Day June 28</vt:lpstr>
      <vt:lpstr>Post 7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MetLife Calendar AL/UM</dc:title>
  <cp:lastModifiedBy>Beckdash, Hiba</cp:lastModifiedBy>
  <cp:revision>2</cp:revision>
  <dcterms:created xsi:type="dcterms:W3CDTF">2023-04-28T12:56:18Z</dcterms:created>
  <dcterms:modified xsi:type="dcterms:W3CDTF">2023-04-28T13:03:24Z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LastSaved">
    <vt:filetime>2023-04-28T00:00:00Z</vt:filetime>
  </property>
  <property fmtid="{D5CDD505-2E9C-101B-9397-08002B2CF9AE}" pid="4" name="Producer">
    <vt:lpwstr>macOS Version 10.16 (Build 20G1231) Quartz PDFContext</vt:lpwstr>
  </property>
</Properties>
</file>