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6"/>
  </p:notesMasterIdLst>
  <p:sldIdLst>
    <p:sldId id="3069" r:id="rId6"/>
    <p:sldId id="3088" r:id="rId7"/>
    <p:sldId id="3087" r:id="rId8"/>
    <p:sldId id="3071" r:id="rId9"/>
    <p:sldId id="3086" r:id="rId10"/>
    <p:sldId id="3072" r:id="rId11"/>
    <p:sldId id="3083" r:id="rId12"/>
    <p:sldId id="3089" r:id="rId13"/>
    <p:sldId id="3084" r:id="rId14"/>
    <p:sldId id="2323" r:id="rId15"/>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E2B"/>
    <a:srgbClr val="008BA4"/>
    <a:srgbClr val="E0DBD6"/>
    <a:srgbClr val="007BB6"/>
    <a:srgbClr val="4267B2"/>
    <a:srgbClr val="CFC8C2"/>
    <a:srgbClr val="CD262E"/>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6" autoAdjust="0"/>
    <p:restoredTop sz="94667" autoAdjust="0"/>
  </p:normalViewPr>
  <p:slideViewPr>
    <p:cSldViewPr snapToGrid="0" showGuides="1">
      <p:cViewPr varScale="1">
        <p:scale>
          <a:sx n="81" d="100"/>
          <a:sy n="81" d="100"/>
        </p:scale>
        <p:origin x="466" y="62"/>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360C8-3A5C-4FB0-9B56-DD95E6844E00}" type="slidenum">
              <a:rPr lang="en-US" smtClean="0"/>
              <a:t>10</a:t>
            </a:fld>
            <a:endParaRPr lang="en-US"/>
          </a:p>
        </p:txBody>
      </p:sp>
    </p:spTree>
    <p:extLst>
      <p:ext uri="{BB962C8B-B14F-4D97-AF65-F5344CB8AC3E}">
        <p14:creationId xmlns:p14="http://schemas.microsoft.com/office/powerpoint/2010/main" val="54176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a:ext>
            </a:extLst>
          </a:blip>
          <a:srcRect/>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2/23/2024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MetLife Social Recruitment Calendar</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r>
              <a:rPr lang="en-US" dirty="0"/>
              <a:t>March 2024</a:t>
            </a:r>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Thank You</a:t>
            </a:r>
          </a:p>
        </p:txBody>
      </p:sp>
      <p:sp>
        <p:nvSpPr>
          <p:cNvPr id="5" name="Text Placeholder 4">
            <a:extLst>
              <a:ext uri="{FF2B5EF4-FFF2-40B4-BE49-F238E27FC236}">
                <a16:creationId xmlns:a16="http://schemas.microsoft.com/office/drawing/2014/main" id="{A6E42DC6-58AD-F9DF-9821-B52024EC646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7869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947832" y="1122080"/>
            <a:ext cx="4634568" cy="4659288"/>
          </a:xfrm>
        </p:spPr>
        <p:txBody>
          <a:bodyPr>
            <a:normAutofit/>
          </a:bodyPr>
          <a:lstStyle/>
          <a:p>
            <a:pPr marL="0" indent="0">
              <a:buNone/>
            </a:pPr>
            <a:r>
              <a:rPr lang="en-US" dirty="0"/>
              <a:t>Caption: </a:t>
            </a:r>
          </a:p>
          <a:p>
            <a:pPr marL="0" marR="0" indent="0">
              <a:spcBef>
                <a:spcPts val="0"/>
              </a:spcBef>
              <a:spcAft>
                <a:spcPts val="0"/>
              </a:spcAft>
              <a:buNone/>
            </a:pPr>
            <a:endParaRPr lang="en-US" dirty="0">
              <a:cs typeface="+mn-cs"/>
            </a:endParaRPr>
          </a:p>
          <a:p>
            <a:pPr marL="0" marR="0" indent="0">
              <a:spcBef>
                <a:spcPts val="0"/>
              </a:spcBef>
              <a:spcAft>
                <a:spcPts val="0"/>
              </a:spcAft>
              <a:buNone/>
            </a:pPr>
            <a:r>
              <a:rPr lang="en-US" dirty="0">
                <a:cs typeface="+mn-cs"/>
              </a:rPr>
              <a:t>Seeking a career filled with earning potential, supportive leadership, and a culture of collaboration? Our team of thriving insurance agents is expanding, we’re on the lookout for passionate individuals ready to make an impact!</a:t>
            </a:r>
          </a:p>
          <a:p>
            <a:pPr marL="0" marR="0" indent="0">
              <a:spcBef>
                <a:spcPts val="0"/>
              </a:spcBef>
              <a:spcAft>
                <a:spcPts val="0"/>
              </a:spcAft>
              <a:buNone/>
            </a:pPr>
            <a:endParaRPr lang="en-US" dirty="0">
              <a:cs typeface="+mn-cs"/>
            </a:endParaRPr>
          </a:p>
          <a:p>
            <a:pPr marL="0" indent="0">
              <a:spcBef>
                <a:spcPts val="0"/>
              </a:spcBef>
              <a:buNone/>
            </a:pPr>
            <a:r>
              <a:rPr lang="en-US" dirty="0">
                <a:cs typeface="+mn-cs"/>
              </a:rPr>
              <a:t>Ready to join the journey? Submit your application via [link XXX] to be considered for the selection process.</a:t>
            </a:r>
          </a:p>
          <a:p>
            <a:pPr marL="0" marR="0" indent="0">
              <a:spcBef>
                <a:spcPts val="0"/>
              </a:spcBef>
              <a:spcAft>
                <a:spcPts val="0"/>
              </a:spcAft>
              <a:buNone/>
            </a:pPr>
            <a:endParaRPr lang="en-US" b="0" i="0" dirty="0">
              <a:effectLst/>
              <a:latin typeface="Google Sans"/>
            </a:endParaRPr>
          </a:p>
          <a:p>
            <a:pPr marL="0" indent="0">
              <a:buNone/>
            </a:pPr>
            <a:r>
              <a:rPr lang="en-US" dirty="0"/>
              <a:t>#MetLifeLebanon #WeAreHiring #MetLifeAgent #Insurance #Career #JobSeekers</a:t>
            </a:r>
          </a:p>
        </p:txBody>
      </p:sp>
      <p:sp>
        <p:nvSpPr>
          <p:cNvPr id="7" name="Title 6"/>
          <p:cNvSpPr>
            <a:spLocks noGrp="1"/>
          </p:cNvSpPr>
          <p:nvPr>
            <p:ph type="title"/>
          </p:nvPr>
        </p:nvSpPr>
        <p:spPr/>
        <p:txBody>
          <a:bodyPr>
            <a:normAutofit/>
          </a:bodyPr>
          <a:lstStyle/>
          <a:p>
            <a:r>
              <a:rPr lang="en-US" dirty="0"/>
              <a:t>Post 1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holding a piece of paper&#10;&#10;Description automatically generated">
            <a:extLst>
              <a:ext uri="{FF2B5EF4-FFF2-40B4-BE49-F238E27FC236}">
                <a16:creationId xmlns:a16="http://schemas.microsoft.com/office/drawing/2014/main" id="{C6CA4ECE-F2DC-B39E-EE49-262F9209E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81" y="1742727"/>
            <a:ext cx="5614219" cy="2938108"/>
          </a:xfrm>
          <a:prstGeom prst="rect">
            <a:avLst/>
          </a:prstGeom>
        </p:spPr>
      </p:pic>
    </p:spTree>
    <p:extLst>
      <p:ext uri="{BB962C8B-B14F-4D97-AF65-F5344CB8AC3E}">
        <p14:creationId xmlns:p14="http://schemas.microsoft.com/office/powerpoint/2010/main" val="274114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defTabSz="914014">
              <a:buNone/>
            </a:pPr>
            <a:r>
              <a:rPr lang="en-US" dirty="0">
                <a:cs typeface="+mn-cs"/>
              </a:rPr>
              <a:t>Developing soft skills is essential for success in today's workplace. Are you equipped with these 11 essential skills? Join our team by submitting your application via [link XXX] and let us guide you towards mastering these essential soft skills.</a:t>
            </a:r>
          </a:p>
          <a:p>
            <a:pPr marL="0" indent="0" defTabSz="914014">
              <a:buNone/>
            </a:pPr>
            <a:endParaRPr lang="en-US" dirty="0">
              <a:cs typeface="+mn-cs"/>
            </a:endParaRPr>
          </a:p>
          <a:p>
            <a:pPr marL="0" indent="0" defTabSz="914014">
              <a:buNone/>
            </a:pPr>
            <a:r>
              <a:rPr lang="en-US" dirty="0"/>
              <a:t>#MetLifeLebanon #MetLife #MetLifeAgent #Success #Career #Skills</a:t>
            </a:r>
          </a:p>
          <a:p>
            <a:pPr marL="0" indent="0" defTabSz="914014">
              <a:buNone/>
            </a:pPr>
            <a:endParaRPr lang="en-US" dirty="0">
              <a:cs typeface="+mn-cs"/>
            </a:endParaRPr>
          </a:p>
        </p:txBody>
      </p:sp>
      <p:sp>
        <p:nvSpPr>
          <p:cNvPr id="7" name="Title 6"/>
          <p:cNvSpPr>
            <a:spLocks noGrp="1"/>
          </p:cNvSpPr>
          <p:nvPr>
            <p:ph type="title"/>
          </p:nvPr>
        </p:nvSpPr>
        <p:spPr>
          <a:xfrm>
            <a:off x="609600" y="504655"/>
            <a:ext cx="10972800" cy="477122"/>
          </a:xfrm>
        </p:spPr>
        <p:txBody>
          <a:bodyPr>
            <a:normAutofit/>
          </a:bodyPr>
          <a:lstStyle/>
          <a:p>
            <a:r>
              <a:rPr lang="en-US" dirty="0"/>
              <a:t>Post 2 - Video</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2" name="056FE3AC">
            <a:hlinkClick r:id="" action="ppaction://media"/>
            <a:extLst>
              <a:ext uri="{FF2B5EF4-FFF2-40B4-BE49-F238E27FC236}">
                <a16:creationId xmlns:a16="http://schemas.microsoft.com/office/drawing/2014/main" id="{5B8E7280-695F-4EC8-71A5-A5855C9C65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575" y="1451728"/>
            <a:ext cx="5712225" cy="2989001"/>
          </a:xfrm>
          <a:prstGeom prst="rect">
            <a:avLst/>
          </a:prstGeom>
        </p:spPr>
      </p:pic>
    </p:spTree>
    <p:extLst>
      <p:ext uri="{BB962C8B-B14F-4D97-AF65-F5344CB8AC3E}">
        <p14:creationId xmlns:p14="http://schemas.microsoft.com/office/powerpoint/2010/main" val="21852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marR="0" indent="0">
              <a:spcBef>
                <a:spcPts val="0"/>
              </a:spcBef>
              <a:spcAft>
                <a:spcPts val="0"/>
              </a:spcAft>
              <a:buNone/>
            </a:pPr>
            <a:endParaRPr lang="en-US" dirty="0">
              <a:cs typeface="+mn-cs"/>
            </a:endParaRPr>
          </a:p>
          <a:p>
            <a:pPr marL="0" marR="0" indent="0">
              <a:spcBef>
                <a:spcPts val="0"/>
              </a:spcBef>
              <a:spcAft>
                <a:spcPts val="0"/>
              </a:spcAft>
              <a:buNone/>
            </a:pPr>
            <a:r>
              <a:rPr lang="en-US" dirty="0">
                <a:cs typeface="+mn-cs"/>
              </a:rPr>
              <a:t>Calling all ambitious professionals! Are you ready to dive into the dynamic world of insurance and unlock your full potential?</a:t>
            </a:r>
          </a:p>
          <a:p>
            <a:pPr marL="0" indent="0">
              <a:spcBef>
                <a:spcPts val="0"/>
              </a:spcBef>
              <a:buNone/>
            </a:pPr>
            <a:endParaRPr lang="en-US" dirty="0">
              <a:cs typeface="+mn-cs"/>
            </a:endParaRPr>
          </a:p>
          <a:p>
            <a:pPr marL="0" indent="0">
              <a:buNone/>
            </a:pPr>
            <a:r>
              <a:rPr lang="en-US" dirty="0">
                <a:cs typeface="+mn-cs"/>
              </a:rPr>
              <a:t>Click the link below and take the first step towards your dream career in insurance!</a:t>
            </a:r>
          </a:p>
          <a:p>
            <a:pPr marL="0" indent="0">
              <a:buNone/>
            </a:pPr>
            <a:r>
              <a:rPr lang="en-US" dirty="0">
                <a:cs typeface="+mn-cs"/>
              </a:rPr>
              <a:t>(Insert link here)</a:t>
            </a:r>
          </a:p>
          <a:p>
            <a:pPr marL="0" indent="0">
              <a:spcBef>
                <a:spcPts val="0"/>
              </a:spcBef>
              <a:buNone/>
            </a:pPr>
            <a:endParaRPr lang="en-US" dirty="0">
              <a:cs typeface="+mn-cs"/>
            </a:endParaRPr>
          </a:p>
          <a:p>
            <a:pPr marL="0" marR="0" indent="0">
              <a:spcBef>
                <a:spcPts val="0"/>
              </a:spcBef>
              <a:spcAft>
                <a:spcPts val="0"/>
              </a:spcAft>
              <a:buNone/>
            </a:pPr>
            <a:endParaRPr lang="en-US" dirty="0"/>
          </a:p>
          <a:p>
            <a:pPr marL="0" indent="0">
              <a:buNone/>
            </a:pPr>
            <a:r>
              <a:rPr lang="en-US" dirty="0"/>
              <a:t>#MetLifeLebanon #WeAreHiring #MetLifeAgent #Insurance #Career #JobSeekers</a:t>
            </a:r>
          </a:p>
          <a:p>
            <a:pPr marL="0" marR="0" lvl="0" indent="0">
              <a:spcBef>
                <a:spcPts val="0"/>
              </a:spcBef>
              <a:spcAft>
                <a:spcPts val="0"/>
              </a:spcAft>
              <a:buNone/>
            </a:pPr>
            <a:endParaRPr lang="en-US" dirty="0"/>
          </a:p>
        </p:txBody>
      </p:sp>
      <p:sp>
        <p:nvSpPr>
          <p:cNvPr id="7" name="Title 6"/>
          <p:cNvSpPr>
            <a:spLocks noGrp="1"/>
          </p:cNvSpPr>
          <p:nvPr>
            <p:ph type="title"/>
          </p:nvPr>
        </p:nvSpPr>
        <p:spPr>
          <a:xfrm>
            <a:off x="609600" y="442476"/>
            <a:ext cx="10972800" cy="477122"/>
          </a:xfrm>
        </p:spPr>
        <p:txBody>
          <a:bodyPr/>
          <a:lstStyle/>
          <a:p>
            <a:r>
              <a:rPr lang="en-US" dirty="0"/>
              <a:t>Post 3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holding files and smiling&#10;&#10;Description automatically generated">
            <a:extLst>
              <a:ext uri="{FF2B5EF4-FFF2-40B4-BE49-F238E27FC236}">
                <a16:creationId xmlns:a16="http://schemas.microsoft.com/office/drawing/2014/main" id="{CA069A0A-6AEF-F742-7D5A-6D50752B6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42" y="1470537"/>
            <a:ext cx="5488858" cy="2872502"/>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a:buNone/>
            </a:pPr>
            <a:r>
              <a:rPr lang="en-US" dirty="0">
                <a:cs typeface="+mn-cs"/>
              </a:rPr>
              <a:t>Maximizing productivity starts with identifying and overcoming common time wasters. From excessive social media scrolling to constant email checking, these distractions can hinder your efficiency. Take control of your time and focus on what truly matters for success. </a:t>
            </a:r>
          </a:p>
          <a:p>
            <a:pPr marL="0" indent="0">
              <a:buNone/>
            </a:pPr>
            <a:endParaRPr lang="en-US" dirty="0">
              <a:cs typeface="+mn-cs"/>
            </a:endParaRPr>
          </a:p>
          <a:p>
            <a:pPr marL="0" indent="0">
              <a:buNone/>
            </a:pPr>
            <a:r>
              <a:rPr lang="en-US" dirty="0"/>
              <a:t>#MetLifeLebanon #MetLifeAgent #insurance #InsuranceCareer #Productivity </a:t>
            </a:r>
          </a:p>
        </p:txBody>
      </p:sp>
      <p:sp>
        <p:nvSpPr>
          <p:cNvPr id="7" name="Title 6"/>
          <p:cNvSpPr>
            <a:spLocks noGrp="1"/>
          </p:cNvSpPr>
          <p:nvPr>
            <p:ph type="title"/>
          </p:nvPr>
        </p:nvSpPr>
        <p:spPr>
          <a:xfrm>
            <a:off x="609600" y="504655"/>
            <a:ext cx="10972800" cy="477122"/>
          </a:xfrm>
        </p:spPr>
        <p:txBody>
          <a:bodyPr>
            <a:normAutofit/>
          </a:bodyPr>
          <a:lstStyle/>
          <a:p>
            <a:r>
              <a:rPr lang="en-US" dirty="0"/>
              <a:t>Post 4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3" name="Picture 2" descr="A person sitting on a toilet&#10;&#10;Description automatically generated">
            <a:extLst>
              <a:ext uri="{FF2B5EF4-FFF2-40B4-BE49-F238E27FC236}">
                <a16:creationId xmlns:a16="http://schemas.microsoft.com/office/drawing/2014/main" id="{720EC042-D5BF-C916-2618-72F195DCA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16" y="1460705"/>
            <a:ext cx="6009968" cy="3145217"/>
          </a:xfrm>
          <a:prstGeom prst="rect">
            <a:avLst/>
          </a:prstGeom>
        </p:spPr>
      </p:pic>
    </p:spTree>
    <p:extLst>
      <p:ext uri="{BB962C8B-B14F-4D97-AF65-F5344CB8AC3E}">
        <p14:creationId xmlns:p14="http://schemas.microsoft.com/office/powerpoint/2010/main" val="419723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876744" y="949673"/>
            <a:ext cx="4516582" cy="4965680"/>
          </a:xfrm>
        </p:spPr>
        <p:txBody>
          <a:bodyPr>
            <a:noAutofit/>
          </a:bodyPr>
          <a:lstStyle/>
          <a:p>
            <a:pPr marL="0" indent="0">
              <a:buNone/>
            </a:pPr>
            <a:r>
              <a:rPr lang="en-US" dirty="0"/>
              <a:t>Caption: </a:t>
            </a:r>
          </a:p>
          <a:p>
            <a:pPr marL="0" indent="0">
              <a:buNone/>
            </a:pPr>
            <a:endParaRPr lang="en-US" dirty="0">
              <a:cs typeface="+mn-cs"/>
            </a:endParaRPr>
          </a:p>
          <a:p>
            <a:pPr marL="0" indent="0">
              <a:buNone/>
            </a:pPr>
            <a:r>
              <a:rPr lang="en-US" dirty="0">
                <a:cs typeface="+mn-cs"/>
              </a:rPr>
              <a:t>Elevate your career journey! Unlock continuous learning and training opportunities by joining our team with MetLife. Stay at the forefront of industry trends and supercharge your career with us. </a:t>
            </a:r>
          </a:p>
          <a:p>
            <a:pPr marL="0" indent="0">
              <a:buNone/>
            </a:pPr>
            <a:r>
              <a:rPr lang="en-US" dirty="0">
                <a:cs typeface="+mn-cs"/>
              </a:rPr>
              <a:t>Ready to dive in? Apply now via [link XXX] and explore this exciting opportunity.</a:t>
            </a:r>
          </a:p>
          <a:p>
            <a:pPr marL="0" indent="0">
              <a:buNone/>
            </a:pPr>
            <a:endParaRPr lang="en-US" dirty="0">
              <a:cs typeface="+mn-cs"/>
            </a:endParaRPr>
          </a:p>
          <a:p>
            <a:pPr marL="0" indent="0">
              <a:buNone/>
            </a:pPr>
            <a:r>
              <a:rPr lang="en-US" dirty="0"/>
              <a:t>#MetLifeLebanon #WeAreHiring #MetLifeAgent #Insurance #Career #JobSeekers</a:t>
            </a:r>
          </a:p>
          <a:p>
            <a:pPr marL="0" indent="0">
              <a:buNone/>
            </a:pPr>
            <a:endParaRPr lang="en-US" dirty="0">
              <a:highlight>
                <a:srgbClr val="FFFF00"/>
              </a:highlight>
            </a:endParaRPr>
          </a:p>
          <a:p>
            <a:pPr marL="0" indent="0">
              <a:buNone/>
            </a:pPr>
            <a:endParaRPr lang="en-US" strike="sngStrike" dirty="0">
              <a:cs typeface="+mn-cs"/>
            </a:endParaRPr>
          </a:p>
        </p:txBody>
      </p:sp>
      <p:sp>
        <p:nvSpPr>
          <p:cNvPr id="7" name="Title 6"/>
          <p:cNvSpPr>
            <a:spLocks noGrp="1"/>
          </p:cNvSpPr>
          <p:nvPr>
            <p:ph type="title"/>
          </p:nvPr>
        </p:nvSpPr>
        <p:spPr/>
        <p:txBody>
          <a:bodyPr>
            <a:normAutofit/>
          </a:bodyPr>
          <a:lstStyle/>
          <a:p>
            <a:r>
              <a:rPr lang="en-US" dirty="0"/>
              <a:t>Post 5</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a:extLst>
              <a:ext uri="{FF2B5EF4-FFF2-40B4-BE49-F238E27FC236}">
                <a16:creationId xmlns:a16="http://schemas.microsoft.com/office/drawing/2014/main" id="{E5DAECBF-F5C9-6E8B-FD28-9B2142AE19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8640" y="1622322"/>
            <a:ext cx="5992119" cy="3135876"/>
          </a:xfrm>
          <a:prstGeom prst="rect">
            <a:avLst/>
          </a:prstGeom>
        </p:spPr>
      </p:pic>
    </p:spTree>
    <p:extLst>
      <p:ext uri="{BB962C8B-B14F-4D97-AF65-F5344CB8AC3E}">
        <p14:creationId xmlns:p14="http://schemas.microsoft.com/office/powerpoint/2010/main" val="91286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marR="0" indent="0" defTabSz="914014">
              <a:spcBef>
                <a:spcPts val="0"/>
              </a:spcBef>
              <a:spcAft>
                <a:spcPts val="0"/>
              </a:spcAft>
              <a:buNone/>
            </a:pPr>
            <a:endParaRPr lang="en-US" dirty="0">
              <a:cs typeface="+mn-cs"/>
            </a:endParaRPr>
          </a:p>
          <a:p>
            <a:pPr marL="0" marR="0" indent="0" defTabSz="914014">
              <a:spcBef>
                <a:spcPts val="0"/>
              </a:spcBef>
              <a:spcAft>
                <a:spcPts val="0"/>
              </a:spcAft>
              <a:buNone/>
            </a:pPr>
            <a:r>
              <a:rPr lang="en-US" dirty="0">
                <a:cs typeface="+mn-cs"/>
              </a:rPr>
              <a:t>Being an insurance agent is a thrilling blend of client engagement, risk assessment, market insight, and creative problem-solving. It’s not just a job; it’s a dynamic career path.</a:t>
            </a:r>
          </a:p>
          <a:p>
            <a:pPr marL="0" marR="0" indent="0" defTabSz="914014">
              <a:spcBef>
                <a:spcPts val="0"/>
              </a:spcBef>
              <a:spcAft>
                <a:spcPts val="0"/>
              </a:spcAft>
              <a:buNone/>
            </a:pPr>
            <a:r>
              <a:rPr lang="en-US" dirty="0">
                <a:cs typeface="+mn-cs"/>
              </a:rPr>
              <a:t>Does this sound like your kind of adventure? Reach out to discover more.</a:t>
            </a:r>
          </a:p>
          <a:p>
            <a:pPr marL="0" marR="0" indent="0">
              <a:spcBef>
                <a:spcPts val="0"/>
              </a:spcBef>
              <a:spcAft>
                <a:spcPts val="0"/>
              </a:spcAft>
              <a:buNone/>
            </a:pPr>
            <a:endParaRPr lang="en-US" dirty="0"/>
          </a:p>
          <a:p>
            <a:pPr marL="0" marR="0" indent="0">
              <a:spcBef>
                <a:spcPts val="0"/>
              </a:spcBef>
              <a:spcAft>
                <a:spcPts val="0"/>
              </a:spcAft>
              <a:buNone/>
            </a:pPr>
            <a:r>
              <a:rPr lang="en-US" dirty="0"/>
              <a:t>#MetLifeLebanon #MetLifeAgent #insurance #InsuranceCareer</a:t>
            </a:r>
            <a:endParaRPr lang="en-US" dirty="0">
              <a:cs typeface="+mn-cs"/>
            </a:endParaRPr>
          </a:p>
        </p:txBody>
      </p:sp>
      <p:sp>
        <p:nvSpPr>
          <p:cNvPr id="7" name="Title 6"/>
          <p:cNvSpPr>
            <a:spLocks noGrp="1"/>
          </p:cNvSpPr>
          <p:nvPr>
            <p:ph type="title"/>
          </p:nvPr>
        </p:nvSpPr>
        <p:spPr/>
        <p:txBody>
          <a:bodyPr/>
          <a:lstStyle/>
          <a:p>
            <a:r>
              <a:rPr lang="en-US" dirty="0"/>
              <a:t>Post 6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in a suit sitting at a desk&#10;&#10;Description automatically generated">
            <a:extLst>
              <a:ext uri="{FF2B5EF4-FFF2-40B4-BE49-F238E27FC236}">
                <a16:creationId xmlns:a16="http://schemas.microsoft.com/office/drawing/2014/main" id="{CADB8A50-3980-9994-697F-703743AE6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53" y="1661652"/>
            <a:ext cx="6029694" cy="3155540"/>
          </a:xfrm>
          <a:prstGeom prst="rect">
            <a:avLst/>
          </a:prstGeom>
        </p:spPr>
      </p:pic>
    </p:spTree>
    <p:extLst>
      <p:ext uri="{BB962C8B-B14F-4D97-AF65-F5344CB8AC3E}">
        <p14:creationId xmlns:p14="http://schemas.microsoft.com/office/powerpoint/2010/main" val="2596689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a:spcBef>
                <a:spcPts val="0"/>
              </a:spcBef>
              <a:buNone/>
            </a:pPr>
            <a:endParaRPr lang="en-US" dirty="0">
              <a:cs typeface="+mn-cs"/>
            </a:endParaRPr>
          </a:p>
          <a:p>
            <a:pPr marL="0" indent="0">
              <a:spcBef>
                <a:spcPts val="0"/>
              </a:spcBef>
              <a:buNone/>
            </a:pPr>
            <a:r>
              <a:rPr lang="en-US" dirty="0">
                <a:cs typeface="+mn-cs"/>
              </a:rPr>
              <a:t>Secure your future with a career as an insurance agent. Join us and pave the way for long-term success in a field with a growing demand for skilled professionals.</a:t>
            </a:r>
          </a:p>
          <a:p>
            <a:pPr marL="0" indent="0">
              <a:spcBef>
                <a:spcPts val="0"/>
              </a:spcBef>
              <a:buNone/>
            </a:pPr>
            <a:endParaRPr lang="en-US" dirty="0">
              <a:cs typeface="+mn-cs"/>
            </a:endParaRPr>
          </a:p>
          <a:p>
            <a:pPr marL="0" indent="0">
              <a:spcBef>
                <a:spcPts val="0"/>
              </a:spcBef>
              <a:buNone/>
            </a:pPr>
            <a:r>
              <a:rPr lang="en-US" dirty="0">
                <a:cs typeface="+mn-cs"/>
              </a:rPr>
              <a:t>Drop me a message to learn more about launching a successful career. </a:t>
            </a:r>
          </a:p>
          <a:p>
            <a:pPr marL="0" indent="0">
              <a:spcBef>
                <a:spcPts val="0"/>
              </a:spcBef>
              <a:buNone/>
            </a:pPr>
            <a:endParaRPr lang="en-US" dirty="0"/>
          </a:p>
          <a:p>
            <a:pPr marL="0" indent="0">
              <a:buNone/>
            </a:pPr>
            <a:r>
              <a:rPr lang="en-US" dirty="0"/>
              <a:t>#MetLifeLebanon #MetLifeAgent #insurance #InsuranceCareer</a:t>
            </a:r>
          </a:p>
        </p:txBody>
      </p:sp>
      <p:sp>
        <p:nvSpPr>
          <p:cNvPr id="7" name="Title 6"/>
          <p:cNvSpPr>
            <a:spLocks noGrp="1"/>
          </p:cNvSpPr>
          <p:nvPr>
            <p:ph type="title"/>
          </p:nvPr>
        </p:nvSpPr>
        <p:spPr>
          <a:xfrm>
            <a:off x="609600" y="504655"/>
            <a:ext cx="10972800" cy="477122"/>
          </a:xfrm>
        </p:spPr>
        <p:txBody>
          <a:bodyPr>
            <a:normAutofit/>
          </a:bodyPr>
          <a:lstStyle/>
          <a:p>
            <a:r>
              <a:rPr lang="en-US" dirty="0"/>
              <a:t>Post 7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3" name="Picture 2" descr="A person looking through a telescope&#10;&#10;Description automatically generated">
            <a:extLst>
              <a:ext uri="{FF2B5EF4-FFF2-40B4-BE49-F238E27FC236}">
                <a16:creationId xmlns:a16="http://schemas.microsoft.com/office/drawing/2014/main" id="{B4AE1FFD-19EE-6D50-E2DB-57539CCE2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46" y="1722650"/>
            <a:ext cx="5623754" cy="2943098"/>
          </a:xfrm>
          <a:prstGeom prst="rect">
            <a:avLst/>
          </a:prstGeom>
        </p:spPr>
      </p:pic>
    </p:spTree>
    <p:extLst>
      <p:ext uri="{BB962C8B-B14F-4D97-AF65-F5344CB8AC3E}">
        <p14:creationId xmlns:p14="http://schemas.microsoft.com/office/powerpoint/2010/main" val="93452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marR="464184" indent="0">
              <a:lnSpc>
                <a:spcPct val="100000"/>
              </a:lnSpc>
              <a:buNone/>
            </a:pPr>
            <a:endParaRPr lang="en-US" dirty="0"/>
          </a:p>
          <a:p>
            <a:pPr marL="0" indent="0" algn="l">
              <a:buNone/>
            </a:pPr>
            <a:endParaRPr lang="en-US" dirty="0"/>
          </a:p>
          <a:p>
            <a:pPr marL="0" indent="0">
              <a:buNone/>
            </a:pPr>
            <a:r>
              <a:rPr lang="en-US" dirty="0"/>
              <a:t>What motivates you most in a career? </a:t>
            </a:r>
          </a:p>
          <a:p>
            <a:pPr>
              <a:buFont typeface="+mj-lt"/>
              <a:buAutoNum type="alphaUcPeriod"/>
            </a:pPr>
            <a:endParaRPr lang="en-US" dirty="0"/>
          </a:p>
          <a:p>
            <a:pPr>
              <a:buFont typeface="+mj-lt"/>
              <a:buAutoNum type="alphaUcPeriod"/>
            </a:pPr>
            <a:r>
              <a:rPr lang="en-US" dirty="0"/>
              <a:t>Flexible schedule</a:t>
            </a:r>
          </a:p>
          <a:p>
            <a:pPr>
              <a:buFont typeface="+mj-lt"/>
              <a:buAutoNum type="alphaUcPeriod"/>
            </a:pPr>
            <a:r>
              <a:rPr lang="en-US" dirty="0"/>
              <a:t>Earning potential</a:t>
            </a:r>
          </a:p>
          <a:p>
            <a:pPr>
              <a:buFont typeface="+mj-lt"/>
              <a:buAutoNum type="alphaUcPeriod"/>
            </a:pPr>
            <a:r>
              <a:rPr lang="en-US" dirty="0"/>
              <a:t>Making a difference</a:t>
            </a:r>
          </a:p>
          <a:p>
            <a:pPr>
              <a:buFont typeface="+mj-lt"/>
              <a:buAutoNum type="alphaUcPeriod"/>
            </a:pPr>
            <a:r>
              <a:rPr lang="en-US" dirty="0"/>
              <a:t>Learning opportunities </a:t>
            </a:r>
          </a:p>
          <a:p>
            <a:pPr>
              <a:buAutoNum type="alphaUcPeriod"/>
            </a:pPr>
            <a:endParaRPr lang="en-US" dirty="0"/>
          </a:p>
        </p:txBody>
      </p:sp>
      <p:sp>
        <p:nvSpPr>
          <p:cNvPr id="7" name="Title 6"/>
          <p:cNvSpPr>
            <a:spLocks noGrp="1"/>
          </p:cNvSpPr>
          <p:nvPr>
            <p:ph type="title"/>
          </p:nvPr>
        </p:nvSpPr>
        <p:spPr>
          <a:xfrm>
            <a:off x="609600" y="504655"/>
            <a:ext cx="10972800" cy="477122"/>
          </a:xfrm>
        </p:spPr>
        <p:txBody>
          <a:bodyPr>
            <a:normAutofit/>
          </a:bodyPr>
          <a:lstStyle/>
          <a:p>
            <a:r>
              <a:rPr lang="en-US" dirty="0"/>
              <a:t>Post 8 </a:t>
            </a:r>
            <a:endParaRPr lang="en-US" strike="sngStrike" dirty="0"/>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sp>
        <p:nvSpPr>
          <p:cNvPr id="2" name="Rectangle 1">
            <a:extLst>
              <a:ext uri="{FF2B5EF4-FFF2-40B4-BE49-F238E27FC236}">
                <a16:creationId xmlns:a16="http://schemas.microsoft.com/office/drawing/2014/main" id="{DF9A2A55-772E-DDC4-B886-94CEB1485881}"/>
              </a:ext>
            </a:extLst>
          </p:cNvPr>
          <p:cNvSpPr/>
          <p:nvPr/>
        </p:nvSpPr>
        <p:spPr>
          <a:xfrm>
            <a:off x="609600" y="102935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014" rtl="0" eaLnBrk="1" latinLnBrk="0" hangingPunct="1">
              <a:defRPr sz="1900" kern="1200">
                <a:solidFill>
                  <a:schemeClr val="lt1"/>
                </a:solidFill>
                <a:latin typeface="+mn-lt"/>
                <a:ea typeface="+mn-ea"/>
                <a:cs typeface="+mn-cs"/>
              </a:defRPr>
            </a:lvl1pPr>
            <a:lvl2pPr marL="456999" algn="l" defTabSz="914014" rtl="0" eaLnBrk="1" latinLnBrk="0" hangingPunct="1">
              <a:defRPr sz="1900" kern="1200">
                <a:solidFill>
                  <a:schemeClr val="lt1"/>
                </a:solidFill>
                <a:latin typeface="+mn-lt"/>
                <a:ea typeface="+mn-ea"/>
                <a:cs typeface="+mn-cs"/>
              </a:defRPr>
            </a:lvl2pPr>
            <a:lvl3pPr marL="914014" algn="l" defTabSz="914014" rtl="0" eaLnBrk="1" latinLnBrk="0" hangingPunct="1">
              <a:defRPr sz="1900" kern="1200">
                <a:solidFill>
                  <a:schemeClr val="lt1"/>
                </a:solidFill>
                <a:latin typeface="+mn-lt"/>
                <a:ea typeface="+mn-ea"/>
                <a:cs typeface="+mn-cs"/>
              </a:defRPr>
            </a:lvl3pPr>
            <a:lvl4pPr marL="1371022" algn="l" defTabSz="914014" rtl="0" eaLnBrk="1" latinLnBrk="0" hangingPunct="1">
              <a:defRPr sz="1900" kern="1200">
                <a:solidFill>
                  <a:schemeClr val="lt1"/>
                </a:solidFill>
                <a:latin typeface="+mn-lt"/>
                <a:ea typeface="+mn-ea"/>
                <a:cs typeface="+mn-cs"/>
              </a:defRPr>
            </a:lvl4pPr>
            <a:lvl5pPr marL="1828029" algn="l" defTabSz="914014" rtl="0" eaLnBrk="1" latinLnBrk="0" hangingPunct="1">
              <a:defRPr sz="1900" kern="1200">
                <a:solidFill>
                  <a:schemeClr val="lt1"/>
                </a:solidFill>
                <a:latin typeface="+mn-lt"/>
                <a:ea typeface="+mn-ea"/>
                <a:cs typeface="+mn-cs"/>
              </a:defRPr>
            </a:lvl5pPr>
            <a:lvl6pPr marL="2285046" algn="l" defTabSz="914014" rtl="0" eaLnBrk="1" latinLnBrk="0" hangingPunct="1">
              <a:defRPr sz="1900" kern="1200">
                <a:solidFill>
                  <a:schemeClr val="lt1"/>
                </a:solidFill>
                <a:latin typeface="+mn-lt"/>
                <a:ea typeface="+mn-ea"/>
                <a:cs typeface="+mn-cs"/>
              </a:defRPr>
            </a:lvl6pPr>
            <a:lvl7pPr marL="2742042" algn="l" defTabSz="914014" rtl="0" eaLnBrk="1" latinLnBrk="0" hangingPunct="1">
              <a:defRPr sz="1900" kern="1200">
                <a:solidFill>
                  <a:schemeClr val="lt1"/>
                </a:solidFill>
                <a:latin typeface="+mn-lt"/>
                <a:ea typeface="+mn-ea"/>
                <a:cs typeface="+mn-cs"/>
              </a:defRPr>
            </a:lvl7pPr>
            <a:lvl8pPr marL="3199040" algn="l" defTabSz="914014" rtl="0" eaLnBrk="1" latinLnBrk="0" hangingPunct="1">
              <a:defRPr sz="1900" kern="1200">
                <a:solidFill>
                  <a:schemeClr val="lt1"/>
                </a:solidFill>
                <a:latin typeface="+mn-lt"/>
                <a:ea typeface="+mn-ea"/>
                <a:cs typeface="+mn-cs"/>
              </a:defRPr>
            </a:lvl8pPr>
            <a:lvl9pPr marL="3656039" algn="l" defTabSz="914014" rtl="0" eaLnBrk="1" latinLnBrk="0" hangingPunct="1">
              <a:defRPr sz="1900" kern="1200">
                <a:solidFill>
                  <a:schemeClr val="lt1"/>
                </a:solidFill>
                <a:latin typeface="+mn-lt"/>
                <a:ea typeface="+mn-ea"/>
                <a:cs typeface="+mn-cs"/>
              </a:defRPr>
            </a:lvl9pPr>
          </a:lstStyle>
          <a:p>
            <a:pPr lvl="0"/>
            <a:r>
              <a:rPr lang="en-US" sz="1400" dirty="0">
                <a:solidFill>
                  <a:schemeClr val="tx1">
                    <a:lumMod val="65000"/>
                    <a:lumOff val="35000"/>
                  </a:schemeClr>
                </a:solidFill>
                <a:latin typeface="Gotham-Book" panose="02000603040000020004" pitchFamily="2" charset="0"/>
              </a:rPr>
              <a:t>LinkedIn Poll  </a:t>
            </a:r>
          </a:p>
        </p:txBody>
      </p:sp>
    </p:spTree>
    <p:extLst>
      <p:ext uri="{BB962C8B-B14F-4D97-AF65-F5344CB8AC3E}">
        <p14:creationId xmlns:p14="http://schemas.microsoft.com/office/powerpoint/2010/main" val="3474202948"/>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2551DCA62178498528C27964365043" ma:contentTypeVersion="18" ma:contentTypeDescription="Create a new document." ma:contentTypeScope="" ma:versionID="cc26fcf33953aaff21917550cae60907">
  <xsd:schema xmlns:xsd="http://www.w3.org/2001/XMLSchema" xmlns:xs="http://www.w3.org/2001/XMLSchema" xmlns:p="http://schemas.microsoft.com/office/2006/metadata/properties" xmlns:ns3="d18c1617-1ac8-4b22-9cef-b2ac240d88cb" xmlns:ns4="c95507a3-4939-41a6-815e-e0a37e965098" xmlns:ns5="5da42cef-4dd7-4457-8861-d0291d8c2e21" targetNamespace="http://schemas.microsoft.com/office/2006/metadata/properties" ma:root="true" ma:fieldsID="391f5f0b5e7608d8548027d84f990523" ns3:_="" ns4:_="" ns5:_="">
    <xsd:import namespace="d18c1617-1ac8-4b22-9cef-b2ac240d88cb"/>
    <xsd:import namespace="c95507a3-4939-41a6-815e-e0a37e965098"/>
    <xsd:import namespace="5da42cef-4dd7-4457-8861-d0291d8c2e21"/>
    <xsd:element name="properties">
      <xsd:complexType>
        <xsd:sequence>
          <xsd:element name="documentManagement">
            <xsd:complexType>
              <xsd:all>
                <xsd:element ref="ns3:TaxKeywordTaxHTField" minOccurs="0"/>
                <xsd:element ref="ns3:TaxCatchAll" minOccurs="0"/>
                <xsd:element ref="ns3:TaxCatchAllLabel" minOccurs="0"/>
                <xsd:element ref="ns3:hae69c9a3b974f6ea09ed5059cd93782" minOccurs="0"/>
                <xsd:element ref="ns3:aa413b61045448e6bc230aa29a84eb0b" minOccurs="0"/>
                <xsd:element ref="ns3:o2a67a7f239d463099c84f831d9f71a7" minOccurs="0"/>
                <xsd:element ref="ns3:pc3a60732cff4bd6a1032848edf6a57b" minOccurs="0"/>
                <xsd:element ref="ns4:SharedWithUsers" minOccurs="0"/>
                <xsd:element ref="ns4:SharedWithDetails" minOccurs="0"/>
                <xsd:element ref="ns4:SharingHintHash"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ServiceAutoKeyPoints" minOccurs="0"/>
                <xsd:element ref="ns5:MediaServiceKeyPoints" minOccurs="0"/>
                <xsd:element ref="ns5:MediaServiceLocation" minOccurs="0"/>
                <xsd:element ref="ns5:MediaLengthInSeconds" minOccurs="0"/>
                <xsd:element ref="ns5:_activity"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c1617-1ac8-4b22-9cef-b2ac240d88cb"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f5af0f96-557c-40e5-b74f-4de88d247c44"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4f889c95-a38a-4e19-b70f-4209101d3d08}" ma:internalName="TaxCatchAll" ma:showField="CatchAllData" ma:web="c95507a3-4939-41a6-815e-e0a37e96509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f889c95-a38a-4e19-b70f-4209101d3d08}" ma:internalName="TaxCatchAllLabel" ma:readOnly="true" ma:showField="CatchAllDataLabel" ma:web="c95507a3-4939-41a6-815e-e0a37e965098">
      <xsd:complexType>
        <xsd:complexContent>
          <xsd:extension base="dms:MultiChoiceLookup">
            <xsd:sequence>
              <xsd:element name="Value" type="dms:Lookup" maxOccurs="unbounded" minOccurs="0" nillable="true"/>
            </xsd:sequence>
          </xsd:extension>
        </xsd:complexContent>
      </xsd:complexType>
    </xsd:element>
    <xsd:element name="hae69c9a3b974f6ea09ed5059cd93782" ma:index="12" nillable="true" ma:taxonomy="true" ma:internalName="hae69c9a3b974f6ea09ed5059cd93782" ma:taxonomyFieldName="ML_Geography" ma:displayName="Geography" ma:fieldId="{1ae69c9a-3b97-4f6e-a09e-d5059cd93782}" ma:taxonomyMulti="true" ma:sspId="f5af0f96-557c-40e5-b74f-4de88d247c44" ma:termSetId="f4bc552d-80e9-412b-b8d4-dc34d9eb8627" ma:anchorId="00000000-0000-0000-0000-000000000000" ma:open="false" ma:isKeyword="false">
      <xsd:complexType>
        <xsd:sequence>
          <xsd:element ref="pc:Terms" minOccurs="0" maxOccurs="1"/>
        </xsd:sequence>
      </xsd:complexType>
    </xsd:element>
    <xsd:element name="aa413b61045448e6bc230aa29a84eb0b" ma:index="14" nillable="true" ma:taxonomy="true" ma:internalName="aa413b61045448e6bc230aa29a84eb0b" ma:taxonomyFieldName="ML_LineOfBusiness" ma:displayName="Line of Business" ma:fieldId="{aa413b61-0454-48e6-bc23-0aa29a84eb0b}" ma:taxonomyMulti="true" ma:sspId="f5af0f96-557c-40e5-b74f-4de88d247c44" ma:termSetId="46c83da5-9adb-4a6d-91e4-77f5077fc76b" ma:anchorId="00000000-0000-0000-0000-000000000000" ma:open="false" ma:isKeyword="false">
      <xsd:complexType>
        <xsd:sequence>
          <xsd:element ref="pc:Terms" minOccurs="0" maxOccurs="1"/>
        </xsd:sequence>
      </xsd:complexType>
    </xsd:element>
    <xsd:element name="o2a67a7f239d463099c84f831d9f71a7" ma:index="16" nillable="true" ma:taxonomy="true" ma:internalName="o2a67a7f239d463099c84f831d9f71a7" ma:taxonomyFieldName="ML_OfficeLocation" ma:displayName="Office Location" ma:fieldId="{82a67a7f-239d-4630-99c8-4f831d9f71a7}" ma:taxonomyMulti="true" ma:sspId="f5af0f96-557c-40e5-b74f-4de88d247c44" ma:termSetId="441ea418-53ba-4ba6-ade2-cf7ca33080f0" ma:anchorId="00000000-0000-0000-0000-000000000000" ma:open="false" ma:isKeyword="false">
      <xsd:complexType>
        <xsd:sequence>
          <xsd:element ref="pc:Terms" minOccurs="0" maxOccurs="1"/>
        </xsd:sequence>
      </xsd:complexType>
    </xsd:element>
    <xsd:element name="pc3a60732cff4bd6a1032848edf6a57b" ma:index="18" nillable="true" ma:taxonomy="true" ma:internalName="pc3a60732cff4bd6a1032848edf6a57b" ma:taxonomyFieldName="ML_Roles" ma:displayName="Roles" ma:fieldId="{9c3a6073-2cff-4bd6-a103-2848edf6a57b}" ma:taxonomyMulti="true" ma:sspId="f5af0f96-557c-40e5-b74f-4de88d247c44" ma:termSetId="79b653d6-6741-48c0-b5a8-f7c31de24a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5507a3-4939-41a6-815e-e0a37e96509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a42cef-4dd7-4457-8861-d0291d8c2e21"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Location" ma:index="32" nillable="true" ma:displayName="Location" ma:internalName="MediaServiceLocatio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_activity" ma:index="34" nillable="true" ma:displayName="_activity" ma:hidden="true" ma:internalName="_activity">
      <xsd:simpleType>
        <xsd:restriction base="dms:Note"/>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c3a60732cff4bd6a1032848edf6a57b xmlns="d18c1617-1ac8-4b22-9cef-b2ac240d88cb">
      <Terms xmlns="http://schemas.microsoft.com/office/infopath/2007/PartnerControls"/>
    </pc3a60732cff4bd6a1032848edf6a57b>
    <TaxKeywordTaxHTField xmlns="d18c1617-1ac8-4b22-9cef-b2ac240d88cb">
      <Terms xmlns="http://schemas.microsoft.com/office/infopath/2007/PartnerControls"/>
    </TaxKeywordTaxHTField>
    <aa413b61045448e6bc230aa29a84eb0b xmlns="d18c1617-1ac8-4b22-9cef-b2ac240d88cb">
      <Terms xmlns="http://schemas.microsoft.com/office/infopath/2007/PartnerControls"/>
    </aa413b61045448e6bc230aa29a84eb0b>
    <hae69c9a3b974f6ea09ed5059cd93782 xmlns="d18c1617-1ac8-4b22-9cef-b2ac240d88cb">
      <Terms xmlns="http://schemas.microsoft.com/office/infopath/2007/PartnerControls"/>
    </hae69c9a3b974f6ea09ed5059cd93782>
    <o2a67a7f239d463099c84f831d9f71a7 xmlns="d18c1617-1ac8-4b22-9cef-b2ac240d88cb">
      <Terms xmlns="http://schemas.microsoft.com/office/infopath/2007/PartnerControls"/>
    </o2a67a7f239d463099c84f831d9f71a7>
    <_activity xmlns="5da42cef-4dd7-4457-8861-d0291d8c2e21" xsi:nil="true"/>
    <TaxCatchAll xmlns="d18c1617-1ac8-4b22-9cef-b2ac240d88cb"/>
  </documentManagement>
</p:properties>
</file>

<file path=customXml/item4.xml><?xml version="1.0" encoding="utf-8"?>
<?mso-contentType ?>
<SharedContentType xmlns="Microsoft.SharePoint.Taxonomy.ContentTypeSync" SourceId="f5af0f96-557c-40e5-b74f-4de88d247c44" ContentTypeId="0x0101" PreviousValue="false"/>
</file>

<file path=customXml/itemProps1.xml><?xml version="1.0" encoding="utf-8"?>
<ds:datastoreItem xmlns:ds="http://schemas.openxmlformats.org/officeDocument/2006/customXml" ds:itemID="{5DA013EB-5D55-4735-9F94-A91235642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c1617-1ac8-4b22-9cef-b2ac240d88cb"/>
    <ds:schemaRef ds:uri="c95507a3-4939-41a6-815e-e0a37e965098"/>
    <ds:schemaRef ds:uri="5da42cef-4dd7-4457-8861-d0291d8c2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D0B9F7-1882-4834-80FC-2D4631266B51}">
  <ds:schemaRefs>
    <ds:schemaRef ds:uri="http://schemas.microsoft.com/sharepoint/v3/contenttype/forms"/>
  </ds:schemaRefs>
</ds:datastoreItem>
</file>

<file path=customXml/itemProps3.xml><?xml version="1.0" encoding="utf-8"?>
<ds:datastoreItem xmlns:ds="http://schemas.openxmlformats.org/officeDocument/2006/customXml" ds:itemID="{97CEF120-4566-4D25-98D9-65474E42EA3D}">
  <ds:schemaRef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5da42cef-4dd7-4457-8861-d0291d8c2e21"/>
    <ds:schemaRef ds:uri="http://schemas.microsoft.com/office/2006/metadata/properties"/>
    <ds:schemaRef ds:uri="c95507a3-4939-41a6-815e-e0a37e965098"/>
    <ds:schemaRef ds:uri="d18c1617-1ac8-4b22-9cef-b2ac240d88cb"/>
    <ds:schemaRef ds:uri="http://purl.org/dc/dcmitype/"/>
  </ds:schemaRefs>
</ds:datastoreItem>
</file>

<file path=customXml/itemProps4.xml><?xml version="1.0" encoding="utf-8"?>
<ds:datastoreItem xmlns:ds="http://schemas.openxmlformats.org/officeDocument/2006/customXml" ds:itemID="{EF9960FB-7505-492E-BFD1-D9899B35981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11163</TotalTime>
  <Words>485</Words>
  <Application>Microsoft Office PowerPoint</Application>
  <PresentationFormat>Widescreen</PresentationFormat>
  <Paragraphs>84</Paragraphs>
  <Slides>10</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Google Sans</vt:lpstr>
      <vt:lpstr>Gotham Bold</vt:lpstr>
      <vt:lpstr>Gotham-Bold</vt:lpstr>
      <vt:lpstr>Gotham-Book</vt:lpstr>
      <vt:lpstr>Gotham-Light</vt:lpstr>
      <vt:lpstr>Gotham-MediumItalic</vt:lpstr>
      <vt:lpstr>Museo 300</vt:lpstr>
      <vt:lpstr>Custom Design</vt:lpstr>
      <vt:lpstr>MetLife Social Recruitment Calendar</vt:lpstr>
      <vt:lpstr>Post 1 </vt:lpstr>
      <vt:lpstr>Post 2 - Video</vt:lpstr>
      <vt:lpstr>Post 3 </vt:lpstr>
      <vt:lpstr>Post 4 </vt:lpstr>
      <vt:lpstr>Post 5</vt:lpstr>
      <vt:lpstr>Post 6  </vt:lpstr>
      <vt:lpstr>Post 7 </vt:lpstr>
      <vt:lpstr>Post 8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443</cp:revision>
  <dcterms:created xsi:type="dcterms:W3CDTF">2021-01-15T13:11:26Z</dcterms:created>
  <dcterms:modified xsi:type="dcterms:W3CDTF">2024-02-23T11:53:34Z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0x010100072551DCA62178498528C27964365043</vt:lpwstr>
  </property>
</Properties>
</file>