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069" r:id="rId5"/>
    <p:sldId id="3075" r:id="rId6"/>
    <p:sldId id="3073" r:id="rId7"/>
    <p:sldId id="3071" r:id="rId8"/>
    <p:sldId id="3083" r:id="rId9"/>
    <p:sldId id="3072" r:id="rId10"/>
    <p:sldId id="3076" r:id="rId11"/>
    <p:sldId id="2323" r:id="rId12"/>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6" autoAdjust="0"/>
    <p:restoredTop sz="94667" autoAdjust="0"/>
  </p:normalViewPr>
  <p:slideViewPr>
    <p:cSldViewPr snapToGrid="0" showGuides="1">
      <p:cViewPr varScale="1">
        <p:scale>
          <a:sx n="108" d="100"/>
          <a:sy n="108" d="100"/>
        </p:scale>
        <p:origin x="354" y="102"/>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360C8-3A5C-4FB0-9B56-DD95E6844E00}" type="slidenum">
              <a:rPr lang="en-US" smtClean="0"/>
              <a:t>8</a:t>
            </a:fld>
            <a:endParaRPr lang="en-US"/>
          </a:p>
        </p:txBody>
      </p:sp>
    </p:spTree>
    <p:extLst>
      <p:ext uri="{BB962C8B-B14F-4D97-AF65-F5344CB8AC3E}">
        <p14:creationId xmlns:p14="http://schemas.microsoft.com/office/powerpoint/2010/main" val="5417631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a:ext>
            </a:extLst>
          </a:blip>
          <a:srcRect/>
          <a:stretch/>
        </p:blipFill>
        <p:spPr>
          <a:xfrm>
            <a:off x="0" y="0"/>
            <a:ext cx="1219054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5/31/2022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MetLife Calendar</a:t>
            </a:r>
            <a:br>
              <a:rPr lang="en-US" dirty="0">
                <a:latin typeface="Gotham Bold" panose="02000803030000020004" pitchFamily="2" charset="0"/>
              </a:rPr>
            </a:br>
            <a:r>
              <a:rPr lang="en-US" dirty="0">
                <a:latin typeface="Gotham Bold" panose="02000803030000020004" pitchFamily="2" charset="0"/>
              </a:rPr>
              <a:t>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a:t>June </a:t>
            </a:r>
            <a:r>
              <a:rPr lang="en-US" dirty="0"/>
              <a:t>2022</a:t>
            </a:r>
          </a:p>
        </p:txBody>
      </p:sp>
    </p:spTree>
    <p:extLst>
      <p:ext uri="{BB962C8B-B14F-4D97-AF65-F5344CB8AC3E}">
        <p14:creationId xmlns:p14="http://schemas.microsoft.com/office/powerpoint/2010/main" val="7678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687670" y="1128087"/>
            <a:ext cx="5032758" cy="4965680"/>
          </a:xfrm>
        </p:spPr>
        <p:txBody>
          <a:bodyPr>
            <a:normAutofit/>
          </a:bodyPr>
          <a:lstStyle/>
          <a:p>
            <a:pPr marL="0" indent="0">
              <a:buNone/>
            </a:pPr>
            <a:r>
              <a:rPr lang="en-US" dirty="0"/>
              <a:t>Caption: </a:t>
            </a:r>
          </a:p>
          <a:p>
            <a:pPr marL="0" indent="0">
              <a:buNone/>
            </a:pPr>
            <a:endParaRPr lang="en-US" dirty="0">
              <a:cs typeface="+mn-cs"/>
            </a:endParaRPr>
          </a:p>
          <a:p>
            <a:pPr marL="0" marR="464184" indent="0">
              <a:lnSpc>
                <a:spcPct val="100000"/>
              </a:lnSpc>
              <a:spcBef>
                <a:spcPts val="100"/>
              </a:spcBef>
              <a:buNone/>
            </a:pPr>
            <a:r>
              <a:rPr lang="en-US" dirty="0">
                <a:cs typeface="+mn-cs"/>
              </a:rPr>
              <a:t>Most people sometimes worry about the future. For example, getting ill or suffer from complications, losing their ability to work - for a shorter or longer period of time, etc... As an insurance agent, making sure their future remains secure becomes your number-one priority. They all need guidance in choosing how to protect their future and the future of their loved ones.</a:t>
            </a:r>
          </a:p>
          <a:p>
            <a:pPr marL="0" marR="464184" indent="0">
              <a:lnSpc>
                <a:spcPct val="100000"/>
              </a:lnSpc>
              <a:spcBef>
                <a:spcPts val="100"/>
              </a:spcBef>
              <a:buNone/>
            </a:pPr>
            <a:endParaRPr lang="en-US" dirty="0">
              <a:cs typeface="+mn-cs"/>
            </a:endParaRPr>
          </a:p>
          <a:p>
            <a:pPr marL="0" indent="0">
              <a:buNone/>
            </a:pPr>
            <a:r>
              <a:rPr lang="en-US" dirty="0">
                <a:cs typeface="+mn-cs"/>
              </a:rPr>
              <a:t>Would you like to take part in that? Send me a message so we can discuss</a:t>
            </a:r>
          </a:p>
          <a:p>
            <a:pPr marL="0" indent="0">
              <a:buNone/>
            </a:pPr>
            <a:endParaRPr lang="en-US" dirty="0">
              <a:cs typeface="+mn-cs"/>
            </a:endParaRPr>
          </a:p>
        </p:txBody>
      </p:sp>
      <p:sp>
        <p:nvSpPr>
          <p:cNvPr id="7" name="Title 6"/>
          <p:cNvSpPr>
            <a:spLocks noGrp="1"/>
          </p:cNvSpPr>
          <p:nvPr>
            <p:ph type="title"/>
          </p:nvPr>
        </p:nvSpPr>
        <p:spPr/>
        <p:txBody>
          <a:bodyPr/>
          <a:lstStyle/>
          <a:p>
            <a:r>
              <a:rPr lang="en-US" dirty="0"/>
              <a:t>Post 1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529701" y="1211283"/>
            <a:ext cx="4613799"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marL="12700">
              <a:lnSpc>
                <a:spcPct val="100000"/>
              </a:lnSpc>
              <a:spcBef>
                <a:spcPts val="100"/>
              </a:spcBef>
            </a:pPr>
            <a:r>
              <a:rPr lang="en-US" sz="1400" dirty="0">
                <a:solidFill>
                  <a:schemeClr val="tx1">
                    <a:lumMod val="65000"/>
                    <a:lumOff val="35000"/>
                  </a:schemeClr>
                </a:solidFill>
                <a:latin typeface="Gotham-Book" panose="02000603040000020004" pitchFamily="2" charset="0"/>
              </a:rPr>
              <a:t>Unlike other types of sales, you are providing</a:t>
            </a:r>
            <a:r>
              <a:rPr lang="en-US" sz="1400" strike="sngStrike" dirty="0">
                <a:solidFill>
                  <a:schemeClr val="tx1">
                    <a:lumMod val="65000"/>
                    <a:lumOff val="35000"/>
                  </a:schemeClr>
                </a:solidFill>
                <a:latin typeface="Gotham-Book" panose="02000603040000020004" pitchFamily="2" charset="0"/>
              </a:rPr>
              <a:t> </a:t>
            </a:r>
            <a:r>
              <a:rPr lang="en-US" sz="1400" dirty="0">
                <a:solidFill>
                  <a:schemeClr val="tx1">
                    <a:lumMod val="65000"/>
                    <a:lumOff val="35000"/>
                  </a:schemeClr>
                </a:solidFill>
                <a:latin typeface="Gotham-Book" panose="02000603040000020004" pitchFamily="2" charset="0"/>
              </a:rPr>
              <a:t>protection!</a:t>
            </a:r>
          </a:p>
        </p:txBody>
      </p:sp>
      <p:pic>
        <p:nvPicPr>
          <p:cNvPr id="3" name="Picture 2" descr="A picture containing text, person&#10;&#10;Description automatically generated">
            <a:extLst>
              <a:ext uri="{FF2B5EF4-FFF2-40B4-BE49-F238E27FC236}">
                <a16:creationId xmlns:a16="http://schemas.microsoft.com/office/drawing/2014/main" id="{ACE65B9E-314E-4F1F-B9D0-2AA884277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572" y="956085"/>
            <a:ext cx="5032759" cy="5037796"/>
          </a:xfrm>
          <a:prstGeom prst="rect">
            <a:avLst/>
          </a:prstGeom>
        </p:spPr>
      </p:pic>
    </p:spTree>
    <p:extLst>
      <p:ext uri="{BB962C8B-B14F-4D97-AF65-F5344CB8AC3E}">
        <p14:creationId xmlns:p14="http://schemas.microsoft.com/office/powerpoint/2010/main" val="20824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7065818" y="1211283"/>
            <a:ext cx="4932894" cy="4965680"/>
          </a:xfrm>
        </p:spPr>
        <p:txBody>
          <a:bodyPr>
            <a:normAutofit/>
          </a:bodyPr>
          <a:lstStyle/>
          <a:p>
            <a:pPr marL="0" indent="0">
              <a:buNone/>
            </a:pPr>
            <a:r>
              <a:rPr lang="en-US" dirty="0"/>
              <a:t>Caption: </a:t>
            </a:r>
          </a:p>
          <a:p>
            <a:pPr marL="0" indent="0">
              <a:buNone/>
            </a:pPr>
            <a:endParaRPr lang="en-US" dirty="0">
              <a:cs typeface="+mn-cs"/>
            </a:endParaRPr>
          </a:p>
          <a:p>
            <a:pPr marL="0" indent="0">
              <a:lnSpc>
                <a:spcPct val="107000"/>
              </a:lnSpc>
              <a:spcAft>
                <a:spcPts val="600"/>
              </a:spcAft>
              <a:buNone/>
            </a:pPr>
            <a:r>
              <a:rPr lang="en-US" dirty="0">
                <a:cs typeface="+mn-cs"/>
              </a:rPr>
              <a:t>Are you looking for a job?</a:t>
            </a:r>
          </a:p>
          <a:p>
            <a:pPr marL="0" indent="0">
              <a:lnSpc>
                <a:spcPct val="107000"/>
              </a:lnSpc>
              <a:spcAft>
                <a:spcPts val="600"/>
              </a:spcAft>
              <a:buNone/>
            </a:pPr>
            <a:r>
              <a:rPr lang="en-US" dirty="0">
                <a:cs typeface="+mn-cs"/>
              </a:rPr>
              <a:t>Start your career as a MetLife insurance agent and gain valuable experience. I do not require specialist knowledge or knowledge of using complex tools - what counts for me is your willingness to learn and your willingness to work with people. 💪</a:t>
            </a:r>
          </a:p>
          <a:p>
            <a:pPr marL="0" indent="0">
              <a:lnSpc>
                <a:spcPct val="107000"/>
              </a:lnSpc>
              <a:spcAft>
                <a:spcPts val="600"/>
              </a:spcAft>
              <a:buNone/>
            </a:pPr>
            <a:r>
              <a:rPr lang="en-US" dirty="0">
                <a:cs typeface="+mn-cs"/>
              </a:rPr>
              <a:t>At MetLife’s agencies, you will go through internal trainings to  learn about our protection solutions and sales tools, which will make it much easier for you to implement your daily duties. Do you want to apply? Contact me and apply! 💬</a:t>
            </a:r>
            <a:endParaRPr lang="pl-PL" dirty="0">
              <a:cs typeface="+mn-cs"/>
            </a:endParaRPr>
          </a:p>
          <a:p>
            <a:pPr marL="0" indent="0">
              <a:buNone/>
            </a:pPr>
            <a:endParaRPr lang="en-US" dirty="0">
              <a:cs typeface="+mn-cs"/>
            </a:endParaRPr>
          </a:p>
          <a:p>
            <a:pPr marL="0" indent="0">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2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354286"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algn="l" fontAlgn="base"/>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We are recruiting insurance agents!</a:t>
            </a:r>
          </a:p>
          <a:p>
            <a:pPr algn="l" fontAlgn="base"/>
            <a:endParaRPr lang="en-US" sz="1400" dirty="0">
              <a:solidFill>
                <a:schemeClr val="tx1">
                  <a:lumMod val="65000"/>
                  <a:lumOff val="35000"/>
                </a:schemeClr>
              </a:solidFill>
              <a:latin typeface="Gotham-Book" panose="02000603040000020004" pitchFamily="2" charset="0"/>
            </a:endParaRPr>
          </a:p>
          <a:p>
            <a:pPr algn="l" fontAlgn="base"/>
            <a:r>
              <a:rPr lang="en-US" sz="1400" dirty="0">
                <a:solidFill>
                  <a:schemeClr val="tx1">
                    <a:lumMod val="65000"/>
                    <a:lumOff val="35000"/>
                  </a:schemeClr>
                </a:solidFill>
                <a:latin typeface="Gotham-Book" panose="02000603040000020004" pitchFamily="2" charset="0"/>
              </a:rPr>
              <a:t>Contact me and apply</a:t>
            </a:r>
          </a:p>
          <a:p>
            <a:pPr algn="l" fontAlgn="base"/>
            <a:endParaRPr lang="en-US" sz="1400" dirty="0">
              <a:solidFill>
                <a:schemeClr val="tx1">
                  <a:lumMod val="65000"/>
                  <a:lumOff val="35000"/>
                </a:schemeClr>
              </a:solidFill>
              <a:latin typeface="Gotham-Book" panose="02000603040000020004" pitchFamily="2" charset="0"/>
            </a:endParaRPr>
          </a:p>
          <a:p>
            <a:pPr algn="l" fontAlgn="base"/>
            <a:endParaRPr lang="en-US" sz="1400" dirty="0">
              <a:solidFill>
                <a:schemeClr val="tx1">
                  <a:lumMod val="65000"/>
                  <a:lumOff val="35000"/>
                </a:schemeClr>
              </a:solidFill>
              <a:latin typeface="Gotham-Book" panose="02000603040000020004" pitchFamily="2" charset="0"/>
            </a:endParaRPr>
          </a:p>
        </p:txBody>
      </p:sp>
      <p:pic>
        <p:nvPicPr>
          <p:cNvPr id="3" name="Picture 2" descr="A picture containing text, person, suit&#10;&#10;Description automatically generated">
            <a:extLst>
              <a:ext uri="{FF2B5EF4-FFF2-40B4-BE49-F238E27FC236}">
                <a16:creationId xmlns:a16="http://schemas.microsoft.com/office/drawing/2014/main" id="{56520FDD-DC91-4FCC-9618-E0BD21FF4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05276"/>
            <a:ext cx="4794489" cy="4799288"/>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While it’s true that our agents are responsible for growing their network, MetLife provides each agent with the tools, support and training to maximize success. Training and support start from day one and continue throughout an agent’s tenure. As a MetLife insurance agent, you have an entire team by your side to aid you in continuing your success. </a:t>
            </a:r>
          </a:p>
          <a:p>
            <a:pPr marL="0" indent="0">
              <a:buNone/>
            </a:pPr>
            <a:endParaRPr lang="en-US" dirty="0"/>
          </a:p>
          <a:p>
            <a:pPr marL="0" indent="0">
              <a:buNone/>
            </a:pPr>
            <a:r>
              <a:rPr lang="en-US" dirty="0"/>
              <a:t>Would you like to know more about working at MetLife’s agency, </a:t>
            </a:r>
            <a:r>
              <a:rPr lang="en-US" dirty="0">
                <a:highlight>
                  <a:srgbClr val="FFFF00"/>
                </a:highlight>
              </a:rPr>
              <a:t>[Name of Agency]? </a:t>
            </a:r>
            <a:r>
              <a:rPr lang="en-US" dirty="0"/>
              <a:t>Send me a message!</a:t>
            </a:r>
          </a:p>
        </p:txBody>
      </p:sp>
      <p:sp>
        <p:nvSpPr>
          <p:cNvPr id="7" name="Title 6"/>
          <p:cNvSpPr>
            <a:spLocks noGrp="1"/>
          </p:cNvSpPr>
          <p:nvPr>
            <p:ph type="title"/>
          </p:nvPr>
        </p:nvSpPr>
        <p:spPr>
          <a:xfrm>
            <a:off x="609600" y="493504"/>
            <a:ext cx="10972800" cy="477122"/>
          </a:xfrm>
        </p:spPr>
        <p:txBody>
          <a:bodyPr/>
          <a:lstStyle/>
          <a:p>
            <a:r>
              <a:rPr lang="en-US" dirty="0"/>
              <a:t>Post 3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3" name="Rectangle 12"/>
          <p:cNvSpPr/>
          <p:nvPr/>
        </p:nvSpPr>
        <p:spPr>
          <a:xfrm>
            <a:off x="609601" y="1205276"/>
            <a:ext cx="4516582"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Training and support start from day one and continue throughout an agent’s tenure!</a:t>
            </a:r>
          </a:p>
        </p:txBody>
      </p:sp>
      <p:pic>
        <p:nvPicPr>
          <p:cNvPr id="3" name="Picture 2" descr="Two people looking at a book&#10;&#10;Description automatically generated with medium confidence">
            <a:extLst>
              <a:ext uri="{FF2B5EF4-FFF2-40B4-BE49-F238E27FC236}">
                <a16:creationId xmlns:a16="http://schemas.microsoft.com/office/drawing/2014/main" id="{EE512524-B8A6-44F7-9AB8-AC0203286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203856"/>
            <a:ext cx="4882020" cy="4886907"/>
          </a:xfrm>
          <a:prstGeom prst="rect">
            <a:avLst/>
          </a:prstGeom>
        </p:spPr>
      </p:pic>
    </p:spTree>
    <p:extLst>
      <p:ext uri="{BB962C8B-B14F-4D97-AF65-F5344CB8AC3E}">
        <p14:creationId xmlns:p14="http://schemas.microsoft.com/office/powerpoint/2010/main" val="307643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spc="-10" dirty="0">
              <a:solidFill>
                <a:srgbClr val="4C4C4C"/>
              </a:solidFill>
              <a:latin typeface="MetLife Circular Medium"/>
              <a:cs typeface="MetLife Circular Medium"/>
            </a:endParaRPr>
          </a:p>
          <a:p>
            <a:pPr marL="0" indent="0">
              <a:buNone/>
            </a:pPr>
            <a:r>
              <a:rPr lang="en-US" dirty="0">
                <a:cs typeface="+mn-cs"/>
              </a:rPr>
              <a:t>There are many advantages of going into the insurance industry. It is not a career for everyone though. It takes a certain type of person to thrive in this unstructured, fast-paced industry. Do you have what it takes?</a:t>
            </a:r>
          </a:p>
          <a:p>
            <a:pPr marL="0" indent="0">
              <a:buNone/>
            </a:pPr>
            <a:endParaRPr lang="en-US" dirty="0">
              <a:cs typeface="+mn-cs"/>
            </a:endParaRPr>
          </a:p>
          <a:p>
            <a:pPr marL="0" indent="0">
              <a:buNone/>
            </a:pPr>
            <a:r>
              <a:rPr lang="en-US" dirty="0">
                <a:cs typeface="+mn-cs"/>
              </a:rPr>
              <a:t>DM so we can discuss further on how to be part of our team.</a:t>
            </a:r>
          </a:p>
          <a:p>
            <a:pPr marL="0" indent="0">
              <a:buNone/>
            </a:pPr>
            <a:endParaRPr lang="en-US" dirty="0"/>
          </a:p>
          <a:p>
            <a:pPr marL="0" indent="0">
              <a:buNone/>
            </a:pPr>
            <a:endParaRPr lang="en-US" dirty="0"/>
          </a:p>
          <a:p>
            <a:pPr marL="0" indent="0">
              <a:buNone/>
            </a:pPr>
            <a:endParaRPr lang="en-US" dirty="0"/>
          </a:p>
        </p:txBody>
      </p:sp>
      <p:sp>
        <p:nvSpPr>
          <p:cNvPr id="7" name="Title 6"/>
          <p:cNvSpPr>
            <a:spLocks noGrp="1"/>
          </p:cNvSpPr>
          <p:nvPr>
            <p:ph type="title"/>
          </p:nvPr>
        </p:nvSpPr>
        <p:spPr/>
        <p:txBody>
          <a:bodyPr/>
          <a:lstStyle/>
          <a:p>
            <a:r>
              <a:rPr lang="en-US" dirty="0"/>
              <a:t>Post 4 </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876800"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Are you ……..?</a:t>
            </a:r>
          </a:p>
          <a:p>
            <a:endParaRPr lang="en-US" sz="1400" dirty="0">
              <a:solidFill>
                <a:schemeClr val="tx1">
                  <a:lumMod val="65000"/>
                  <a:lumOff val="35000"/>
                </a:schemeClr>
              </a:solidFill>
              <a:latin typeface="Gotham-Book" panose="02000603040000020004" pitchFamily="2" charset="0"/>
            </a:endParaRP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A problem solver</a:t>
            </a: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Honest</a:t>
            </a: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Self motivated</a:t>
            </a: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Passionate </a:t>
            </a:r>
          </a:p>
          <a:p>
            <a:endParaRPr lang="en-US" sz="1400" strike="sngStrike"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Do you have….?</a:t>
            </a:r>
          </a:p>
          <a:p>
            <a:endParaRPr lang="en-US" sz="1400" dirty="0">
              <a:solidFill>
                <a:schemeClr val="tx1">
                  <a:lumMod val="65000"/>
                  <a:lumOff val="35000"/>
                </a:schemeClr>
              </a:solidFill>
              <a:latin typeface="Gotham-Book" panose="02000603040000020004" pitchFamily="2" charset="0"/>
            </a:endParaRP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Communication skills</a:t>
            </a: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Networking skills</a:t>
            </a:r>
          </a:p>
          <a:p>
            <a:pPr marL="285750" indent="-285750">
              <a:buFont typeface="Wingdings" panose="05000000000000000000" pitchFamily="2" charset="2"/>
              <a:buChar char="ü"/>
            </a:pPr>
            <a:r>
              <a:rPr lang="en-US" sz="1400" dirty="0">
                <a:solidFill>
                  <a:schemeClr val="tx1">
                    <a:lumMod val="65000"/>
                    <a:lumOff val="35000"/>
                  </a:schemeClr>
                </a:solidFill>
                <a:latin typeface="Gotham-Book" panose="02000603040000020004" pitchFamily="2" charset="0"/>
              </a:rPr>
              <a:t>Love of learning</a:t>
            </a:r>
          </a:p>
          <a:p>
            <a:endParaRPr lang="en-US" sz="1400" strike="sngStrike" dirty="0">
              <a:solidFill>
                <a:schemeClr val="tx1">
                  <a:lumMod val="65000"/>
                  <a:lumOff val="35000"/>
                </a:schemeClr>
              </a:solidFill>
              <a:latin typeface="Gotham-Book" panose="02000603040000020004" pitchFamily="2" charset="0"/>
            </a:endParaRPr>
          </a:p>
          <a:p>
            <a:pPr marL="285750" indent="-285750">
              <a:buFont typeface="Wingdings" panose="05000000000000000000" pitchFamily="2" charset="2"/>
              <a:buChar char="ü"/>
            </a:pPr>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Then you need to become an insurance agent with MetLife!</a:t>
            </a:r>
            <a:r>
              <a:rPr lang="en-US" dirty="0"/>
              <a:t>.</a:t>
            </a:r>
          </a:p>
        </p:txBody>
      </p:sp>
      <p:pic>
        <p:nvPicPr>
          <p:cNvPr id="3" name="Picture 2" descr="Diagram&#10;&#10;Description automatically generated">
            <a:extLst>
              <a:ext uri="{FF2B5EF4-FFF2-40B4-BE49-F238E27FC236}">
                <a16:creationId xmlns:a16="http://schemas.microsoft.com/office/drawing/2014/main" id="{8C7CC576-6632-4A32-A6C5-1B91768C6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44" y="1205276"/>
            <a:ext cx="4960714" cy="4965680"/>
          </a:xfrm>
          <a:prstGeom prst="rect">
            <a:avLst/>
          </a:prstGeom>
        </p:spPr>
      </p:pic>
    </p:spTree>
    <p:extLst>
      <p:ext uri="{BB962C8B-B14F-4D97-AF65-F5344CB8AC3E}">
        <p14:creationId xmlns:p14="http://schemas.microsoft.com/office/powerpoint/2010/main" val="259668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949673"/>
            <a:ext cx="4516582" cy="4965680"/>
          </a:xfrm>
        </p:spPr>
        <p:txBody>
          <a:bodyPr>
            <a:no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lnSpc>
                <a:spcPct val="107000"/>
              </a:lnSpc>
              <a:spcAft>
                <a:spcPts val="600"/>
              </a:spcAft>
              <a:buNone/>
            </a:pPr>
            <a:r>
              <a:rPr lang="en-US" dirty="0">
                <a:latin typeface="Gotham-Book" panose="02000604040000020004" pitchFamily="50" charset="0"/>
              </a:rPr>
              <a:t>Success will come to those who are thinking about it. Only if you keep thinking about it and engage yourself in a process of discovering new ways out, you will reach the position you aspire for! </a:t>
            </a:r>
          </a:p>
          <a:p>
            <a:pPr marL="0" indent="0">
              <a:lnSpc>
                <a:spcPct val="107000"/>
              </a:lnSpc>
              <a:spcAft>
                <a:spcPts val="600"/>
              </a:spcAft>
              <a:buNone/>
            </a:pPr>
            <a:r>
              <a:rPr lang="en-US" dirty="0">
                <a:latin typeface="Gotham-Book" panose="02000604040000020004" pitchFamily="50" charset="0"/>
              </a:rPr>
              <a:t>Do you want to become a successful Insurance agent? </a:t>
            </a:r>
            <a:r>
              <a:rPr lang="en-US" dirty="0"/>
              <a:t>Contact me to know more. 📩</a:t>
            </a:r>
          </a:p>
          <a:p>
            <a:pPr marL="0" indent="0">
              <a:lnSpc>
                <a:spcPct val="107000"/>
              </a:lnSpc>
              <a:spcAft>
                <a:spcPts val="600"/>
              </a:spcAft>
              <a:buNone/>
            </a:pPr>
            <a:endParaRPr lang="en-US" dirty="0">
              <a:latin typeface="Gotham-Book" panose="02000604040000020004" pitchFamily="50" charset="0"/>
            </a:endParaRPr>
          </a:p>
        </p:txBody>
      </p:sp>
      <p:sp>
        <p:nvSpPr>
          <p:cNvPr id="7" name="Title 6"/>
          <p:cNvSpPr>
            <a:spLocks noGrp="1"/>
          </p:cNvSpPr>
          <p:nvPr>
            <p:ph type="title"/>
          </p:nvPr>
        </p:nvSpPr>
        <p:spPr/>
        <p:txBody>
          <a:bodyPr>
            <a:normAutofit/>
          </a:bodyPr>
          <a:lstStyle/>
          <a:p>
            <a:r>
              <a:rPr lang="en-US" dirty="0"/>
              <a:t>Post 5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518556"/>
            <a:ext cx="4501243" cy="43967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lumMod val="65000"/>
                    <a:lumOff val="35000"/>
                  </a:schemeClr>
                </a:solidFill>
                <a:latin typeface="Gotham-Book" panose="02000603040000020004" pitchFamily="2" charset="0"/>
              </a:rPr>
              <a:t>Text on Visual:</a:t>
            </a:r>
          </a:p>
          <a:p>
            <a:endParaRPr lang="en-US" sz="1400" dirty="0">
              <a:solidFill>
                <a:schemeClr val="tx1">
                  <a:lumMod val="65000"/>
                  <a:lumOff val="35000"/>
                </a:schemeClr>
              </a:solidFill>
              <a:latin typeface="Gotham-Book" panose="02000603040000020004" pitchFamily="2" charset="0"/>
            </a:endParaRPr>
          </a:p>
          <a:p>
            <a:pPr algn="l"/>
            <a:r>
              <a:rPr lang="en-US" sz="1400" dirty="0">
                <a:solidFill>
                  <a:schemeClr val="tx1">
                    <a:lumMod val="65000"/>
                    <a:lumOff val="35000"/>
                  </a:schemeClr>
                </a:solidFill>
                <a:latin typeface="Gotham-Book" panose="02000603040000020004" pitchFamily="2" charset="0"/>
              </a:rPr>
              <a:t> “Success usually comes to those who are too busy to be looking for it.” – Henry David Thoreau</a:t>
            </a:r>
          </a:p>
        </p:txBody>
      </p:sp>
      <p:pic>
        <p:nvPicPr>
          <p:cNvPr id="3" name="Picture 2" descr="A picture containing text, person, indoor, computer&#10;&#10;Description automatically generated">
            <a:extLst>
              <a:ext uri="{FF2B5EF4-FFF2-40B4-BE49-F238E27FC236}">
                <a16:creationId xmlns:a16="http://schemas.microsoft.com/office/drawing/2014/main" id="{D4E930C1-228F-4CF6-B119-FC07179B7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233906"/>
            <a:ext cx="4816839" cy="4821660"/>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endParaRPr lang="en-US" dirty="0">
              <a:cs typeface="+mn-cs"/>
            </a:endParaRPr>
          </a:p>
          <a:p>
            <a:pPr marL="0" indent="0">
              <a:buNone/>
            </a:pPr>
            <a:r>
              <a:rPr lang="en-US" dirty="0"/>
              <a:t>We love what we get to do every day. Here are five reasons you should become an insurance agent.</a:t>
            </a:r>
            <a:br>
              <a:rPr lang="en-US" dirty="0"/>
            </a:br>
            <a:endParaRPr lang="en-US" dirty="0"/>
          </a:p>
          <a:p>
            <a:pPr marL="0" indent="0">
              <a:buNone/>
            </a:pPr>
            <a:r>
              <a:rPr lang="en-US" dirty="0"/>
              <a:t>Let us connect and talk about it.</a:t>
            </a:r>
          </a:p>
        </p:txBody>
      </p:sp>
      <p:sp>
        <p:nvSpPr>
          <p:cNvPr id="7" name="Title 6"/>
          <p:cNvSpPr>
            <a:spLocks noGrp="1"/>
          </p:cNvSpPr>
          <p:nvPr>
            <p:ph type="title"/>
          </p:nvPr>
        </p:nvSpPr>
        <p:spPr/>
        <p:txBody>
          <a:bodyPr>
            <a:normAutofit/>
          </a:bodyPr>
          <a:lstStyle/>
          <a:p>
            <a:r>
              <a:rPr lang="en-US" dirty="0"/>
              <a:t>Post 6</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strike="sngStrike" dirty="0">
              <a:solidFill>
                <a:schemeClr val="tx1">
                  <a:lumMod val="65000"/>
                  <a:lumOff val="35000"/>
                </a:schemeClr>
              </a:solidFill>
              <a:latin typeface="Gotham-Book" panose="02000603040000020004" pitchFamily="2" charset="0"/>
            </a:endParaRPr>
          </a:p>
          <a:p>
            <a:pPr algn="l"/>
            <a:r>
              <a:rPr lang="en-US" sz="1400" dirty="0">
                <a:solidFill>
                  <a:schemeClr val="tx1">
                    <a:lumMod val="65000"/>
                    <a:lumOff val="35000"/>
                  </a:schemeClr>
                </a:solidFill>
                <a:latin typeface="Gotham-Book" panose="02000603040000020004" pitchFamily="2" charset="0"/>
              </a:rPr>
              <a:t>5 Reasons to Become an Insurance Agent</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1.  You’ll have flexibility and freedom in your work, controlling your own success</a:t>
            </a:r>
          </a:p>
          <a:p>
            <a:pPr marL="342900" indent="-342900">
              <a:buFontTx/>
              <a:buAutoNum type="arabicPeriod" startAt="2"/>
            </a:pPr>
            <a:r>
              <a:rPr lang="en-US" sz="1400" dirty="0">
                <a:solidFill>
                  <a:schemeClr val="tx1">
                    <a:lumMod val="65000"/>
                    <a:lumOff val="35000"/>
                  </a:schemeClr>
                </a:solidFill>
                <a:latin typeface="Gotham-Book" panose="02000603040000020004" pitchFamily="2" charset="0"/>
              </a:rPr>
              <a:t>You’ll get to guide and protect people with a protection plan that is adapted to their needs</a:t>
            </a:r>
          </a:p>
          <a:p>
            <a:pPr marL="342900" indent="-342900">
              <a:buAutoNum type="arabicPeriod" startAt="2"/>
            </a:pPr>
            <a:endParaRPr lang="en-US" sz="1400" dirty="0">
              <a:solidFill>
                <a:schemeClr val="tx1">
                  <a:lumMod val="65000"/>
                  <a:lumOff val="35000"/>
                </a:schemeClr>
              </a:solidFill>
              <a:latin typeface="Gotham-Book" panose="02000603040000020004" pitchFamily="2" charset="0"/>
            </a:endParaRPr>
          </a:p>
          <a:p>
            <a:pPr algn="l"/>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3. You’ll have solid earnings potential</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4. You’ll be there to help others when they need you most</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5. The insurance industry is here to stay</a:t>
            </a:r>
          </a:p>
          <a:p>
            <a:pPr algn="l"/>
            <a:endParaRPr lang="en-US" sz="1400" dirty="0">
              <a:solidFill>
                <a:schemeClr val="tx1">
                  <a:lumMod val="65000"/>
                  <a:lumOff val="35000"/>
                </a:schemeClr>
              </a:solidFill>
              <a:latin typeface="Gotham-Book" panose="02000603040000020004" pitchFamily="2" charset="0"/>
            </a:endParaRPr>
          </a:p>
          <a:p>
            <a:pPr algn="l"/>
            <a:endParaRPr lang="en-US" sz="1200" b="0" i="0" dirty="0">
              <a:solidFill>
                <a:srgbClr val="363636"/>
              </a:solidFill>
              <a:effectLst/>
              <a:latin typeface="Montserrat" panose="00000500000000000000" pitchFamily="2" charset="0"/>
            </a:endParaRPr>
          </a:p>
        </p:txBody>
      </p:sp>
      <p:pic>
        <p:nvPicPr>
          <p:cNvPr id="3" name="Picture 2" descr="Graphical user interface, text, application&#10;&#10;Description automatically generated">
            <a:extLst>
              <a:ext uri="{FF2B5EF4-FFF2-40B4-BE49-F238E27FC236}">
                <a16:creationId xmlns:a16="http://schemas.microsoft.com/office/drawing/2014/main" id="{C28BCEF0-B3EC-4241-A5B6-1C2450355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95060"/>
            <a:ext cx="5026702" cy="5031734"/>
          </a:xfrm>
          <a:prstGeom prst="rect">
            <a:avLst/>
          </a:prstGeom>
        </p:spPr>
      </p:pic>
    </p:spTree>
    <p:extLst>
      <p:ext uri="{BB962C8B-B14F-4D97-AF65-F5344CB8AC3E}">
        <p14:creationId xmlns:p14="http://schemas.microsoft.com/office/powerpoint/2010/main" val="294714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Thank You</a:t>
            </a:r>
          </a:p>
        </p:txBody>
      </p:sp>
    </p:spTree>
    <p:extLst>
      <p:ext uri="{BB962C8B-B14F-4D97-AF65-F5344CB8AC3E}">
        <p14:creationId xmlns:p14="http://schemas.microsoft.com/office/powerpoint/2010/main" val="1478697752"/>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D0B9F7-1882-4834-80FC-2D4631266B51}">
  <ds:schemaRefs>
    <ds:schemaRef ds:uri="http://schemas.microsoft.com/sharepoint/v3/contenttype/forms"/>
  </ds:schemaRefs>
</ds:datastoreItem>
</file>

<file path=customXml/itemProps3.xml><?xml version="1.0" encoding="utf-8"?>
<ds:datastoreItem xmlns:ds="http://schemas.openxmlformats.org/officeDocument/2006/customXml" ds:itemID="{97CEF120-4566-4D25-98D9-65474E42EA3D}">
  <ds:schemaRefs>
    <ds:schemaRef ds:uri="http://purl.org/dc/terms/"/>
    <ds:schemaRef ds:uri="09026289-c3f6-42aa-bd36-6c35e92603cf"/>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2bcc9ad-2da9-498f-b259-60e38aaf56e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7270</TotalTime>
  <Words>659</Words>
  <Application>Microsoft Office PowerPoint</Application>
  <PresentationFormat>Widescreen</PresentationFormat>
  <Paragraphs>97</Paragraphs>
  <Slides>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Calibri</vt:lpstr>
      <vt:lpstr>Gotham Bold</vt:lpstr>
      <vt:lpstr>Gotham-Bold</vt:lpstr>
      <vt:lpstr>Gotham-Book</vt:lpstr>
      <vt:lpstr>Gotham-Light</vt:lpstr>
      <vt:lpstr>Gotham-MediumItalic</vt:lpstr>
      <vt:lpstr>MetLife Circular Medium</vt:lpstr>
      <vt:lpstr>Montserrat</vt:lpstr>
      <vt:lpstr>Museo 300</vt:lpstr>
      <vt:lpstr>Wingdings</vt:lpstr>
      <vt:lpstr>Custom Design</vt:lpstr>
      <vt:lpstr>MetLife Calendar AL/UM </vt:lpstr>
      <vt:lpstr>Post 1 </vt:lpstr>
      <vt:lpstr>Post 2  </vt:lpstr>
      <vt:lpstr>Post 3 </vt:lpstr>
      <vt:lpstr>Post 4 </vt:lpstr>
      <vt:lpstr>Post 5 </vt:lpstr>
      <vt:lpstr>Post 6</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274</cp:revision>
  <dcterms:created xsi:type="dcterms:W3CDTF">2021-01-15T13:11:26Z</dcterms:created>
  <dcterms:modified xsi:type="dcterms:W3CDTF">2022-05-31T09:43:16Z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