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6"/>
  </p:notesMasterIdLst>
  <p:sldIdLst>
    <p:sldId id="3069" r:id="rId6"/>
    <p:sldId id="3088" r:id="rId7"/>
    <p:sldId id="3087" r:id="rId8"/>
    <p:sldId id="3071" r:id="rId9"/>
    <p:sldId id="3072" r:id="rId10"/>
    <p:sldId id="3086" r:id="rId11"/>
    <p:sldId id="3089" r:id="rId12"/>
    <p:sldId id="3083" r:id="rId13"/>
    <p:sldId id="3084" r:id="rId14"/>
    <p:sldId id="2323" r:id="rId15"/>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36" autoAdjust="0"/>
    <p:restoredTop sz="94667" autoAdjust="0"/>
  </p:normalViewPr>
  <p:slideViewPr>
    <p:cSldViewPr snapToGrid="0" showGuides="1">
      <p:cViewPr varScale="1">
        <p:scale>
          <a:sx n="81" d="100"/>
          <a:sy n="81" d="100"/>
        </p:scale>
        <p:origin x="466" y="62"/>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360C8-3A5C-4FB0-9B56-DD95E6844E00}" type="slidenum">
              <a:rPr lang="en-US" smtClean="0"/>
              <a:t>10</a:t>
            </a:fld>
            <a:endParaRPr lang="en-US"/>
          </a:p>
        </p:txBody>
      </p:sp>
    </p:spTree>
    <p:extLst>
      <p:ext uri="{BB962C8B-B14F-4D97-AF65-F5344CB8AC3E}">
        <p14:creationId xmlns:p14="http://schemas.microsoft.com/office/powerpoint/2010/main" val="5417631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12/22/2023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Social Recruitment Calendar</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January 2024</a:t>
            </a:r>
          </a:p>
        </p:txBody>
      </p:sp>
    </p:spTree>
    <p:extLst>
      <p:ext uri="{BB962C8B-B14F-4D97-AF65-F5344CB8AC3E}">
        <p14:creationId xmlns:p14="http://schemas.microsoft.com/office/powerpoint/2010/main" val="76783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147869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947832" y="1122080"/>
            <a:ext cx="4634568" cy="4659288"/>
          </a:xfrm>
        </p:spPr>
        <p:txBody>
          <a:bodyPr>
            <a:normAutofit/>
          </a:bodyPr>
          <a:lstStyle/>
          <a:p>
            <a:pPr marL="0" indent="0">
              <a:buNone/>
            </a:pPr>
            <a:r>
              <a:rPr lang="en-US" dirty="0"/>
              <a:t>Caption: </a:t>
            </a:r>
          </a:p>
          <a:p>
            <a:pPr marL="0" indent="0">
              <a:lnSpc>
                <a:spcPct val="107000"/>
              </a:lnSpc>
              <a:spcAft>
                <a:spcPts val="600"/>
              </a:spcAft>
              <a:buNone/>
            </a:pPr>
            <a:endParaRPr lang="en-US" sz="1500" strike="sngStrike" dirty="0"/>
          </a:p>
          <a:p>
            <a:pPr marL="0" marR="0" indent="0">
              <a:spcBef>
                <a:spcPts val="0"/>
              </a:spcBef>
              <a:spcAft>
                <a:spcPts val="0"/>
              </a:spcAft>
              <a:buNone/>
            </a:pPr>
            <a:r>
              <a:rPr lang="en-US" dirty="0">
                <a:cs typeface="+mn-cs"/>
              </a:rPr>
              <a:t>Do you enjoy connecting with people, value hard work, and find fulfillment in assisting others? A career in insurance might align perfectly with your strengths and interests.</a:t>
            </a:r>
          </a:p>
          <a:p>
            <a:pPr marL="0" indent="0">
              <a:spcBef>
                <a:spcPts val="0"/>
              </a:spcBef>
              <a:buNone/>
            </a:pPr>
            <a:r>
              <a:rPr lang="en-US" dirty="0">
                <a:cs typeface="+mn-cs"/>
              </a:rPr>
              <a:t>Apply now :[link XXX ]to be considered for the selection process </a:t>
            </a:r>
          </a:p>
          <a:p>
            <a:pPr marL="0" marR="0" indent="0">
              <a:spcBef>
                <a:spcPts val="0"/>
              </a:spcBef>
              <a:spcAft>
                <a:spcPts val="0"/>
              </a:spcAft>
              <a:buNone/>
            </a:pPr>
            <a:endParaRPr lang="en-US" dirty="0">
              <a:cs typeface="+mn-cs"/>
            </a:endParaRPr>
          </a:p>
          <a:p>
            <a:pPr marL="0" marR="0" indent="0">
              <a:spcBef>
                <a:spcPts val="0"/>
              </a:spcBef>
              <a:spcAft>
                <a:spcPts val="0"/>
              </a:spcAft>
              <a:buNone/>
            </a:pPr>
            <a:endParaRPr lang="en-US" b="0" i="0" dirty="0">
              <a:effectLst/>
              <a:latin typeface="Google Sans"/>
            </a:endParaRPr>
          </a:p>
          <a:p>
            <a:pPr marL="0" indent="0">
              <a:buNone/>
            </a:pPr>
            <a:r>
              <a:rPr lang="en-US" dirty="0"/>
              <a:t>#MetLifeLebanon #WeAreHiring #MetLifeAgent #Insurance #Career #JobSeekers</a:t>
            </a:r>
          </a:p>
        </p:txBody>
      </p:sp>
      <p:sp>
        <p:nvSpPr>
          <p:cNvPr id="7" name="Title 6"/>
          <p:cNvSpPr>
            <a:spLocks noGrp="1"/>
          </p:cNvSpPr>
          <p:nvPr>
            <p:ph type="title"/>
          </p:nvPr>
        </p:nvSpPr>
        <p:spPr/>
        <p:txBody>
          <a:bodyPr>
            <a:normAutofit/>
          </a:bodyPr>
          <a:lstStyle/>
          <a:p>
            <a:r>
              <a:rPr lang="en-US" dirty="0"/>
              <a:t>Post 1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pic>
        <p:nvPicPr>
          <p:cNvPr id="4" name="Picture 3">
            <a:extLst>
              <a:ext uri="{FF2B5EF4-FFF2-40B4-BE49-F238E27FC236}">
                <a16:creationId xmlns:a16="http://schemas.microsoft.com/office/drawing/2014/main" id="{395FF9A2-D4B4-FC1B-FAB4-F581B1EECC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1947328"/>
            <a:ext cx="4619009" cy="2417281"/>
          </a:xfrm>
          <a:prstGeom prst="rect">
            <a:avLst/>
          </a:prstGeom>
        </p:spPr>
      </p:pic>
    </p:spTree>
    <p:extLst>
      <p:ext uri="{BB962C8B-B14F-4D97-AF65-F5344CB8AC3E}">
        <p14:creationId xmlns:p14="http://schemas.microsoft.com/office/powerpoint/2010/main" val="274114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cs typeface="+mn-cs"/>
            </a:endParaRPr>
          </a:p>
          <a:p>
            <a:pPr marL="0" indent="0" defTabSz="914014">
              <a:buNone/>
            </a:pPr>
            <a:r>
              <a:rPr lang="en-US" dirty="0">
                <a:cs typeface="+mn-cs"/>
              </a:rPr>
              <a:t>Surviving the post-holiday return? These tips ensure a smooth transition: organize your space, reconnect with colleagues, and remember, it's okay to seek support. </a:t>
            </a:r>
          </a:p>
          <a:p>
            <a:pPr marL="0" indent="0" defTabSz="914014">
              <a:buNone/>
            </a:pPr>
            <a:endParaRPr lang="en-US" dirty="0">
              <a:cs typeface="+mn-cs"/>
            </a:endParaRPr>
          </a:p>
          <a:p>
            <a:pPr marL="0" indent="0" defTabSz="914014">
              <a:buNone/>
            </a:pPr>
            <a:r>
              <a:rPr lang="en-US" dirty="0"/>
              <a:t>#MetLifeLebanon #MetLife #MetLifeAgent #PostHolidays </a:t>
            </a:r>
          </a:p>
          <a:p>
            <a:pPr marL="0" indent="0" defTabSz="914014">
              <a:buNone/>
            </a:pPr>
            <a:endParaRPr lang="en-US" dirty="0">
              <a:cs typeface="+mn-cs"/>
            </a:endParaRPr>
          </a:p>
        </p:txBody>
      </p:sp>
      <p:sp>
        <p:nvSpPr>
          <p:cNvPr id="7" name="Title 6"/>
          <p:cNvSpPr>
            <a:spLocks noGrp="1"/>
          </p:cNvSpPr>
          <p:nvPr>
            <p:ph type="title"/>
          </p:nvPr>
        </p:nvSpPr>
        <p:spPr>
          <a:xfrm>
            <a:off x="609600" y="504655"/>
            <a:ext cx="10972800" cy="477122"/>
          </a:xfrm>
        </p:spPr>
        <p:txBody>
          <a:bodyPr>
            <a:normAutofit/>
          </a:bodyPr>
          <a:lstStyle/>
          <a:p>
            <a:r>
              <a:rPr lang="en-US" dirty="0"/>
              <a:t>Post 2</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pic>
        <p:nvPicPr>
          <p:cNvPr id="4" name="Picture 3" descr="A person and person talking&#10;&#10;Description automatically generated">
            <a:extLst>
              <a:ext uri="{FF2B5EF4-FFF2-40B4-BE49-F238E27FC236}">
                <a16:creationId xmlns:a16="http://schemas.microsoft.com/office/drawing/2014/main" id="{84499CBC-4BEC-65C9-BCA2-8CBCF75F3E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819511"/>
            <a:ext cx="4601497" cy="2408116"/>
          </a:xfrm>
          <a:prstGeom prst="rect">
            <a:avLst/>
          </a:prstGeom>
        </p:spPr>
      </p:pic>
    </p:spTree>
    <p:extLst>
      <p:ext uri="{BB962C8B-B14F-4D97-AF65-F5344CB8AC3E}">
        <p14:creationId xmlns:p14="http://schemas.microsoft.com/office/powerpoint/2010/main" val="218523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marR="0" indent="0">
              <a:spcBef>
                <a:spcPts val="0"/>
              </a:spcBef>
              <a:spcAft>
                <a:spcPts val="0"/>
              </a:spcAft>
              <a:buNone/>
            </a:pPr>
            <a:endParaRPr lang="en-US" dirty="0">
              <a:cs typeface="+mn-cs"/>
            </a:endParaRPr>
          </a:p>
          <a:p>
            <a:pPr marL="0" marR="0" indent="0">
              <a:spcBef>
                <a:spcPts val="0"/>
              </a:spcBef>
              <a:spcAft>
                <a:spcPts val="0"/>
              </a:spcAft>
              <a:buNone/>
            </a:pPr>
            <a:r>
              <a:rPr lang="en-US" dirty="0">
                <a:cs typeface="+mn-cs"/>
              </a:rPr>
              <a:t>Every day as an insurance agent is about customizing protection, tailoring solutions to fit each unique need and situation, ensuring peace of mind one person at a time.</a:t>
            </a:r>
          </a:p>
          <a:p>
            <a:pPr marL="0" marR="0" indent="0">
              <a:spcBef>
                <a:spcPts val="0"/>
              </a:spcBef>
              <a:spcAft>
                <a:spcPts val="0"/>
              </a:spcAft>
              <a:buNone/>
            </a:pPr>
            <a:endParaRPr lang="en-US" dirty="0">
              <a:cs typeface="+mn-cs"/>
            </a:endParaRPr>
          </a:p>
          <a:p>
            <a:pPr marL="0" indent="0">
              <a:spcBef>
                <a:spcPts val="0"/>
              </a:spcBef>
              <a:buNone/>
            </a:pPr>
            <a:r>
              <a:rPr lang="en-US" dirty="0">
                <a:cs typeface="+mn-cs"/>
              </a:rPr>
              <a:t>DM so we can discuss further on how to be part of our industry. </a:t>
            </a:r>
          </a:p>
          <a:p>
            <a:pPr marL="0" marR="0" indent="0">
              <a:spcBef>
                <a:spcPts val="0"/>
              </a:spcBef>
              <a:spcAft>
                <a:spcPts val="0"/>
              </a:spcAft>
              <a:buNone/>
            </a:pPr>
            <a:endParaRPr lang="en-US" dirty="0"/>
          </a:p>
          <a:p>
            <a:pPr marL="0" indent="0">
              <a:buNone/>
            </a:pPr>
            <a:r>
              <a:rPr lang="en-US" dirty="0"/>
              <a:t>#MetLifeLebanon #WeAreHiring #MetLifeAgent #Insurance #Career #JobSeekers</a:t>
            </a:r>
          </a:p>
          <a:p>
            <a:pPr marL="0" marR="0" lvl="0" indent="0">
              <a:spcBef>
                <a:spcPts val="0"/>
              </a:spcBef>
              <a:spcAft>
                <a:spcPts val="0"/>
              </a:spcAft>
              <a:buNone/>
            </a:pPr>
            <a:endParaRPr lang="en-US" dirty="0"/>
          </a:p>
        </p:txBody>
      </p:sp>
      <p:sp>
        <p:nvSpPr>
          <p:cNvPr id="7" name="Title 6"/>
          <p:cNvSpPr>
            <a:spLocks noGrp="1"/>
          </p:cNvSpPr>
          <p:nvPr>
            <p:ph type="title"/>
          </p:nvPr>
        </p:nvSpPr>
        <p:spPr>
          <a:xfrm>
            <a:off x="609600" y="442476"/>
            <a:ext cx="10972800" cy="477122"/>
          </a:xfrm>
        </p:spPr>
        <p:txBody>
          <a:bodyPr/>
          <a:lstStyle/>
          <a:p>
            <a:r>
              <a:rPr lang="en-US" dirty="0"/>
              <a:t>Post 3</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pic>
        <p:nvPicPr>
          <p:cNvPr id="3" name="Picture 2">
            <a:extLst>
              <a:ext uri="{FF2B5EF4-FFF2-40B4-BE49-F238E27FC236}">
                <a16:creationId xmlns:a16="http://schemas.microsoft.com/office/drawing/2014/main" id="{7A2DC0F7-0A7C-0D91-4FD7-A4E45903B2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153807"/>
            <a:ext cx="4476648" cy="2342779"/>
          </a:xfrm>
          <a:prstGeom prst="rect">
            <a:avLst/>
          </a:prstGeom>
        </p:spPr>
      </p:pic>
    </p:spTree>
    <p:extLst>
      <p:ext uri="{BB962C8B-B14F-4D97-AF65-F5344CB8AC3E}">
        <p14:creationId xmlns:p14="http://schemas.microsoft.com/office/powerpoint/2010/main" val="307643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949673"/>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buNone/>
            </a:pPr>
            <a:r>
              <a:rPr lang="en-US" dirty="0">
                <a:cs typeface="+mn-cs"/>
              </a:rPr>
              <a:t>The way we work is rapidly changing due to technology and societal shifts. As we enter 2024, expect even faster adoption of AI and digital transformation, impacting everyone's work life, not just in tech.</a:t>
            </a:r>
          </a:p>
          <a:p>
            <a:pPr marL="0" indent="0">
              <a:buNone/>
            </a:pPr>
            <a:endParaRPr lang="en-US" dirty="0">
              <a:highlight>
                <a:srgbClr val="FFFF00"/>
              </a:highlight>
            </a:endParaRPr>
          </a:p>
          <a:p>
            <a:pPr marL="0" indent="0">
              <a:buNone/>
            </a:pPr>
            <a:r>
              <a:rPr lang="en-US" dirty="0">
                <a:cs typeface="+mn-cs"/>
              </a:rPr>
              <a:t>#MetLifeLebanon #MetLifeAgent #2024Trends #WorkplaceTrends </a:t>
            </a:r>
          </a:p>
          <a:p>
            <a:pPr marL="0" indent="0">
              <a:buNone/>
            </a:pPr>
            <a:endParaRPr lang="en-US" dirty="0">
              <a:highlight>
                <a:srgbClr val="FFFF00"/>
              </a:highlight>
            </a:endParaRPr>
          </a:p>
          <a:p>
            <a:pPr marL="0" indent="0">
              <a:buNone/>
            </a:pPr>
            <a:endParaRPr lang="en-US" strike="sngStrike" dirty="0">
              <a:cs typeface="+mn-cs"/>
            </a:endParaRPr>
          </a:p>
        </p:txBody>
      </p:sp>
      <p:sp>
        <p:nvSpPr>
          <p:cNvPr id="7" name="Title 6"/>
          <p:cNvSpPr>
            <a:spLocks noGrp="1"/>
          </p:cNvSpPr>
          <p:nvPr>
            <p:ph type="title"/>
          </p:nvPr>
        </p:nvSpPr>
        <p:spPr/>
        <p:txBody>
          <a:bodyPr>
            <a:normAutofit/>
          </a:bodyPr>
          <a:lstStyle/>
          <a:p>
            <a:r>
              <a:rPr lang="en-US" dirty="0"/>
              <a:t>Post 4</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pic>
        <p:nvPicPr>
          <p:cNvPr id="4" name="Picture 3" descr="A poster with text overlay&#10;&#10;Description automatically generated">
            <a:extLst>
              <a:ext uri="{FF2B5EF4-FFF2-40B4-BE49-F238E27FC236}">
                <a16:creationId xmlns:a16="http://schemas.microsoft.com/office/drawing/2014/main" id="{5A2F31A4-D06C-3C97-48F1-A93529837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17834"/>
            <a:ext cx="4733477" cy="2477186"/>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cs typeface="+mn-cs"/>
            </a:endParaRPr>
          </a:p>
          <a:p>
            <a:pPr marL="0" indent="0">
              <a:buNone/>
            </a:pPr>
            <a:r>
              <a:rPr lang="en-US" dirty="0">
                <a:cs typeface="+mn-cs"/>
              </a:rPr>
              <a:t>Embrace challenges as stepping stones toward an extraordinary future. Hardships refine us for the remarkable journey ahead. Keep pushing, keep believing, and watch your dreams unfold.</a:t>
            </a:r>
          </a:p>
          <a:p>
            <a:pPr marL="0" indent="0">
              <a:buNone/>
            </a:pPr>
            <a:endParaRPr lang="en-US" dirty="0">
              <a:cs typeface="+mn-cs"/>
            </a:endParaRPr>
          </a:p>
          <a:p>
            <a:pPr marL="0" indent="0" defTabSz="914014">
              <a:buNone/>
            </a:pPr>
            <a:r>
              <a:rPr lang="en-US" dirty="0"/>
              <a:t>#MetLifeLebanon #MetLife #MetLifeAgent #Insurance #CareerPath</a:t>
            </a:r>
          </a:p>
        </p:txBody>
      </p:sp>
      <p:sp>
        <p:nvSpPr>
          <p:cNvPr id="7" name="Title 6"/>
          <p:cNvSpPr>
            <a:spLocks noGrp="1"/>
          </p:cNvSpPr>
          <p:nvPr>
            <p:ph type="title"/>
          </p:nvPr>
        </p:nvSpPr>
        <p:spPr>
          <a:xfrm>
            <a:off x="609600" y="504655"/>
            <a:ext cx="10972800" cy="477122"/>
          </a:xfrm>
        </p:spPr>
        <p:txBody>
          <a:bodyPr>
            <a:normAutofit/>
          </a:bodyPr>
          <a:lstStyle/>
          <a:p>
            <a:r>
              <a:rPr lang="en-US" dirty="0"/>
              <a:t>Post 5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pic>
        <p:nvPicPr>
          <p:cNvPr id="6" name="Picture 5" descr="A person smiling at a desk&#10;&#10;Description automatically generated">
            <a:extLst>
              <a:ext uri="{FF2B5EF4-FFF2-40B4-BE49-F238E27FC236}">
                <a16:creationId xmlns:a16="http://schemas.microsoft.com/office/drawing/2014/main" id="{2CA69046-E216-579B-51D1-333CB97B3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08000"/>
            <a:ext cx="4613047" cy="2414161"/>
          </a:xfrm>
          <a:prstGeom prst="rect">
            <a:avLst/>
          </a:prstGeom>
        </p:spPr>
      </p:pic>
    </p:spTree>
    <p:extLst>
      <p:ext uri="{BB962C8B-B14F-4D97-AF65-F5344CB8AC3E}">
        <p14:creationId xmlns:p14="http://schemas.microsoft.com/office/powerpoint/2010/main" val="419723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cs typeface="+mn-cs"/>
            </a:endParaRPr>
          </a:p>
          <a:p>
            <a:pPr marL="0" indent="0">
              <a:spcBef>
                <a:spcPts val="0"/>
              </a:spcBef>
              <a:buNone/>
            </a:pPr>
            <a:r>
              <a:rPr lang="en-US" dirty="0">
                <a:cs typeface="+mn-cs"/>
              </a:rPr>
              <a:t>Join us as an insurance agent and be the trusted advisor our clients need for a secure future.</a:t>
            </a:r>
          </a:p>
          <a:p>
            <a:pPr marL="0" indent="0">
              <a:spcBef>
                <a:spcPts val="0"/>
              </a:spcBef>
              <a:buNone/>
            </a:pPr>
            <a:endParaRPr lang="en-US" dirty="0">
              <a:cs typeface="+mn-cs"/>
            </a:endParaRPr>
          </a:p>
          <a:p>
            <a:pPr marL="0" indent="0">
              <a:spcBef>
                <a:spcPts val="0"/>
              </a:spcBef>
              <a:buNone/>
            </a:pPr>
            <a:r>
              <a:rPr lang="en-US" dirty="0">
                <a:cs typeface="+mn-cs"/>
              </a:rPr>
              <a:t>Send a message to learn more about the opportunities available and how we can support you in building a successful career in the insurance industry.</a:t>
            </a:r>
          </a:p>
          <a:p>
            <a:pPr marL="0" marR="0" indent="0">
              <a:spcBef>
                <a:spcPts val="0"/>
              </a:spcBef>
              <a:spcAft>
                <a:spcPts val="0"/>
              </a:spcAft>
              <a:buNone/>
            </a:pPr>
            <a:endParaRPr lang="en-US" dirty="0"/>
          </a:p>
          <a:p>
            <a:pPr marL="0" indent="0">
              <a:buNone/>
            </a:pPr>
            <a:r>
              <a:rPr lang="en-US" dirty="0"/>
              <a:t>#MetLifeLebanon #MetLifeAgent #insurance #InsuranceCareer</a:t>
            </a:r>
          </a:p>
        </p:txBody>
      </p:sp>
      <p:sp>
        <p:nvSpPr>
          <p:cNvPr id="7" name="Title 6"/>
          <p:cNvSpPr>
            <a:spLocks noGrp="1"/>
          </p:cNvSpPr>
          <p:nvPr>
            <p:ph type="title"/>
          </p:nvPr>
        </p:nvSpPr>
        <p:spPr>
          <a:xfrm>
            <a:off x="609600" y="504655"/>
            <a:ext cx="10972800" cy="477122"/>
          </a:xfrm>
        </p:spPr>
        <p:txBody>
          <a:bodyPr>
            <a:normAutofit/>
          </a:bodyPr>
          <a:lstStyle/>
          <a:p>
            <a:r>
              <a:rPr lang="en-US" dirty="0"/>
              <a:t>Post 6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pic>
        <p:nvPicPr>
          <p:cNvPr id="6" name="Picture 5">
            <a:extLst>
              <a:ext uri="{FF2B5EF4-FFF2-40B4-BE49-F238E27FC236}">
                <a16:creationId xmlns:a16="http://schemas.microsoft.com/office/drawing/2014/main" id="{A9976AEC-0331-6B41-3814-BDAA0868A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888337"/>
            <a:ext cx="4749746" cy="2485700"/>
          </a:xfrm>
          <a:prstGeom prst="rect">
            <a:avLst/>
          </a:prstGeom>
        </p:spPr>
      </p:pic>
    </p:spTree>
    <p:extLst>
      <p:ext uri="{BB962C8B-B14F-4D97-AF65-F5344CB8AC3E}">
        <p14:creationId xmlns:p14="http://schemas.microsoft.com/office/powerpoint/2010/main" val="93452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marR="0" indent="0">
              <a:spcBef>
                <a:spcPts val="0"/>
              </a:spcBef>
              <a:spcAft>
                <a:spcPts val="0"/>
              </a:spcAft>
              <a:buNone/>
            </a:pPr>
            <a:r>
              <a:rPr lang="en-US" dirty="0"/>
              <a:t>Ready to elevate your CV? Dive into these 10 expert tips. From highlighting key skills to tailoring your experiences, these strategies will help your resume shine and attract the attention you deserve in the competitive job market.</a:t>
            </a:r>
          </a:p>
          <a:p>
            <a:pPr marL="0" marR="0" indent="0">
              <a:spcBef>
                <a:spcPts val="0"/>
              </a:spcBef>
              <a:spcAft>
                <a:spcPts val="0"/>
              </a:spcAft>
              <a:buNone/>
            </a:pPr>
            <a:endParaRPr lang="en-US" dirty="0"/>
          </a:p>
          <a:p>
            <a:pPr marL="0" marR="0" indent="0">
              <a:spcBef>
                <a:spcPts val="0"/>
              </a:spcBef>
              <a:spcAft>
                <a:spcPts val="0"/>
              </a:spcAft>
              <a:buNone/>
            </a:pPr>
            <a:r>
              <a:rPr lang="en-US" dirty="0"/>
              <a:t>#MetLifeLebanon #MetLifeAgent #insurance #InsuranceCareer #Resume #JobApplication </a:t>
            </a:r>
          </a:p>
          <a:p>
            <a:pPr marL="0" indent="0">
              <a:buNone/>
            </a:pPr>
            <a:endParaRPr lang="en-US" dirty="0">
              <a:cs typeface="+mn-cs"/>
            </a:endParaRPr>
          </a:p>
        </p:txBody>
      </p:sp>
      <p:sp>
        <p:nvSpPr>
          <p:cNvPr id="7" name="Title 6"/>
          <p:cNvSpPr>
            <a:spLocks noGrp="1"/>
          </p:cNvSpPr>
          <p:nvPr>
            <p:ph type="title"/>
          </p:nvPr>
        </p:nvSpPr>
        <p:spPr/>
        <p:txBody>
          <a:bodyPr/>
          <a:lstStyle/>
          <a:p>
            <a:r>
              <a:rPr lang="en-US" dirty="0"/>
              <a:t>Post 7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pic>
        <p:nvPicPr>
          <p:cNvPr id="3" name="Picture 2" descr="A hand holding a pile of papers&#10;&#10;Description automatically generated">
            <a:extLst>
              <a:ext uri="{FF2B5EF4-FFF2-40B4-BE49-F238E27FC236}">
                <a16:creationId xmlns:a16="http://schemas.microsoft.com/office/drawing/2014/main" id="{38063FFB-7D0C-301C-AE4F-485AA7C036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10623"/>
            <a:ext cx="4516582" cy="2363678"/>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marR="464184" indent="0">
              <a:lnSpc>
                <a:spcPct val="100000"/>
              </a:lnSpc>
              <a:buNone/>
            </a:pPr>
            <a:endParaRPr lang="en-US" dirty="0"/>
          </a:p>
          <a:p>
            <a:pPr marL="0" marR="464184" indent="0">
              <a:lnSpc>
                <a:spcPct val="100000"/>
              </a:lnSpc>
              <a:buNone/>
            </a:pPr>
            <a:r>
              <a:rPr lang="en-US" dirty="0"/>
              <a:t>Job seekers! When considering a job, which benefits matter most to you? </a:t>
            </a:r>
          </a:p>
          <a:p>
            <a:pPr marL="0" marR="464184" indent="0">
              <a:lnSpc>
                <a:spcPct val="100000"/>
              </a:lnSpc>
              <a:buNone/>
            </a:pPr>
            <a:endParaRPr lang="en-US" dirty="0"/>
          </a:p>
          <a:p>
            <a:pPr marL="0" marR="464184" indent="0">
              <a:lnSpc>
                <a:spcPct val="100000"/>
              </a:lnSpc>
              <a:buNone/>
            </a:pPr>
            <a:r>
              <a:rPr lang="en-US" dirty="0"/>
              <a:t>Work-Life Balance</a:t>
            </a:r>
          </a:p>
          <a:p>
            <a:pPr marL="0" marR="464184" indent="0">
              <a:lnSpc>
                <a:spcPct val="100000"/>
              </a:lnSpc>
              <a:buNone/>
            </a:pPr>
            <a:r>
              <a:rPr lang="en-US" dirty="0"/>
              <a:t>Career Development</a:t>
            </a:r>
          </a:p>
          <a:p>
            <a:pPr marL="0" marR="464184" indent="0">
              <a:lnSpc>
                <a:spcPct val="100000"/>
              </a:lnSpc>
              <a:buNone/>
            </a:pPr>
            <a:r>
              <a:rPr lang="en-US" dirty="0"/>
              <a:t>Company Culture</a:t>
            </a:r>
          </a:p>
          <a:p>
            <a:pPr marL="0" marR="464184" indent="0">
              <a:lnSpc>
                <a:spcPct val="100000"/>
              </a:lnSpc>
              <a:buNone/>
            </a:pPr>
            <a:r>
              <a:rPr lang="en-US" dirty="0"/>
              <a:t>Job Security</a:t>
            </a:r>
            <a:endParaRPr lang="en-US" strike="sngStrike" dirty="0"/>
          </a:p>
        </p:txBody>
      </p:sp>
      <p:sp>
        <p:nvSpPr>
          <p:cNvPr id="7" name="Title 6"/>
          <p:cNvSpPr>
            <a:spLocks noGrp="1"/>
          </p:cNvSpPr>
          <p:nvPr>
            <p:ph type="title"/>
          </p:nvPr>
        </p:nvSpPr>
        <p:spPr>
          <a:xfrm>
            <a:off x="609600" y="504655"/>
            <a:ext cx="10972800" cy="477122"/>
          </a:xfrm>
        </p:spPr>
        <p:txBody>
          <a:bodyPr>
            <a:normAutofit/>
          </a:bodyPr>
          <a:lstStyle/>
          <a:p>
            <a:r>
              <a:rPr lang="en-US" dirty="0"/>
              <a:t>Post 8 </a:t>
            </a:r>
            <a:endParaRPr lang="en-US" strike="sngStrike" dirty="0"/>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sp>
        <p:nvSpPr>
          <p:cNvPr id="2" name="Rectangle 1">
            <a:extLst>
              <a:ext uri="{FF2B5EF4-FFF2-40B4-BE49-F238E27FC236}">
                <a16:creationId xmlns:a16="http://schemas.microsoft.com/office/drawing/2014/main" id="{DF9A2A55-772E-DDC4-B886-94CEB1485881}"/>
              </a:ext>
            </a:extLst>
          </p:cNvPr>
          <p:cNvSpPr/>
          <p:nvPr/>
        </p:nvSpPr>
        <p:spPr>
          <a:xfrm>
            <a:off x="609600" y="102935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014" rtl="0" eaLnBrk="1" latinLnBrk="0" hangingPunct="1">
              <a:defRPr sz="1900" kern="1200">
                <a:solidFill>
                  <a:schemeClr val="lt1"/>
                </a:solidFill>
                <a:latin typeface="+mn-lt"/>
                <a:ea typeface="+mn-ea"/>
                <a:cs typeface="+mn-cs"/>
              </a:defRPr>
            </a:lvl1pPr>
            <a:lvl2pPr marL="456999" algn="l" defTabSz="914014" rtl="0" eaLnBrk="1" latinLnBrk="0" hangingPunct="1">
              <a:defRPr sz="1900" kern="1200">
                <a:solidFill>
                  <a:schemeClr val="lt1"/>
                </a:solidFill>
                <a:latin typeface="+mn-lt"/>
                <a:ea typeface="+mn-ea"/>
                <a:cs typeface="+mn-cs"/>
              </a:defRPr>
            </a:lvl2pPr>
            <a:lvl3pPr marL="914014" algn="l" defTabSz="914014" rtl="0" eaLnBrk="1" latinLnBrk="0" hangingPunct="1">
              <a:defRPr sz="1900" kern="1200">
                <a:solidFill>
                  <a:schemeClr val="lt1"/>
                </a:solidFill>
                <a:latin typeface="+mn-lt"/>
                <a:ea typeface="+mn-ea"/>
                <a:cs typeface="+mn-cs"/>
              </a:defRPr>
            </a:lvl3pPr>
            <a:lvl4pPr marL="1371022" algn="l" defTabSz="914014" rtl="0" eaLnBrk="1" latinLnBrk="0" hangingPunct="1">
              <a:defRPr sz="1900" kern="1200">
                <a:solidFill>
                  <a:schemeClr val="lt1"/>
                </a:solidFill>
                <a:latin typeface="+mn-lt"/>
                <a:ea typeface="+mn-ea"/>
                <a:cs typeface="+mn-cs"/>
              </a:defRPr>
            </a:lvl4pPr>
            <a:lvl5pPr marL="1828029" algn="l" defTabSz="914014" rtl="0" eaLnBrk="1" latinLnBrk="0" hangingPunct="1">
              <a:defRPr sz="1900" kern="1200">
                <a:solidFill>
                  <a:schemeClr val="lt1"/>
                </a:solidFill>
                <a:latin typeface="+mn-lt"/>
                <a:ea typeface="+mn-ea"/>
                <a:cs typeface="+mn-cs"/>
              </a:defRPr>
            </a:lvl5pPr>
            <a:lvl6pPr marL="2285046" algn="l" defTabSz="914014" rtl="0" eaLnBrk="1" latinLnBrk="0" hangingPunct="1">
              <a:defRPr sz="1900" kern="1200">
                <a:solidFill>
                  <a:schemeClr val="lt1"/>
                </a:solidFill>
                <a:latin typeface="+mn-lt"/>
                <a:ea typeface="+mn-ea"/>
                <a:cs typeface="+mn-cs"/>
              </a:defRPr>
            </a:lvl6pPr>
            <a:lvl7pPr marL="2742042" algn="l" defTabSz="914014" rtl="0" eaLnBrk="1" latinLnBrk="0" hangingPunct="1">
              <a:defRPr sz="1900" kern="1200">
                <a:solidFill>
                  <a:schemeClr val="lt1"/>
                </a:solidFill>
                <a:latin typeface="+mn-lt"/>
                <a:ea typeface="+mn-ea"/>
                <a:cs typeface="+mn-cs"/>
              </a:defRPr>
            </a:lvl7pPr>
            <a:lvl8pPr marL="3199040" algn="l" defTabSz="914014" rtl="0" eaLnBrk="1" latinLnBrk="0" hangingPunct="1">
              <a:defRPr sz="1900" kern="1200">
                <a:solidFill>
                  <a:schemeClr val="lt1"/>
                </a:solidFill>
                <a:latin typeface="+mn-lt"/>
                <a:ea typeface="+mn-ea"/>
                <a:cs typeface="+mn-cs"/>
              </a:defRPr>
            </a:lvl8pPr>
            <a:lvl9pPr marL="3656039" algn="l" defTabSz="914014" rtl="0" eaLnBrk="1" latinLnBrk="0" hangingPunct="1">
              <a:defRPr sz="1900" kern="1200">
                <a:solidFill>
                  <a:schemeClr val="lt1"/>
                </a:solidFill>
                <a:latin typeface="+mn-lt"/>
                <a:ea typeface="+mn-ea"/>
                <a:cs typeface="+mn-cs"/>
              </a:defRPr>
            </a:lvl9pPr>
          </a:lstStyle>
          <a:p>
            <a:pPr lvl="0"/>
            <a:r>
              <a:rPr lang="en-US" sz="1400" dirty="0">
                <a:solidFill>
                  <a:schemeClr val="tx1">
                    <a:lumMod val="65000"/>
                    <a:lumOff val="35000"/>
                  </a:schemeClr>
                </a:solidFill>
                <a:latin typeface="Gotham-Book" panose="02000603040000020004" pitchFamily="2" charset="0"/>
              </a:rPr>
              <a:t>LinkedIn Poll  </a:t>
            </a:r>
          </a:p>
        </p:txBody>
      </p:sp>
    </p:spTree>
    <p:extLst>
      <p:ext uri="{BB962C8B-B14F-4D97-AF65-F5344CB8AC3E}">
        <p14:creationId xmlns:p14="http://schemas.microsoft.com/office/powerpoint/2010/main" val="3474202948"/>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2551DCA62178498528C27964365043" ma:contentTypeVersion="18" ma:contentTypeDescription="Create a new document." ma:contentTypeScope="" ma:versionID="cc26fcf33953aaff21917550cae60907">
  <xsd:schema xmlns:xsd="http://www.w3.org/2001/XMLSchema" xmlns:xs="http://www.w3.org/2001/XMLSchema" xmlns:p="http://schemas.microsoft.com/office/2006/metadata/properties" xmlns:ns3="d18c1617-1ac8-4b22-9cef-b2ac240d88cb" xmlns:ns4="c95507a3-4939-41a6-815e-e0a37e965098" xmlns:ns5="5da42cef-4dd7-4457-8861-d0291d8c2e21" targetNamespace="http://schemas.microsoft.com/office/2006/metadata/properties" ma:root="true" ma:fieldsID="391f5f0b5e7608d8548027d84f990523" ns3:_="" ns4:_="" ns5:_="">
    <xsd:import namespace="d18c1617-1ac8-4b22-9cef-b2ac240d88cb"/>
    <xsd:import namespace="c95507a3-4939-41a6-815e-e0a37e965098"/>
    <xsd:import namespace="5da42cef-4dd7-4457-8861-d0291d8c2e21"/>
    <xsd:element name="properties">
      <xsd:complexType>
        <xsd:sequence>
          <xsd:element name="documentManagement">
            <xsd:complexType>
              <xsd:all>
                <xsd:element ref="ns3:TaxKeywordTaxHTField" minOccurs="0"/>
                <xsd:element ref="ns3:TaxCatchAll" minOccurs="0"/>
                <xsd:element ref="ns3:TaxCatchAllLabel" minOccurs="0"/>
                <xsd:element ref="ns3:hae69c9a3b974f6ea09ed5059cd93782" minOccurs="0"/>
                <xsd:element ref="ns3:aa413b61045448e6bc230aa29a84eb0b" minOccurs="0"/>
                <xsd:element ref="ns3:o2a67a7f239d463099c84f831d9f71a7" minOccurs="0"/>
                <xsd:element ref="ns3:pc3a60732cff4bd6a1032848edf6a57b" minOccurs="0"/>
                <xsd:element ref="ns4:SharedWithUsers" minOccurs="0"/>
                <xsd:element ref="ns4:SharedWithDetails" minOccurs="0"/>
                <xsd:element ref="ns4:SharingHintHash" minOccurs="0"/>
                <xsd:element ref="ns5:MediaServiceMetadata" minOccurs="0"/>
                <xsd:element ref="ns5:MediaServiceFastMetadata"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5:MediaServiceAutoKeyPoints" minOccurs="0"/>
                <xsd:element ref="ns5:MediaServiceKeyPoints" minOccurs="0"/>
                <xsd:element ref="ns5:MediaServiceLocation" minOccurs="0"/>
                <xsd:element ref="ns5:MediaLengthInSeconds" minOccurs="0"/>
                <xsd:element ref="ns5:_activity"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4f889c95-a38a-4e19-b70f-4209101d3d08}" ma:internalName="TaxCatchAll" ma:showField="CatchAllData" ma:web="c95507a3-4939-41a6-815e-e0a37e96509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f889c95-a38a-4e19-b70f-4209101d3d08}" ma:internalName="TaxCatchAllLabel" ma:readOnly="true" ma:showField="CatchAllDataLabel" ma:web="c95507a3-4939-41a6-815e-e0a37e965098">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5507a3-4939-41a6-815e-e0a37e965098"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a42cef-4dd7-4457-8861-d0291d8c2e21"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Location" ma:index="32" nillable="true" ma:displayName="Location" ma:internalName="MediaServiceLocation" ma:readOnly="true">
      <xsd:simpleType>
        <xsd:restriction base="dms:Text"/>
      </xsd:simpleType>
    </xsd:element>
    <xsd:element name="MediaLengthInSeconds" ma:index="33" nillable="true" ma:displayName="MediaLengthInSeconds" ma:hidden="true" ma:internalName="MediaLengthInSeconds" ma:readOnly="true">
      <xsd:simpleType>
        <xsd:restriction base="dms:Unknown"/>
      </xsd:simpleType>
    </xsd:element>
    <xsd:element name="_activity" ma:index="34" nillable="true" ma:displayName="_activity" ma:hidden="true" ma:internalName="_activity">
      <xsd:simpleType>
        <xsd:restriction base="dms:Note"/>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f5af0f96-557c-40e5-b74f-4de88d247c44"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_activity xmlns="5da42cef-4dd7-4457-8861-d0291d8c2e21" xsi:nil="true"/>
    <TaxCatchAll xmlns="d18c1617-1ac8-4b22-9cef-b2ac240d88cb"/>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A013EB-5D55-4735-9F94-A91235642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c95507a3-4939-41a6-815e-e0a37e965098"/>
    <ds:schemaRef ds:uri="5da42cef-4dd7-4457-8861-d0291d8c2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9960FB-7505-492E-BFD1-D9899B35981B}">
  <ds:schemaRefs>
    <ds:schemaRef ds:uri="Microsoft.SharePoint.Taxonomy.ContentTypeSync"/>
  </ds:schemaRefs>
</ds:datastoreItem>
</file>

<file path=customXml/itemProps3.xml><?xml version="1.0" encoding="utf-8"?>
<ds:datastoreItem xmlns:ds="http://schemas.openxmlformats.org/officeDocument/2006/customXml" ds:itemID="{97CEF120-4566-4D25-98D9-65474E42EA3D}">
  <ds:schemaRefs>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5da42cef-4dd7-4457-8861-d0291d8c2e21"/>
    <ds:schemaRef ds:uri="http://schemas.microsoft.com/office/2006/metadata/properties"/>
    <ds:schemaRef ds:uri="c95507a3-4939-41a6-815e-e0a37e965098"/>
    <ds:schemaRef ds:uri="d18c1617-1ac8-4b22-9cef-b2ac240d88cb"/>
    <ds:schemaRef ds:uri="http://purl.org/dc/dcmitype/"/>
  </ds:schemaRefs>
</ds:datastoreItem>
</file>

<file path=customXml/itemProps4.xml><?xml version="1.0" encoding="utf-8"?>
<ds:datastoreItem xmlns:ds="http://schemas.openxmlformats.org/officeDocument/2006/customXml" ds:itemID="{6CD0B9F7-1882-4834-80FC-2D4631266B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10766</TotalTime>
  <Words>427</Words>
  <Application>Microsoft Office PowerPoint</Application>
  <PresentationFormat>Widescreen</PresentationFormat>
  <Paragraphs>78</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Google Sans</vt:lpstr>
      <vt:lpstr>Gotham Bold</vt:lpstr>
      <vt:lpstr>Gotham-Bold</vt:lpstr>
      <vt:lpstr>Gotham-Book</vt:lpstr>
      <vt:lpstr>Gotham-Light</vt:lpstr>
      <vt:lpstr>Gotham-MediumItalic</vt:lpstr>
      <vt:lpstr>Museo 300</vt:lpstr>
      <vt:lpstr>Custom Design</vt:lpstr>
      <vt:lpstr>MetLife Social Recruitment Calendar</vt:lpstr>
      <vt:lpstr>Post 1 </vt:lpstr>
      <vt:lpstr>Post 2</vt:lpstr>
      <vt:lpstr>Post 3</vt:lpstr>
      <vt:lpstr>Post 4</vt:lpstr>
      <vt:lpstr>Post 5 </vt:lpstr>
      <vt:lpstr>Post 6 </vt:lpstr>
      <vt:lpstr>Post 7  </vt:lpstr>
      <vt:lpstr>Post 8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414</cp:revision>
  <dcterms:created xsi:type="dcterms:W3CDTF">2021-01-15T13:11:26Z</dcterms:created>
  <dcterms:modified xsi:type="dcterms:W3CDTF">2023-12-22T12:01:45Z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0x010100072551DCA62178498528C27964365043</vt:lpwstr>
  </property>
</Properties>
</file>