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3069" r:id="rId5"/>
    <p:sldId id="3081" r:id="rId6"/>
    <p:sldId id="3075" r:id="rId7"/>
    <p:sldId id="3079" r:id="rId8"/>
    <p:sldId id="3078" r:id="rId9"/>
    <p:sldId id="3071" r:id="rId10"/>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B"/>
    <a:srgbClr val="008BA4"/>
    <a:srgbClr val="E0DBD6"/>
    <a:srgbClr val="007BB6"/>
    <a:srgbClr val="4267B2"/>
    <a:srgbClr val="CFC8C2"/>
    <a:srgbClr val="CD262E"/>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26" autoAdjust="0"/>
    <p:restoredTop sz="94643" autoAdjust="0"/>
  </p:normalViewPr>
  <p:slideViewPr>
    <p:cSldViewPr snapToGrid="0" showGuides="1">
      <p:cViewPr varScale="1">
        <p:scale>
          <a:sx n="106" d="100"/>
          <a:sy n="106" d="100"/>
        </p:scale>
        <p:origin x="126" y="144"/>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val="0"/>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Book" charset="0"/>
                <a:ea typeface="Gotham-Book" charset="0"/>
                <a:cs typeface="Gotham-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MediumItalic" charset="0"/>
                <a:ea typeface="Gotham-MediumItalic" charset="0"/>
                <a:cs typeface="Gotham-MediumItalic"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27000"/>
            <a:extLst>
              <a:ext uri="{28A0092B-C50C-407E-A947-70E740481C1C}">
                <a14:useLocalDpi xmlns:a14="http://schemas.microsoft.com/office/drawing/2010/main" val="0"/>
              </a:ext>
            </a:extLst>
          </a:blip>
          <a:srcRect b="12974"/>
          <a:stretch/>
        </p:blipFill>
        <p:spPr>
          <a:xfrm>
            <a:off x="1" y="0"/>
            <a:ext cx="12192000"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32000"/>
            <a:extLst>
              <a:ext uri="{28A0092B-C50C-407E-A947-70E740481C1C}">
                <a14:useLocalDpi xmlns:a14="http://schemas.microsoft.com/office/drawing/2010/main" val="0"/>
              </a:ext>
            </a:extLst>
          </a:blip>
          <a:srcRect b="12903"/>
          <a:stretch/>
        </p:blipFill>
        <p:spPr>
          <a:xfrm>
            <a:off x="0" y="0"/>
            <a:ext cx="12190547"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MediumItalic" panose="02000603030000020004" pitchFamily="2" charset="77"/>
              </a:defRPr>
            </a:lvl1pPr>
            <a:lvl2pPr marL="480268" indent="0">
              <a:buNone/>
              <a:defRPr sz="1800">
                <a:solidFill>
                  <a:schemeClr val="tx1">
                    <a:lumMod val="50000"/>
                    <a:lumOff val="50000"/>
                  </a:schemeClr>
                </a:solidFill>
                <a:latin typeface="Gotham-MediumItalic" panose="02000603030000020004" pitchFamily="2" charset="77"/>
              </a:defRPr>
            </a:lvl2pPr>
            <a:lvl3pPr marL="960536" indent="0">
              <a:buNone/>
              <a:defRPr sz="1800">
                <a:solidFill>
                  <a:schemeClr val="tx1">
                    <a:lumMod val="50000"/>
                    <a:lumOff val="50000"/>
                  </a:schemeClr>
                </a:solidFill>
                <a:latin typeface="Gotham-MediumItalic" panose="02000603030000020004" pitchFamily="2" charset="77"/>
              </a:defRPr>
            </a:lvl3pPr>
            <a:lvl4pPr marL="1827984" indent="0">
              <a:buNone/>
              <a:defRPr sz="1800">
                <a:solidFill>
                  <a:schemeClr val="tx1">
                    <a:lumMod val="50000"/>
                    <a:lumOff val="50000"/>
                  </a:schemeClr>
                </a:solidFill>
                <a:latin typeface="Gotham-MediumItalic" panose="02000603030000020004" pitchFamily="2" charset="77"/>
              </a:defRPr>
            </a:lvl4pPr>
            <a:lvl5pPr marL="2437318" indent="0">
              <a:buNone/>
              <a:defRPr sz="1800">
                <a:solidFill>
                  <a:schemeClr val="tx1">
                    <a:lumMod val="50000"/>
                    <a:lumOff val="50000"/>
                  </a:schemeClr>
                </a:solidFill>
                <a:latin typeface="Gotham-MediumItalic"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2/25/2022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March Calendar</a:t>
            </a:r>
            <a:br>
              <a:rPr lang="en-US" dirty="0">
                <a:latin typeface="Gotham Bold" panose="02000803030000020004" pitchFamily="2" charset="0"/>
              </a:rPr>
            </a:br>
            <a:r>
              <a:rPr lang="en-US" dirty="0">
                <a:latin typeface="Gotham Bold" panose="02000803030000020004" pitchFamily="2" charset="0"/>
              </a:rPr>
              <a:t>MetLife AL/UM </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r>
              <a:rPr lang="en-US" dirty="0"/>
              <a:t>2022</a:t>
            </a:r>
          </a:p>
        </p:txBody>
      </p:sp>
    </p:spTree>
    <p:extLst>
      <p:ext uri="{BB962C8B-B14F-4D97-AF65-F5344CB8AC3E}">
        <p14:creationId xmlns:p14="http://schemas.microsoft.com/office/powerpoint/2010/main" val="76783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lnSpc>
                <a:spcPct val="107000"/>
              </a:lnSpc>
              <a:spcAft>
                <a:spcPts val="600"/>
              </a:spcAft>
              <a:buNone/>
            </a:pPr>
            <a:endParaRPr lang="en-US" dirty="0">
              <a:highlight>
                <a:srgbClr val="FFFF00"/>
              </a:highlight>
            </a:endParaRPr>
          </a:p>
          <a:p>
            <a:pPr marL="0" indent="0">
              <a:lnSpc>
                <a:spcPct val="107000"/>
              </a:lnSpc>
              <a:spcAft>
                <a:spcPts val="600"/>
              </a:spcAft>
              <a:buNone/>
            </a:pPr>
            <a:r>
              <a:rPr lang="en-US" dirty="0"/>
              <a:t>Many people underestimate insurance agents and their skills. If you can certainly translate perfectly, choose the language of the recipient, you are patient, you approach everyone individually and have the willingness to change people’s lives for the better; we value these people at MetLife! Interested? Write to me directly</a:t>
            </a:r>
          </a:p>
          <a:p>
            <a:pPr marL="0" indent="0">
              <a:lnSpc>
                <a:spcPct val="107000"/>
              </a:lnSpc>
              <a:spcAft>
                <a:spcPts val="600"/>
              </a:spcAft>
              <a:buNone/>
            </a:pPr>
            <a:endParaRPr lang="en-US" dirty="0"/>
          </a:p>
          <a:p>
            <a:pPr marL="0" indent="0">
              <a:lnSpc>
                <a:spcPct val="107000"/>
              </a:lnSpc>
              <a:spcAft>
                <a:spcPts val="600"/>
              </a:spcAft>
              <a:buNone/>
            </a:pPr>
            <a:endParaRPr lang="en-US" dirty="0"/>
          </a:p>
        </p:txBody>
      </p:sp>
      <p:sp>
        <p:nvSpPr>
          <p:cNvPr id="7" name="Title 6"/>
          <p:cNvSpPr>
            <a:spLocks noGrp="1"/>
          </p:cNvSpPr>
          <p:nvPr>
            <p:ph type="title"/>
          </p:nvPr>
        </p:nvSpPr>
        <p:spPr/>
        <p:txBody>
          <a:bodyPr/>
          <a:lstStyle/>
          <a:p>
            <a:r>
              <a:rPr lang="en-US" dirty="0"/>
              <a:t>Post 1 </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81318" y="1294479"/>
            <a:ext cx="4890245" cy="450565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strike="sngStrike" dirty="0">
                <a:solidFill>
                  <a:schemeClr val="tx1">
                    <a:lumMod val="65000"/>
                    <a:lumOff val="35000"/>
                  </a:schemeClr>
                </a:solidFill>
                <a:latin typeface="Gotham-Book" panose="02000603040000020004" pitchFamily="2" charset="0"/>
              </a:rPr>
              <a:t>Work for the people </a:t>
            </a:r>
          </a:p>
          <a:p>
            <a:pPr lvl="0"/>
            <a:r>
              <a:rPr lang="en-US" sz="1400" dirty="0">
                <a:solidFill>
                  <a:schemeClr val="tx1">
                    <a:lumMod val="65000"/>
                    <a:lumOff val="35000"/>
                  </a:schemeClr>
                </a:solidFill>
                <a:highlight>
                  <a:srgbClr val="FFFF00"/>
                </a:highlight>
                <a:latin typeface="Gotham-Book" panose="02000603040000020004" pitchFamily="2" charset="0"/>
              </a:rPr>
              <a:t>Do you have the needed skills?</a:t>
            </a:r>
          </a:p>
          <a:p>
            <a:pPr lvl="0"/>
            <a:endParaRPr lang="en-US" sz="1400" strike="sngStrike" dirty="0">
              <a:solidFill>
                <a:schemeClr val="tx1">
                  <a:lumMod val="65000"/>
                  <a:lumOff val="35000"/>
                </a:schemeClr>
              </a:solidFill>
              <a:latin typeface="Gotham-Book" panose="02000603040000020004" pitchFamily="2" charset="0"/>
            </a:endParaRPr>
          </a:p>
        </p:txBody>
      </p:sp>
      <p:pic>
        <p:nvPicPr>
          <p:cNvPr id="13" name="Picture 12">
            <a:extLst>
              <a:ext uri="{FF2B5EF4-FFF2-40B4-BE49-F238E27FC236}">
                <a16:creationId xmlns:a16="http://schemas.microsoft.com/office/drawing/2014/main" id="{33C8A1AC-3ABA-1549-963F-EF0E0242D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7" y="1205055"/>
            <a:ext cx="4961964" cy="4971908"/>
          </a:xfrm>
          <a:prstGeom prst="rect">
            <a:avLst/>
          </a:prstGeom>
        </p:spPr>
      </p:pic>
    </p:spTree>
    <p:extLst>
      <p:ext uri="{BB962C8B-B14F-4D97-AF65-F5344CB8AC3E}">
        <p14:creationId xmlns:p14="http://schemas.microsoft.com/office/powerpoint/2010/main" val="45284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It’s not all rainbows and butterflies, but it only takes one human moment for you to understand the value of our work. </a:t>
            </a:r>
          </a:p>
          <a:p>
            <a:pPr marL="0" indent="0">
              <a:buNone/>
            </a:pPr>
            <a:endParaRPr lang="en-US" dirty="0"/>
          </a:p>
        </p:txBody>
      </p:sp>
      <p:sp>
        <p:nvSpPr>
          <p:cNvPr id="7" name="Title 6"/>
          <p:cNvSpPr>
            <a:spLocks noGrp="1"/>
          </p:cNvSpPr>
          <p:nvPr>
            <p:ph type="title"/>
          </p:nvPr>
        </p:nvSpPr>
        <p:spPr/>
        <p:txBody>
          <a:bodyPr/>
          <a:lstStyle/>
          <a:p>
            <a:r>
              <a:rPr lang="en-US" dirty="0"/>
              <a:t>Post 2</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“No one is useless in this world who lightens the burdens of another.”</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 Charles Dickens</a:t>
            </a:r>
            <a:endParaRPr lang="en-US" sz="1400" dirty="0">
              <a:solidFill>
                <a:schemeClr val="tx1">
                  <a:lumMod val="65000"/>
                  <a:lumOff val="35000"/>
                </a:schemeClr>
              </a:solidFill>
              <a:latin typeface="Gotham-Book" panose="02000604040000020004" pitchFamily="50" charset="0"/>
            </a:endParaRPr>
          </a:p>
        </p:txBody>
      </p:sp>
      <p:pic>
        <p:nvPicPr>
          <p:cNvPr id="13" name="Picture 12">
            <a:extLst>
              <a:ext uri="{FF2B5EF4-FFF2-40B4-BE49-F238E27FC236}">
                <a16:creationId xmlns:a16="http://schemas.microsoft.com/office/drawing/2014/main" id="{D5EDBCCC-7D1F-3A43-9D2F-0DB751C6E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68" y="1206343"/>
            <a:ext cx="4959793" cy="4969733"/>
          </a:xfrm>
          <a:prstGeom prst="rect">
            <a:avLst/>
          </a:prstGeom>
        </p:spPr>
      </p:pic>
    </p:spTree>
    <p:extLst>
      <p:ext uri="{BB962C8B-B14F-4D97-AF65-F5344CB8AC3E}">
        <p14:creationId xmlns:p14="http://schemas.microsoft.com/office/powerpoint/2010/main" val="208246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fontScale="70000" lnSpcReduction="20000"/>
          </a:bodyPr>
          <a:lstStyle/>
          <a:p>
            <a:pPr marL="0" indent="0">
              <a:buNone/>
            </a:pPr>
            <a:r>
              <a:rPr lang="en-US" dirty="0"/>
              <a:t>Caption:</a:t>
            </a:r>
          </a:p>
          <a:p>
            <a:pPr marL="0" indent="0">
              <a:buNone/>
            </a:pPr>
            <a:r>
              <a:rPr lang="en-US" dirty="0"/>
              <a:t> </a:t>
            </a:r>
          </a:p>
          <a:p>
            <a:pPr marL="0" indent="0">
              <a:buNone/>
            </a:pPr>
            <a:r>
              <a:rPr lang="en-US" dirty="0"/>
              <a:t>We’re now looking for Life Insurance Agents to join our dynamic team at [Agency Name] with MetLife, who will be responsible for:</a:t>
            </a:r>
          </a:p>
          <a:p>
            <a:pPr lvl="0"/>
            <a:r>
              <a:rPr lang="en-US" dirty="0"/>
              <a:t>Introducing MetLife through visits and demonstrating the services it can provide</a:t>
            </a:r>
          </a:p>
          <a:p>
            <a:pPr lvl="0"/>
            <a:r>
              <a:rPr lang="en-US" dirty="0"/>
              <a:t>Providing intermediary services between the insurance company and clients and good customer service to maintain and retain clients</a:t>
            </a:r>
          </a:p>
          <a:p>
            <a:pPr lvl="0"/>
            <a:r>
              <a:rPr lang="en-US" dirty="0"/>
              <a:t>Meeting prospective clients to gather data about them and analyzing the client’s current portfolios and make recommendations based on their needs</a:t>
            </a:r>
          </a:p>
          <a:p>
            <a:pPr lvl="0"/>
            <a:r>
              <a:rPr lang="en-US" dirty="0"/>
              <a:t>Submitting a weekly activity report to the Unit Manager, along with the strategy plan for the coming weeks</a:t>
            </a:r>
          </a:p>
          <a:p>
            <a:pPr lvl="0"/>
            <a:r>
              <a:rPr lang="en-US" dirty="0"/>
              <a:t>Stay in touch with your customers to ensure a steady stream of repeat business</a:t>
            </a:r>
          </a:p>
          <a:p>
            <a:pPr lvl="0"/>
            <a:r>
              <a:rPr lang="en-US" dirty="0"/>
              <a:t>Having persistency, ambition, determination &amp; positivity to achieve the personal SMART goals</a:t>
            </a:r>
            <a:br>
              <a:rPr lang="en-US" dirty="0"/>
            </a:br>
            <a:endParaRPr lang="en-US" dirty="0"/>
          </a:p>
          <a:p>
            <a:pPr marL="0" indent="0">
              <a:buNone/>
            </a:pPr>
            <a:r>
              <a:rPr lang="en-US" dirty="0"/>
              <a:t>Requirements:</a:t>
            </a:r>
          </a:p>
          <a:p>
            <a:pPr lvl="0"/>
            <a:r>
              <a:rPr lang="en-US" dirty="0"/>
              <a:t>Education Level: Bachelor Degree</a:t>
            </a:r>
          </a:p>
          <a:p>
            <a:pPr lvl="0"/>
            <a:r>
              <a:rPr lang="en-US" dirty="0"/>
              <a:t>Excellent communication skills</a:t>
            </a:r>
          </a:p>
          <a:p>
            <a:pPr lvl="0"/>
            <a:r>
              <a:rPr lang="en-US" dirty="0"/>
              <a:t>Display good analytical skills </a:t>
            </a:r>
          </a:p>
          <a:p>
            <a:pPr lvl="0"/>
            <a:r>
              <a:rPr lang="en-US" dirty="0"/>
              <a:t>Provide excellent customer service</a:t>
            </a:r>
          </a:p>
          <a:p>
            <a:pPr lvl="0"/>
            <a:r>
              <a:rPr lang="en-US" dirty="0"/>
              <a:t>Possess excellent interpersonal skills</a:t>
            </a:r>
          </a:p>
          <a:p>
            <a:pPr marL="0" lvl="0" indent="0">
              <a:buNone/>
            </a:pPr>
            <a:endParaRPr lang="en-US" dirty="0"/>
          </a:p>
          <a:p>
            <a:pPr marL="0" indent="0">
              <a:buNone/>
            </a:pPr>
            <a:r>
              <a:rPr lang="en-US" dirty="0"/>
              <a:t>We offer attractive remuneration packages and commission with career growth, learning and development for successful candidates.</a:t>
            </a:r>
          </a:p>
          <a:p>
            <a:pPr marL="0" indent="0">
              <a:buNone/>
            </a:pPr>
            <a:r>
              <a:rPr lang="en-US" dirty="0"/>
              <a:t>Interested ? Apply by sending an email to XXX or message me on LinkedIn</a:t>
            </a:r>
          </a:p>
          <a:p>
            <a:pPr marL="0" indent="0">
              <a:buNone/>
            </a:pPr>
            <a:r>
              <a:rPr lang="en-US" dirty="0"/>
              <a:t>Closing date for accepting applications is XXX</a:t>
            </a:r>
          </a:p>
        </p:txBody>
      </p:sp>
      <p:sp>
        <p:nvSpPr>
          <p:cNvPr id="7" name="Title 6"/>
          <p:cNvSpPr>
            <a:spLocks noGrp="1"/>
          </p:cNvSpPr>
          <p:nvPr>
            <p:ph type="title"/>
          </p:nvPr>
        </p:nvSpPr>
        <p:spPr/>
        <p:txBody>
          <a:bodyPr/>
          <a:lstStyle/>
          <a:p>
            <a:r>
              <a:rPr lang="en-US" dirty="0"/>
              <a:t>Post 3</a:t>
            </a:r>
            <a:endParaRPr lang="en-US" dirty="0">
              <a:highlight>
                <a:srgbClr val="FFFF00"/>
              </a:highlight>
            </a:endParaRPr>
          </a:p>
        </p:txBody>
      </p:sp>
      <p:sp>
        <p:nvSpPr>
          <p:cNvPr id="6" name="TextBox 5"/>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LinkedIn</a:t>
            </a:r>
          </a:p>
        </p:txBody>
      </p:sp>
      <p:sp>
        <p:nvSpPr>
          <p:cNvPr id="10" name="Rectangle 9"/>
          <p:cNvSpPr/>
          <p:nvPr/>
        </p:nvSpPr>
        <p:spPr>
          <a:xfrm>
            <a:off x="681317" y="1294479"/>
            <a:ext cx="4576483" cy="448775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4040000020004" pitchFamily="50" charset="0"/>
              </a:rPr>
              <a:t>Join our team of Insurance Agents </a:t>
            </a:r>
            <a:r>
              <a:rPr lang="en-US" sz="1400" dirty="0">
                <a:solidFill>
                  <a:schemeClr val="tx1">
                    <a:lumMod val="65000"/>
                    <a:lumOff val="35000"/>
                  </a:schemeClr>
                </a:solidFill>
                <a:highlight>
                  <a:srgbClr val="FFFF00"/>
                </a:highlight>
                <a:latin typeface="Gotham-Book" panose="02000604040000020004" pitchFamily="50" charset="0"/>
              </a:rPr>
              <a:t>with MetLife.</a:t>
            </a:r>
          </a:p>
        </p:txBody>
      </p:sp>
      <p:pic>
        <p:nvPicPr>
          <p:cNvPr id="12" name="Picture 11">
            <a:extLst>
              <a:ext uri="{FF2B5EF4-FFF2-40B4-BE49-F238E27FC236}">
                <a16:creationId xmlns:a16="http://schemas.microsoft.com/office/drawing/2014/main" id="{A12790DC-93D0-1F45-91A5-5420FF37B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142" y="1201708"/>
            <a:ext cx="4964419" cy="4974368"/>
          </a:xfrm>
          <a:prstGeom prst="rect">
            <a:avLst/>
          </a:prstGeom>
        </p:spPr>
      </p:pic>
    </p:spTree>
    <p:extLst>
      <p:ext uri="{BB962C8B-B14F-4D97-AF65-F5344CB8AC3E}">
        <p14:creationId xmlns:p14="http://schemas.microsoft.com/office/powerpoint/2010/main" val="66664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lstStyle/>
          <a:p>
            <a:pPr marL="0" indent="0">
              <a:buNone/>
            </a:pPr>
            <a:r>
              <a:rPr lang="en-US" dirty="0"/>
              <a:t>Caption:</a:t>
            </a:r>
          </a:p>
          <a:p>
            <a:pPr marL="0" indent="0">
              <a:buNone/>
            </a:pPr>
            <a:r>
              <a:rPr lang="en-US" dirty="0"/>
              <a:t> </a:t>
            </a:r>
          </a:p>
          <a:p>
            <a:pPr marL="0" indent="0">
              <a:buNone/>
            </a:pPr>
            <a:r>
              <a:rPr lang="en-US" dirty="0"/>
              <a:t>Reposting this! Go through the list, and if you check more than four, we can work on the rest together! A career in life insurance is a lifetime journey, especially when it comes to the set of skills you will pick up while building up your experience. Message me and let’s discuss the opportunity I may have for you. </a:t>
            </a:r>
          </a:p>
        </p:txBody>
      </p:sp>
      <p:sp>
        <p:nvSpPr>
          <p:cNvPr id="7" name="Title 6"/>
          <p:cNvSpPr>
            <a:spLocks noGrp="1"/>
          </p:cNvSpPr>
          <p:nvPr>
            <p:ph type="title"/>
          </p:nvPr>
        </p:nvSpPr>
        <p:spPr/>
        <p:txBody>
          <a:bodyPr>
            <a:normAutofit/>
          </a:bodyPr>
          <a:lstStyle/>
          <a:p>
            <a:r>
              <a:rPr lang="en-US" dirty="0"/>
              <a:t>Post 4</a:t>
            </a:r>
            <a:endParaRPr lang="en-US" dirty="0">
              <a:highlight>
                <a:srgbClr val="E41E2B"/>
              </a:highlight>
            </a:endParaRPr>
          </a:p>
        </p:txBody>
      </p:sp>
      <p:sp>
        <p:nvSpPr>
          <p:cNvPr id="6" name="TextBox 5"/>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a:extLst>
              <a:ext uri="{FF2B5EF4-FFF2-40B4-BE49-F238E27FC236}">
                <a16:creationId xmlns:a16="http://schemas.microsoft.com/office/drawing/2014/main" id="{2D38028C-F9BE-4519-80F1-63F466CCE166}"/>
              </a:ext>
            </a:extLst>
          </p:cNvPr>
          <p:cNvSpPr/>
          <p:nvPr/>
        </p:nvSpPr>
        <p:spPr>
          <a:xfrm>
            <a:off x="609600" y="1205276"/>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Top 10 Skills Recruiters Are Looking For In 2021: </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Growth Mindset</a:t>
            </a:r>
          </a:p>
          <a:p>
            <a:pPr lvl="0"/>
            <a:r>
              <a:rPr lang="en-US" sz="1400" dirty="0">
                <a:solidFill>
                  <a:schemeClr val="tx1">
                    <a:lumMod val="65000"/>
                    <a:lumOff val="35000"/>
                  </a:schemeClr>
                </a:solidFill>
                <a:latin typeface="Gotham-Book" panose="02000603040000020004" pitchFamily="2" charset="0"/>
              </a:rPr>
              <a:t>Continuous Learning</a:t>
            </a:r>
          </a:p>
          <a:p>
            <a:pPr lvl="0"/>
            <a:r>
              <a:rPr lang="en-US" sz="1400" dirty="0">
                <a:solidFill>
                  <a:schemeClr val="tx1">
                    <a:lumMod val="65000"/>
                    <a:lumOff val="35000"/>
                  </a:schemeClr>
                </a:solidFill>
                <a:latin typeface="Gotham-Book" panose="02000603040000020004" pitchFamily="2" charset="0"/>
              </a:rPr>
              <a:t>Critical Thinking</a:t>
            </a:r>
          </a:p>
          <a:p>
            <a:pPr lvl="0"/>
            <a:r>
              <a:rPr lang="en-US" sz="1400" dirty="0">
                <a:solidFill>
                  <a:schemeClr val="tx1">
                    <a:lumMod val="65000"/>
                    <a:lumOff val="35000"/>
                  </a:schemeClr>
                </a:solidFill>
                <a:latin typeface="Gotham-Book" panose="02000603040000020004" pitchFamily="2" charset="0"/>
              </a:rPr>
              <a:t>Survival Skills</a:t>
            </a:r>
          </a:p>
          <a:p>
            <a:pPr lvl="0"/>
            <a:r>
              <a:rPr lang="en-US" sz="1400" dirty="0">
                <a:solidFill>
                  <a:schemeClr val="tx1">
                    <a:lumMod val="65000"/>
                    <a:lumOff val="35000"/>
                  </a:schemeClr>
                </a:solidFill>
                <a:latin typeface="Gotham-Book" panose="02000603040000020004" pitchFamily="2" charset="0"/>
              </a:rPr>
              <a:t>Resilience, Curiosity</a:t>
            </a:r>
          </a:p>
          <a:p>
            <a:pPr lvl="0"/>
            <a:r>
              <a:rPr lang="en-US" sz="1400" dirty="0">
                <a:solidFill>
                  <a:schemeClr val="tx1">
                    <a:lumMod val="65000"/>
                    <a:lumOff val="35000"/>
                  </a:schemeClr>
                </a:solidFill>
                <a:latin typeface="Gotham-Book" panose="02000603040000020004" pitchFamily="2" charset="0"/>
              </a:rPr>
              <a:t>Flexibility</a:t>
            </a:r>
          </a:p>
          <a:p>
            <a:pPr lvl="0"/>
            <a:r>
              <a:rPr lang="en-US" sz="1400" dirty="0">
                <a:solidFill>
                  <a:schemeClr val="tx1">
                    <a:lumMod val="65000"/>
                    <a:lumOff val="35000"/>
                  </a:schemeClr>
                </a:solidFill>
                <a:latin typeface="Gotham-Book" panose="02000603040000020004" pitchFamily="2" charset="0"/>
              </a:rPr>
              <a:t>Dedication</a:t>
            </a:r>
          </a:p>
          <a:p>
            <a:pPr lvl="0"/>
            <a:r>
              <a:rPr lang="en-US" sz="1400" dirty="0">
                <a:solidFill>
                  <a:schemeClr val="tx1">
                    <a:lumMod val="65000"/>
                    <a:lumOff val="35000"/>
                  </a:schemeClr>
                </a:solidFill>
                <a:latin typeface="Gotham-Book" panose="02000603040000020004" pitchFamily="2" charset="0"/>
              </a:rPr>
              <a:t>Coaching Mindset</a:t>
            </a:r>
          </a:p>
          <a:p>
            <a:pPr lvl="0"/>
            <a:r>
              <a:rPr lang="en-US" sz="1400" dirty="0">
                <a:solidFill>
                  <a:schemeClr val="tx1">
                    <a:lumMod val="65000"/>
                    <a:lumOff val="35000"/>
                  </a:schemeClr>
                </a:solidFill>
                <a:latin typeface="Gotham-Book" panose="02000603040000020004" pitchFamily="2" charset="0"/>
              </a:rPr>
              <a:t>Comfort With Ambiguity</a:t>
            </a:r>
          </a:p>
          <a:p>
            <a:pPr lvl="0"/>
            <a:r>
              <a:rPr lang="en-US" sz="1400" dirty="0">
                <a:solidFill>
                  <a:schemeClr val="tx1">
                    <a:lumMod val="65000"/>
                    <a:lumOff val="35000"/>
                  </a:schemeClr>
                </a:solidFill>
                <a:latin typeface="Gotham-Book" panose="02000603040000020004" pitchFamily="2" charset="0"/>
              </a:rPr>
              <a:t>Thriving In A Virtual Environment </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(Source: Forbes) </a:t>
            </a:r>
          </a:p>
        </p:txBody>
      </p:sp>
      <p:pic>
        <p:nvPicPr>
          <p:cNvPr id="12" name="Picture 11">
            <a:extLst>
              <a:ext uri="{FF2B5EF4-FFF2-40B4-BE49-F238E27FC236}">
                <a16:creationId xmlns:a16="http://schemas.microsoft.com/office/drawing/2014/main" id="{EE783DEC-02AB-5148-9B2C-F04DCB21B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139" y="1200821"/>
            <a:ext cx="4961964" cy="4971908"/>
          </a:xfrm>
          <a:prstGeom prst="rect">
            <a:avLst/>
          </a:prstGeom>
        </p:spPr>
      </p:pic>
    </p:spTree>
    <p:extLst>
      <p:ext uri="{BB962C8B-B14F-4D97-AF65-F5344CB8AC3E}">
        <p14:creationId xmlns:p14="http://schemas.microsoft.com/office/powerpoint/2010/main" val="227426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This quote made me reflect on our responsibility as life insurance experts. It’s exactly what each of your clients should feel when they interact with you. Our position allows us to be there for people when they need us most, so let’s make sure they know that we’re going to be well prepared to support them. </a:t>
            </a:r>
          </a:p>
        </p:txBody>
      </p:sp>
      <p:sp>
        <p:nvSpPr>
          <p:cNvPr id="7" name="Title 6"/>
          <p:cNvSpPr>
            <a:spLocks noGrp="1"/>
          </p:cNvSpPr>
          <p:nvPr>
            <p:ph type="title"/>
          </p:nvPr>
        </p:nvSpPr>
        <p:spPr/>
        <p:txBody>
          <a:bodyPr/>
          <a:lstStyle/>
          <a:p>
            <a:r>
              <a:rPr lang="en-US" dirty="0"/>
              <a:t>Post 5</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3" name="Rectangle 12"/>
          <p:cNvSpPr/>
          <p:nvPr/>
        </p:nvSpPr>
        <p:spPr>
          <a:xfrm>
            <a:off x="609600" y="1205276"/>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“One of the most important thing</a:t>
            </a:r>
            <a:r>
              <a:rPr lang="en-US" sz="1400" strike="sngStrike" dirty="0">
                <a:solidFill>
                  <a:schemeClr val="tx1">
                    <a:lumMod val="65000"/>
                    <a:lumOff val="35000"/>
                  </a:schemeClr>
                </a:solidFill>
                <a:latin typeface="Gotham-Book" panose="02000603040000020004" pitchFamily="2" charset="0"/>
              </a:rPr>
              <a:t>s </a:t>
            </a:r>
            <a:r>
              <a:rPr lang="en-US" sz="1400" dirty="0">
                <a:solidFill>
                  <a:schemeClr val="tx1">
                    <a:lumMod val="65000"/>
                    <a:lumOff val="35000"/>
                  </a:schemeClr>
                </a:solidFill>
                <a:latin typeface="Gotham-Book" panose="02000603040000020004" pitchFamily="2" charset="0"/>
              </a:rPr>
              <a:t>you can do on this earth is to let people know they are not alone.”</a:t>
            </a:r>
          </a:p>
          <a:p>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 Shannon L. Alder</a:t>
            </a:r>
          </a:p>
        </p:txBody>
      </p:sp>
      <p:pic>
        <p:nvPicPr>
          <p:cNvPr id="11" name="Picture 10">
            <a:extLst>
              <a:ext uri="{FF2B5EF4-FFF2-40B4-BE49-F238E27FC236}">
                <a16:creationId xmlns:a16="http://schemas.microsoft.com/office/drawing/2014/main" id="{A270EC1D-700A-B14C-8B8D-034403915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81" y="1204871"/>
            <a:ext cx="4957922" cy="4967858"/>
          </a:xfrm>
          <a:prstGeom prst="rect">
            <a:avLst/>
          </a:prstGeom>
        </p:spPr>
      </p:pic>
    </p:spTree>
    <p:extLst>
      <p:ext uri="{BB962C8B-B14F-4D97-AF65-F5344CB8AC3E}">
        <p14:creationId xmlns:p14="http://schemas.microsoft.com/office/powerpoint/2010/main" val="3076432708"/>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3AAAE1C7A0A246A41C8217AA12718C" ma:contentTypeVersion="14" ma:contentTypeDescription="Create a new document." ma:contentTypeScope="" ma:versionID="679b0aff062d0c95e113cde187cb7dd4">
  <xsd:schema xmlns:xsd="http://www.w3.org/2001/XMLSchema" xmlns:xs="http://www.w3.org/2001/XMLSchema" xmlns:p="http://schemas.microsoft.com/office/2006/metadata/properties" xmlns:ns3="d2bcc9ad-2da9-498f-b259-60e38aaf56ef" xmlns:ns4="09026289-c3f6-42aa-bd36-6c35e92603cf" targetNamespace="http://schemas.microsoft.com/office/2006/metadata/properties" ma:root="true" ma:fieldsID="9d9b9c197fff3665b952aae3b6e970f9" ns3:_="" ns4:_="">
    <xsd:import namespace="d2bcc9ad-2da9-498f-b259-60e38aaf56ef"/>
    <xsd:import namespace="09026289-c3f6-42aa-bd36-6c35e92603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cc9ad-2da9-498f-b259-60e38aaf56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26289-c3f6-42aa-bd36-6c35e92603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0B9F7-1882-4834-80FC-2D4631266B51}">
  <ds:schemaRefs>
    <ds:schemaRef ds:uri="http://schemas.microsoft.com/sharepoint/v3/contenttype/forms"/>
  </ds:schemaRefs>
</ds:datastoreItem>
</file>

<file path=customXml/itemProps2.xml><?xml version="1.0" encoding="utf-8"?>
<ds:datastoreItem xmlns:ds="http://schemas.openxmlformats.org/officeDocument/2006/customXml" ds:itemID="{97CEF120-4566-4D25-98D9-65474E42EA3D}">
  <ds:schemaRefs>
    <ds:schemaRef ds:uri="http://schemas.microsoft.com/office/2006/documentManagement/types"/>
    <ds:schemaRef ds:uri="http://purl.org/dc/elements/1.1/"/>
    <ds:schemaRef ds:uri="09026289-c3f6-42aa-bd36-6c35e92603cf"/>
    <ds:schemaRef ds:uri="http://purl.org/dc/terms/"/>
    <ds:schemaRef ds:uri="http://schemas.microsoft.com/office/2006/metadata/properties"/>
    <ds:schemaRef ds:uri="http://schemas.openxmlformats.org/package/2006/metadata/core-properties"/>
    <ds:schemaRef ds:uri="d2bcc9ad-2da9-498f-b259-60e38aaf56ef"/>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F3CC5ADB-7FB0-46BD-9725-69EE204C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cc9ad-2da9-498f-b259-60e38aaf56ef"/>
    <ds:schemaRef ds:uri="09026289-c3f6-42aa-bd36-6c35e926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4203</TotalTime>
  <Words>566</Words>
  <Application>Microsoft Office PowerPoint</Application>
  <PresentationFormat>Widescreen</PresentationFormat>
  <Paragraphs>81</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Gotham Bold</vt:lpstr>
      <vt:lpstr>Gotham-Bold</vt:lpstr>
      <vt:lpstr>Gotham-Book</vt:lpstr>
      <vt:lpstr>Gotham-Light</vt:lpstr>
      <vt:lpstr>Gotham-MediumItalic</vt:lpstr>
      <vt:lpstr>Museo 300</vt:lpstr>
      <vt:lpstr>Custom Design</vt:lpstr>
      <vt:lpstr>March Calendar MetLife AL/UM </vt:lpstr>
      <vt:lpstr>Post 1 </vt:lpstr>
      <vt:lpstr>Post 2</vt:lpstr>
      <vt:lpstr>Post 3</vt:lpstr>
      <vt:lpstr>Post 4</vt:lpstr>
      <vt:lpstr>Post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161</cp:revision>
  <dcterms:created xsi:type="dcterms:W3CDTF">2021-01-15T13:11:26Z</dcterms:created>
  <dcterms:modified xsi:type="dcterms:W3CDTF">2022-02-25T10:23:54Z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0x010100F23AAAE1C7A0A246A41C8217AA12718C</vt:lpwstr>
  </property>
</Properties>
</file>