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069" r:id="rId5"/>
    <p:sldId id="3075" r:id="rId6"/>
    <p:sldId id="3073" r:id="rId7"/>
    <p:sldId id="3071" r:id="rId8"/>
    <p:sldId id="3083" r:id="rId9"/>
    <p:sldId id="3072" r:id="rId10"/>
    <p:sldId id="3076" r:id="rId11"/>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B"/>
    <a:srgbClr val="008BA4"/>
    <a:srgbClr val="E0DBD6"/>
    <a:srgbClr val="007BB6"/>
    <a:srgbClr val="4267B2"/>
    <a:srgbClr val="CFC8C2"/>
    <a:srgbClr val="CD262E"/>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25" autoAdjust="0"/>
    <p:restoredTop sz="94667" autoAdjust="0"/>
  </p:normalViewPr>
  <p:slideViewPr>
    <p:cSldViewPr snapToGrid="0" showGuides="1">
      <p:cViewPr varScale="1">
        <p:scale>
          <a:sx n="108" d="100"/>
          <a:sy n="108" d="100"/>
        </p:scale>
        <p:origin x="306" y="102"/>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4/4/2022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Book" charset="0"/>
                <a:ea typeface="Gotham-Book" charset="0"/>
                <a:cs typeface="Gotham-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MediumItalic" charset="0"/>
                <a:ea typeface="Gotham-MediumItalic" charset="0"/>
                <a:cs typeface="Gotham-MediumItalic"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27000"/>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32000"/>
            <a:extLst>
              <a:ext uri="{28A0092B-C50C-407E-A947-70E740481C1C}">
                <a14:useLocalDpi xmlns:a14="http://schemas.microsoft.com/office/drawing/2010/main"/>
              </a:ext>
            </a:extLst>
          </a:blip>
          <a:srcRect/>
          <a:stretch/>
        </p:blipFill>
        <p:spPr>
          <a:xfrm>
            <a:off x="0" y="0"/>
            <a:ext cx="12190547" cy="6858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MediumItalic" panose="02000603030000020004" pitchFamily="2" charset="77"/>
              </a:defRPr>
            </a:lvl1pPr>
            <a:lvl2pPr marL="480268" indent="0">
              <a:buNone/>
              <a:defRPr sz="1800">
                <a:solidFill>
                  <a:schemeClr val="tx1">
                    <a:lumMod val="50000"/>
                    <a:lumOff val="50000"/>
                  </a:schemeClr>
                </a:solidFill>
                <a:latin typeface="Gotham-MediumItalic" panose="02000603030000020004" pitchFamily="2" charset="77"/>
              </a:defRPr>
            </a:lvl2pPr>
            <a:lvl3pPr marL="960536" indent="0">
              <a:buNone/>
              <a:defRPr sz="1800">
                <a:solidFill>
                  <a:schemeClr val="tx1">
                    <a:lumMod val="50000"/>
                    <a:lumOff val="50000"/>
                  </a:schemeClr>
                </a:solidFill>
                <a:latin typeface="Gotham-MediumItalic" panose="02000603030000020004" pitchFamily="2" charset="77"/>
              </a:defRPr>
            </a:lvl3pPr>
            <a:lvl4pPr marL="1827984" indent="0">
              <a:buNone/>
              <a:defRPr sz="1800">
                <a:solidFill>
                  <a:schemeClr val="tx1">
                    <a:lumMod val="50000"/>
                    <a:lumOff val="50000"/>
                  </a:schemeClr>
                </a:solidFill>
                <a:latin typeface="Gotham-MediumItalic" panose="02000603030000020004" pitchFamily="2" charset="77"/>
              </a:defRPr>
            </a:lvl4pPr>
            <a:lvl5pPr marL="2437318" indent="0">
              <a:buNone/>
              <a:defRPr sz="1800">
                <a:solidFill>
                  <a:schemeClr val="tx1">
                    <a:lumMod val="50000"/>
                    <a:lumOff val="50000"/>
                  </a:schemeClr>
                </a:solidFill>
                <a:latin typeface="Gotham-MediumItalic"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4/4/2022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MetLife Calendar</a:t>
            </a:r>
            <a:br>
              <a:rPr lang="en-US" dirty="0">
                <a:latin typeface="Gotham Bold" panose="02000803030000020004" pitchFamily="2" charset="0"/>
              </a:rPr>
            </a:br>
            <a:r>
              <a:rPr lang="en-US" dirty="0">
                <a:latin typeface="Gotham Bold" panose="02000803030000020004" pitchFamily="2" charset="0"/>
              </a:rPr>
              <a:t>AL/UM </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r>
              <a:rPr lang="en-US" dirty="0"/>
              <a:t>April, 2022</a:t>
            </a:r>
          </a:p>
        </p:txBody>
      </p:sp>
    </p:spTree>
    <p:extLst>
      <p:ext uri="{BB962C8B-B14F-4D97-AF65-F5344CB8AC3E}">
        <p14:creationId xmlns:p14="http://schemas.microsoft.com/office/powerpoint/2010/main" val="76783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687670" y="1128087"/>
            <a:ext cx="5032758" cy="4965680"/>
          </a:xfrm>
        </p:spPr>
        <p:txBody>
          <a:bodyPr>
            <a:normAutofit/>
          </a:bodyPr>
          <a:lstStyle/>
          <a:p>
            <a:pPr marL="0" indent="0">
              <a:buNone/>
            </a:pPr>
            <a:r>
              <a:rPr lang="en-US" dirty="0"/>
              <a:t>Caption: </a:t>
            </a:r>
          </a:p>
          <a:p>
            <a:pPr marL="0" indent="0">
              <a:buNone/>
            </a:pPr>
            <a:endParaRPr lang="en-US" dirty="0">
              <a:cs typeface="+mn-cs"/>
            </a:endParaRPr>
          </a:p>
          <a:p>
            <a:pPr marL="0" marR="464184" indent="0">
              <a:lnSpc>
                <a:spcPct val="100000"/>
              </a:lnSpc>
              <a:spcBef>
                <a:spcPts val="100"/>
              </a:spcBef>
              <a:buNone/>
            </a:pPr>
            <a:r>
              <a:rPr lang="en-US" dirty="0"/>
              <a:t>Job seekers today are looking for something that doesn’t only provide a paycheck, but also a purpose - a chance to give back.</a:t>
            </a:r>
          </a:p>
          <a:p>
            <a:pPr marL="0" marR="464184" indent="0">
              <a:lnSpc>
                <a:spcPct val="100000"/>
              </a:lnSpc>
              <a:spcBef>
                <a:spcPts val="100"/>
              </a:spcBef>
              <a:buNone/>
            </a:pPr>
            <a:endParaRPr lang="en-US" dirty="0">
              <a:cs typeface="+mn-cs"/>
            </a:endParaRPr>
          </a:p>
          <a:p>
            <a:pPr marL="0" marR="464184" indent="0">
              <a:lnSpc>
                <a:spcPct val="100000"/>
              </a:lnSpc>
              <a:spcBef>
                <a:spcPts val="100"/>
              </a:spcBef>
              <a:buNone/>
            </a:pPr>
            <a:r>
              <a:rPr lang="en-US" dirty="0"/>
              <a:t>An insurance career can help satisfy this desire for meaningful work and community involvement. At its roots, the insurance industry is about protecting members of a community.</a:t>
            </a:r>
          </a:p>
          <a:p>
            <a:pPr marL="0" marR="464184" indent="0">
              <a:lnSpc>
                <a:spcPct val="100000"/>
              </a:lnSpc>
              <a:spcBef>
                <a:spcPts val="100"/>
              </a:spcBef>
              <a:buNone/>
            </a:pPr>
            <a:endParaRPr lang="en-US" dirty="0">
              <a:cs typeface="+mn-cs"/>
            </a:endParaRPr>
          </a:p>
          <a:p>
            <a:pPr marL="0" indent="0">
              <a:buNone/>
            </a:pPr>
            <a:r>
              <a:rPr lang="en-US" dirty="0">
                <a:cs typeface="+mn-cs"/>
              </a:rPr>
              <a:t>Would you like to take part in that? Send me a message so we can discuss</a:t>
            </a:r>
          </a:p>
        </p:txBody>
      </p:sp>
      <p:sp>
        <p:nvSpPr>
          <p:cNvPr id="7" name="Title 6"/>
          <p:cNvSpPr>
            <a:spLocks noGrp="1"/>
          </p:cNvSpPr>
          <p:nvPr>
            <p:ph type="title"/>
          </p:nvPr>
        </p:nvSpPr>
        <p:spPr/>
        <p:txBody>
          <a:bodyPr/>
          <a:lstStyle/>
          <a:p>
            <a:r>
              <a:rPr lang="en-US" dirty="0"/>
              <a:t>Post 1 - Okay</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529701" y="1211283"/>
            <a:ext cx="4613799"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marL="12700">
              <a:lnSpc>
                <a:spcPct val="100000"/>
              </a:lnSpc>
              <a:spcBef>
                <a:spcPts val="100"/>
              </a:spcBef>
            </a:pPr>
            <a:r>
              <a:rPr lang="en-US" sz="1400" dirty="0">
                <a:solidFill>
                  <a:schemeClr val="tx1">
                    <a:lumMod val="65000"/>
                    <a:lumOff val="35000"/>
                  </a:schemeClr>
                </a:solidFill>
                <a:latin typeface="Gotham-Book" panose="02000603040000020004" pitchFamily="2" charset="0"/>
              </a:rPr>
              <a:t>Give back to your community when you become an agent with MetLife!</a:t>
            </a:r>
          </a:p>
        </p:txBody>
      </p:sp>
      <p:pic>
        <p:nvPicPr>
          <p:cNvPr id="3" name="Picture 2">
            <a:extLst>
              <a:ext uri="{FF2B5EF4-FFF2-40B4-BE49-F238E27FC236}">
                <a16:creationId xmlns:a16="http://schemas.microsoft.com/office/drawing/2014/main" id="{B46E265D-372F-E74A-B22B-6E17F88D9B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1572" y="1211283"/>
            <a:ext cx="4761307" cy="4770848"/>
          </a:xfrm>
          <a:prstGeom prst="rect">
            <a:avLst/>
          </a:prstGeom>
        </p:spPr>
      </p:pic>
    </p:spTree>
    <p:extLst>
      <p:ext uri="{BB962C8B-B14F-4D97-AF65-F5344CB8AC3E}">
        <p14:creationId xmlns:p14="http://schemas.microsoft.com/office/powerpoint/2010/main" val="20824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7065818" y="1211283"/>
            <a:ext cx="4932894" cy="4965680"/>
          </a:xfrm>
        </p:spPr>
        <p:txBody>
          <a:bodyPr>
            <a:normAutofit/>
          </a:bodyPr>
          <a:lstStyle/>
          <a:p>
            <a:pPr marL="0" indent="0">
              <a:buNone/>
            </a:pPr>
            <a:r>
              <a:rPr lang="en-US" dirty="0"/>
              <a:t>Caption: </a:t>
            </a:r>
          </a:p>
          <a:p>
            <a:pPr marL="0" indent="0">
              <a:buNone/>
            </a:pPr>
            <a:endParaRPr lang="en-US" dirty="0">
              <a:cs typeface="+mn-cs"/>
            </a:endParaRPr>
          </a:p>
          <a:p>
            <a:pPr marL="0" marR="5080" indent="0">
              <a:lnSpc>
                <a:spcPct val="100000"/>
              </a:lnSpc>
              <a:spcBef>
                <a:spcPts val="100"/>
              </a:spcBef>
              <a:buNone/>
            </a:pPr>
            <a:r>
              <a:rPr lang="en-US" dirty="0"/>
              <a:t>Becoming an insurance agent is not another sales job; it’s an opportunity designed to help people protect who and what matters to them the most. It is a fulfilling and rewarding job because you will be  helping individuals and families within your community protect their livelihoods and futures.</a:t>
            </a:r>
          </a:p>
          <a:p>
            <a:pPr marL="0" marR="5080" indent="0">
              <a:lnSpc>
                <a:spcPct val="100000"/>
              </a:lnSpc>
              <a:spcBef>
                <a:spcPts val="100"/>
              </a:spcBef>
              <a:buNone/>
            </a:pPr>
            <a:endParaRPr lang="en-US" dirty="0">
              <a:cs typeface="+mn-cs"/>
            </a:endParaRPr>
          </a:p>
          <a:p>
            <a:pPr marL="0" indent="0">
              <a:buNone/>
            </a:pPr>
            <a:r>
              <a:rPr lang="en-US" dirty="0">
                <a:cs typeface="+mn-cs"/>
              </a:rPr>
              <a:t>Let us get in touch and talk about it. </a:t>
            </a:r>
          </a:p>
          <a:p>
            <a:pPr marL="0" indent="0">
              <a:buNone/>
            </a:pPr>
            <a:endParaRPr lang="en-US" dirty="0"/>
          </a:p>
          <a:p>
            <a:pPr marL="0" indent="0">
              <a:buNone/>
            </a:pPr>
            <a:endParaRPr lang="en-US" dirty="0"/>
          </a:p>
        </p:txBody>
      </p:sp>
      <p:sp>
        <p:nvSpPr>
          <p:cNvPr id="7" name="Title 6"/>
          <p:cNvSpPr>
            <a:spLocks noGrp="1"/>
          </p:cNvSpPr>
          <p:nvPr>
            <p:ph type="title"/>
          </p:nvPr>
        </p:nvSpPr>
        <p:spPr/>
        <p:txBody>
          <a:bodyPr>
            <a:normAutofit/>
          </a:bodyPr>
          <a:lstStyle/>
          <a:p>
            <a:r>
              <a:rPr lang="en-US" dirty="0"/>
              <a:t>Post 2 - okay </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354286"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Myth: Insurance is all About Sales!</a:t>
            </a:r>
          </a:p>
          <a:p>
            <a:r>
              <a:rPr lang="en-US" sz="1400" dirty="0">
                <a:solidFill>
                  <a:schemeClr val="tx1">
                    <a:lumMod val="65000"/>
                    <a:lumOff val="35000"/>
                  </a:schemeClr>
                </a:solidFill>
                <a:latin typeface="Gotham-Book" panose="02000603040000020004" pitchFamily="2" charset="0"/>
              </a:rPr>
              <a:t>Fact:  Insurance is about protecting who and what matters to you the most</a:t>
            </a:r>
          </a:p>
        </p:txBody>
      </p:sp>
      <p:pic>
        <p:nvPicPr>
          <p:cNvPr id="13" name="Picture 12">
            <a:extLst>
              <a:ext uri="{FF2B5EF4-FFF2-40B4-BE49-F238E27FC236}">
                <a16:creationId xmlns:a16="http://schemas.microsoft.com/office/drawing/2014/main" id="{3957D67A-4470-B84C-B5D5-713893DCFE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572" y="1188851"/>
            <a:ext cx="4761307" cy="4770849"/>
          </a:xfrm>
          <a:prstGeom prst="rect">
            <a:avLst/>
          </a:prstGeom>
        </p:spPr>
      </p:pic>
    </p:spTree>
    <p:extLst>
      <p:ext uri="{BB962C8B-B14F-4D97-AF65-F5344CB8AC3E}">
        <p14:creationId xmlns:p14="http://schemas.microsoft.com/office/powerpoint/2010/main" val="421876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Some people may believe it’s easier to buy insurance and compare quotes online, but not everyone. The reason so many of our clients/members prefer to work with us over insurance websites is because we have the ability to customize insurance packages and offer a level of service that simply isn’t possible online.</a:t>
            </a:r>
          </a:p>
          <a:p>
            <a:pPr marL="0" indent="0">
              <a:buNone/>
            </a:pPr>
            <a:endParaRPr lang="en-US" dirty="0"/>
          </a:p>
          <a:p>
            <a:pPr marL="0" indent="0">
              <a:buNone/>
            </a:pPr>
            <a:r>
              <a:rPr lang="en-US" dirty="0"/>
              <a:t>Would you like to know more about working at MetLife’s agency, </a:t>
            </a:r>
            <a:r>
              <a:rPr lang="en-US" dirty="0">
                <a:highlight>
                  <a:srgbClr val="FFFF00"/>
                </a:highlight>
              </a:rPr>
              <a:t>[Name of Agency]? </a:t>
            </a:r>
            <a:r>
              <a:rPr lang="en-US" dirty="0"/>
              <a:t>Send me a message!</a:t>
            </a:r>
          </a:p>
        </p:txBody>
      </p:sp>
      <p:sp>
        <p:nvSpPr>
          <p:cNvPr id="7" name="Title 6"/>
          <p:cNvSpPr>
            <a:spLocks noGrp="1"/>
          </p:cNvSpPr>
          <p:nvPr>
            <p:ph type="title"/>
          </p:nvPr>
        </p:nvSpPr>
        <p:spPr>
          <a:xfrm>
            <a:off x="609600" y="493504"/>
            <a:ext cx="10972800" cy="477122"/>
          </a:xfrm>
        </p:spPr>
        <p:txBody>
          <a:bodyPr/>
          <a:lstStyle/>
          <a:p>
            <a:r>
              <a:rPr lang="en-US" dirty="0"/>
              <a:t>Post 3- okay</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3" name="Rectangle 12"/>
          <p:cNvSpPr/>
          <p:nvPr/>
        </p:nvSpPr>
        <p:spPr>
          <a:xfrm>
            <a:off x="609601" y="1205276"/>
            <a:ext cx="4516582"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cs typeface="Gotham-Book" panose="02000603040000020004" pitchFamily="2" charset="0"/>
              </a:rPr>
              <a:t>Why do clients/members prefer to work with local insurance agents over insurance website?</a:t>
            </a:r>
          </a:p>
        </p:txBody>
      </p:sp>
      <p:pic>
        <p:nvPicPr>
          <p:cNvPr id="3" name="Picture 2">
            <a:extLst>
              <a:ext uri="{FF2B5EF4-FFF2-40B4-BE49-F238E27FC236}">
                <a16:creationId xmlns:a16="http://schemas.microsoft.com/office/drawing/2014/main" id="{913FFFD6-B934-0E48-927F-4F399BEEF3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599" y="1168746"/>
            <a:ext cx="4761307" cy="4770848"/>
          </a:xfrm>
          <a:prstGeom prst="rect">
            <a:avLst/>
          </a:prstGeom>
        </p:spPr>
      </p:pic>
    </p:spTree>
    <p:extLst>
      <p:ext uri="{BB962C8B-B14F-4D97-AF65-F5344CB8AC3E}">
        <p14:creationId xmlns:p14="http://schemas.microsoft.com/office/powerpoint/2010/main" val="307643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spc="-10" dirty="0">
              <a:solidFill>
                <a:srgbClr val="4C4C4C"/>
              </a:solidFill>
              <a:latin typeface="MetLife Circular Medium"/>
              <a:cs typeface="MetLife Circular Medium"/>
            </a:endParaRPr>
          </a:p>
          <a:p>
            <a:pPr marL="0" indent="0">
              <a:buNone/>
            </a:pPr>
            <a:r>
              <a:rPr lang="en-US" dirty="0"/>
              <a:t>Why work in insurance? Insurance is an essential, diverse industry that affects almost everyone. From businesses that need group life and medical plans to individuals who simply want Life Insurance or accident and health insurance, there are few people who don’t have insurance coverage of one type or another.</a:t>
            </a:r>
            <a:endParaRPr lang="en-US" dirty="0">
              <a:cs typeface="+mn-cs"/>
            </a:endParaRPr>
          </a:p>
          <a:p>
            <a:pPr marL="0" indent="0">
              <a:buNone/>
            </a:pPr>
            <a:endParaRPr lang="en-US" dirty="0">
              <a:cs typeface="+mn-cs"/>
            </a:endParaRPr>
          </a:p>
          <a:p>
            <a:pPr marL="0" indent="0">
              <a:buNone/>
            </a:pPr>
            <a:r>
              <a:rPr lang="en-US" dirty="0">
                <a:cs typeface="+mn-cs"/>
              </a:rPr>
              <a:t>DM so we can discuss further on how to be part of our industry. </a:t>
            </a:r>
          </a:p>
          <a:p>
            <a:pPr marL="0" indent="0">
              <a:buNone/>
            </a:pPr>
            <a:endParaRPr lang="en-US" dirty="0"/>
          </a:p>
          <a:p>
            <a:pPr marL="0" indent="0">
              <a:buNone/>
            </a:pPr>
            <a:endParaRPr lang="en-US" dirty="0"/>
          </a:p>
          <a:p>
            <a:pPr marL="0" indent="0">
              <a:buNone/>
            </a:pPr>
            <a:endParaRPr lang="en-US" dirty="0"/>
          </a:p>
        </p:txBody>
      </p:sp>
      <p:sp>
        <p:nvSpPr>
          <p:cNvPr id="7" name="Title 6"/>
          <p:cNvSpPr>
            <a:spLocks noGrp="1"/>
          </p:cNvSpPr>
          <p:nvPr>
            <p:ph type="title"/>
          </p:nvPr>
        </p:nvSpPr>
        <p:spPr/>
        <p:txBody>
          <a:bodyPr/>
          <a:lstStyle/>
          <a:p>
            <a:r>
              <a:rPr lang="en-US" dirty="0"/>
              <a:t>Post 4 </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876800"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Are you ready to……..?</a:t>
            </a:r>
          </a:p>
          <a:p>
            <a:endParaRPr lang="en-US" sz="1400" dirty="0">
              <a:solidFill>
                <a:schemeClr val="tx1">
                  <a:lumMod val="65000"/>
                  <a:lumOff val="35000"/>
                </a:schemeClr>
              </a:solidFill>
              <a:latin typeface="Gotham-Book" panose="02000603040000020004" pitchFamily="2" charset="0"/>
            </a:endParaRP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Make a difference</a:t>
            </a: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Advance your career</a:t>
            </a: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Learn a variety of skills</a:t>
            </a: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Work in a stable industry</a:t>
            </a: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Start a new </a:t>
            </a:r>
            <a:r>
              <a:rPr lang="en-US" sz="1400">
                <a:solidFill>
                  <a:schemeClr val="tx1">
                    <a:lumMod val="65000"/>
                    <a:lumOff val="35000"/>
                  </a:schemeClr>
                </a:solidFill>
                <a:latin typeface="Gotham-Book" panose="02000603040000020004" pitchFamily="2" charset="0"/>
              </a:rPr>
              <a:t>career </a:t>
            </a:r>
            <a:endParaRPr lang="en-US" sz="1400" strike="sngStrike" dirty="0">
              <a:solidFill>
                <a:schemeClr val="tx1">
                  <a:lumMod val="65000"/>
                  <a:lumOff val="35000"/>
                </a:schemeClr>
              </a:solidFill>
              <a:latin typeface="Gotham-Book" panose="02000603040000020004" pitchFamily="2" charset="0"/>
            </a:endParaRPr>
          </a:p>
          <a:p>
            <a:pPr marL="285750" indent="-285750">
              <a:buFont typeface="Wingdings" panose="05000000000000000000" pitchFamily="2" charset="2"/>
              <a:buChar char="ü"/>
            </a:pPr>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Then you need to become an insurance agent with MetLife!</a:t>
            </a:r>
            <a:r>
              <a:rPr lang="en-US" dirty="0"/>
              <a:t>.</a:t>
            </a:r>
          </a:p>
        </p:txBody>
      </p:sp>
      <p:pic>
        <p:nvPicPr>
          <p:cNvPr id="3" name="Picture 2">
            <a:extLst>
              <a:ext uri="{FF2B5EF4-FFF2-40B4-BE49-F238E27FC236}">
                <a16:creationId xmlns:a16="http://schemas.microsoft.com/office/drawing/2014/main" id="{A470AB14-EC90-5C40-9214-B1CD8BA2A8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080" y="1197502"/>
            <a:ext cx="4758260" cy="4767795"/>
          </a:xfrm>
          <a:prstGeom prst="rect">
            <a:avLst/>
          </a:prstGeom>
        </p:spPr>
      </p:pic>
    </p:spTree>
    <p:extLst>
      <p:ext uri="{BB962C8B-B14F-4D97-AF65-F5344CB8AC3E}">
        <p14:creationId xmlns:p14="http://schemas.microsoft.com/office/powerpoint/2010/main" val="259668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876744" y="949673"/>
            <a:ext cx="4516582" cy="4965680"/>
          </a:xfrm>
        </p:spPr>
        <p:txBody>
          <a:bodyPr>
            <a:noAutofit/>
          </a:bodyPr>
          <a:lstStyle/>
          <a:p>
            <a:pPr marL="0" indent="0">
              <a:buNone/>
            </a:pPr>
            <a:r>
              <a:rPr lang="en-US" dirty="0"/>
              <a:t>Caption: </a:t>
            </a:r>
          </a:p>
          <a:p>
            <a:pPr marL="0" indent="0">
              <a:buNone/>
            </a:pPr>
            <a:endParaRPr lang="en-US" dirty="0">
              <a:latin typeface="Gotham-Book" panose="02000604040000020004" pitchFamily="50" charset="0"/>
            </a:endParaRPr>
          </a:p>
          <a:p>
            <a:pPr marL="0" indent="0">
              <a:lnSpc>
                <a:spcPct val="107000"/>
              </a:lnSpc>
              <a:spcAft>
                <a:spcPts val="600"/>
              </a:spcAft>
              <a:buNone/>
            </a:pPr>
            <a:r>
              <a:rPr lang="en-US" dirty="0"/>
              <a:t>Are you someone who is interested in running your own business? A leader and an individual who wants to make a difference in the lives of people in their community? If you are and you are ready for a transition from your past job to a new one as a MetLife insurance agent, we’d love to talk to you.</a:t>
            </a:r>
          </a:p>
          <a:p>
            <a:pPr marL="0" indent="0">
              <a:lnSpc>
                <a:spcPct val="107000"/>
              </a:lnSpc>
              <a:spcAft>
                <a:spcPts val="600"/>
              </a:spcAft>
              <a:buNone/>
            </a:pPr>
            <a:endParaRPr lang="en-US" dirty="0">
              <a:latin typeface="Gotham-Book" panose="02000604040000020004" pitchFamily="50" charset="0"/>
            </a:endParaRPr>
          </a:p>
        </p:txBody>
      </p:sp>
      <p:sp>
        <p:nvSpPr>
          <p:cNvPr id="7" name="Title 6"/>
          <p:cNvSpPr>
            <a:spLocks noGrp="1"/>
          </p:cNvSpPr>
          <p:nvPr>
            <p:ph type="title"/>
          </p:nvPr>
        </p:nvSpPr>
        <p:spPr/>
        <p:txBody>
          <a:bodyPr>
            <a:normAutofit/>
          </a:bodyPr>
          <a:lstStyle/>
          <a:p>
            <a:r>
              <a:rPr lang="en-US" dirty="0"/>
              <a:t>Post 5 - okay </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518556"/>
            <a:ext cx="4501243" cy="43967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lumMod val="65000"/>
                    <a:lumOff val="35000"/>
                  </a:schemeClr>
                </a:solidFill>
                <a:latin typeface="Gotham-Book" panose="02000603040000020004" pitchFamily="2" charset="0"/>
              </a:rPr>
              <a:t>Text on Visual:</a:t>
            </a:r>
          </a:p>
          <a:p>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It’s never too late to start a new profession in insurance!</a:t>
            </a:r>
            <a:r>
              <a:rPr lang="en-US" dirty="0"/>
              <a:t> </a:t>
            </a:r>
            <a:endParaRPr lang="en-US" sz="1400" dirty="0">
              <a:solidFill>
                <a:schemeClr val="tx1">
                  <a:lumMod val="65000"/>
                  <a:lumOff val="35000"/>
                </a:schemeClr>
              </a:solidFill>
              <a:latin typeface="Gotham-Book" panose="02000603040000020004" pitchFamily="2" charset="0"/>
            </a:endParaRPr>
          </a:p>
        </p:txBody>
      </p:sp>
      <p:pic>
        <p:nvPicPr>
          <p:cNvPr id="3" name="Picture 2">
            <a:extLst>
              <a:ext uri="{FF2B5EF4-FFF2-40B4-BE49-F238E27FC236}">
                <a16:creationId xmlns:a16="http://schemas.microsoft.com/office/drawing/2014/main" id="{B85337A5-9C06-2643-9E75-39871D9F44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186778"/>
            <a:ext cx="4761307" cy="4770849"/>
          </a:xfrm>
          <a:prstGeom prst="rect">
            <a:avLst/>
          </a:prstGeom>
        </p:spPr>
      </p:pic>
    </p:spTree>
    <p:extLst>
      <p:ext uri="{BB962C8B-B14F-4D97-AF65-F5344CB8AC3E}">
        <p14:creationId xmlns:p14="http://schemas.microsoft.com/office/powerpoint/2010/main" val="91286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endParaRPr lang="en-US" dirty="0">
              <a:cs typeface="+mn-cs"/>
            </a:endParaRPr>
          </a:p>
          <a:p>
            <a:pPr marL="0" indent="0">
              <a:buNone/>
            </a:pPr>
            <a:r>
              <a:rPr lang="en-US" dirty="0"/>
              <a:t>If the monotony of doing the same work over and over is unappealing, a career in insurance sales is definitely a good option for you. We usually love the variety of work insurance sales provides. There are some tasks that need to be done on a regular basis, but for the most part, we are constantly meeting new people and helping them achieve their financial goals.</a:t>
            </a:r>
            <a:br>
              <a:rPr lang="en-US" dirty="0"/>
            </a:br>
            <a:endParaRPr lang="en-US" dirty="0"/>
          </a:p>
          <a:p>
            <a:pPr marL="0" indent="0">
              <a:buNone/>
            </a:pPr>
            <a:r>
              <a:rPr lang="en-US" dirty="0"/>
              <a:t>Contact me to know more. 📩</a:t>
            </a:r>
          </a:p>
          <a:p>
            <a:pPr marL="0" indent="0">
              <a:buNone/>
            </a:pPr>
            <a:endParaRPr lang="en-US" dirty="0"/>
          </a:p>
        </p:txBody>
      </p:sp>
      <p:sp>
        <p:nvSpPr>
          <p:cNvPr id="7" name="Title 6"/>
          <p:cNvSpPr>
            <a:spLocks noGrp="1"/>
          </p:cNvSpPr>
          <p:nvPr>
            <p:ph type="title"/>
          </p:nvPr>
        </p:nvSpPr>
        <p:spPr/>
        <p:txBody>
          <a:bodyPr>
            <a:normAutofit/>
          </a:bodyPr>
          <a:lstStyle/>
          <a:p>
            <a:r>
              <a:rPr lang="en-US" dirty="0"/>
              <a:t>Post 6</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11283"/>
            <a:ext cx="4517571"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strike="sngStrike"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cs typeface="Gotham-Book" panose="02000603040000020004" pitchFamily="2" charset="0"/>
              </a:rPr>
              <a:t>Meet new people and help them achieve their financial goals!</a:t>
            </a:r>
          </a:p>
        </p:txBody>
      </p:sp>
      <p:pic>
        <p:nvPicPr>
          <p:cNvPr id="3" name="Picture 2">
            <a:extLst>
              <a:ext uri="{FF2B5EF4-FFF2-40B4-BE49-F238E27FC236}">
                <a16:creationId xmlns:a16="http://schemas.microsoft.com/office/drawing/2014/main" id="{D8E9E647-2690-AA49-B3AE-2D64B636D18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 y="1225502"/>
            <a:ext cx="4761307" cy="4770848"/>
          </a:xfrm>
          <a:prstGeom prst="rect">
            <a:avLst/>
          </a:prstGeom>
        </p:spPr>
      </p:pic>
    </p:spTree>
    <p:extLst>
      <p:ext uri="{BB962C8B-B14F-4D97-AF65-F5344CB8AC3E}">
        <p14:creationId xmlns:p14="http://schemas.microsoft.com/office/powerpoint/2010/main" val="2947147662"/>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3AAAE1C7A0A246A41C8217AA12718C" ma:contentTypeVersion="14" ma:contentTypeDescription="Create a new document." ma:contentTypeScope="" ma:versionID="679b0aff062d0c95e113cde187cb7dd4">
  <xsd:schema xmlns:xsd="http://www.w3.org/2001/XMLSchema" xmlns:xs="http://www.w3.org/2001/XMLSchema" xmlns:p="http://schemas.microsoft.com/office/2006/metadata/properties" xmlns:ns3="d2bcc9ad-2da9-498f-b259-60e38aaf56ef" xmlns:ns4="09026289-c3f6-42aa-bd36-6c35e92603cf" targetNamespace="http://schemas.microsoft.com/office/2006/metadata/properties" ma:root="true" ma:fieldsID="9d9b9c197fff3665b952aae3b6e970f9" ns3:_="" ns4:_="">
    <xsd:import namespace="d2bcc9ad-2da9-498f-b259-60e38aaf56ef"/>
    <xsd:import namespace="09026289-c3f6-42aa-bd36-6c35e92603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cc9ad-2da9-498f-b259-60e38aaf56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26289-c3f6-42aa-bd36-6c35e92603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C5ADB-7FB0-46BD-9725-69EE204C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cc9ad-2da9-498f-b259-60e38aaf56ef"/>
    <ds:schemaRef ds:uri="09026289-c3f6-42aa-bd36-6c35e926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CEF120-4566-4D25-98D9-65474E42EA3D}">
  <ds:schemaRefs>
    <ds:schemaRef ds:uri="http://schemas.microsoft.com/office/infopath/2007/PartnerControls"/>
    <ds:schemaRef ds:uri="http://schemas.microsoft.com/office/2006/metadata/properties"/>
    <ds:schemaRef ds:uri="http://purl.org/dc/terms/"/>
    <ds:schemaRef ds:uri="http://purl.org/dc/dcmitype/"/>
    <ds:schemaRef ds:uri="d2bcc9ad-2da9-498f-b259-60e38aaf56ef"/>
    <ds:schemaRef ds:uri="http://schemas.microsoft.com/office/2006/documentManagement/types"/>
    <ds:schemaRef ds:uri="http://purl.org/dc/elements/1.1/"/>
    <ds:schemaRef ds:uri="http://schemas.openxmlformats.org/package/2006/metadata/core-properties"/>
    <ds:schemaRef ds:uri="09026289-c3f6-42aa-bd36-6c35e92603cf"/>
    <ds:schemaRef ds:uri="http://www.w3.org/XML/1998/namespace"/>
  </ds:schemaRefs>
</ds:datastoreItem>
</file>

<file path=customXml/itemProps3.xml><?xml version="1.0" encoding="utf-8"?>
<ds:datastoreItem xmlns:ds="http://schemas.openxmlformats.org/officeDocument/2006/customXml" ds:itemID="{6CD0B9F7-1882-4834-80FC-2D4631266B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5558</TotalTime>
  <Words>628</Words>
  <Application>Microsoft Office PowerPoint</Application>
  <PresentationFormat>Widescreen</PresentationFormat>
  <Paragraphs>78</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Calibri</vt:lpstr>
      <vt:lpstr>Gotham Bold</vt:lpstr>
      <vt:lpstr>Gotham-Bold</vt:lpstr>
      <vt:lpstr>Gotham-Book</vt:lpstr>
      <vt:lpstr>Gotham-Light</vt:lpstr>
      <vt:lpstr>Gotham-MediumItalic</vt:lpstr>
      <vt:lpstr>MetLife Circular Medium</vt:lpstr>
      <vt:lpstr>Museo 300</vt:lpstr>
      <vt:lpstr>Wingdings</vt:lpstr>
      <vt:lpstr>Custom Design</vt:lpstr>
      <vt:lpstr>MetLife Calendar AL/UM </vt:lpstr>
      <vt:lpstr>Post 1 - Okay</vt:lpstr>
      <vt:lpstr>Post 2 - okay </vt:lpstr>
      <vt:lpstr>Post 3- okay</vt:lpstr>
      <vt:lpstr>Post 4 </vt:lpstr>
      <vt:lpstr>Post 5 - okay </vt:lpstr>
      <vt:lpstr>Post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238</cp:revision>
  <dcterms:created xsi:type="dcterms:W3CDTF">2021-01-15T13:11:26Z</dcterms:created>
  <dcterms:modified xsi:type="dcterms:W3CDTF">2022-04-04T07:27:50Z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0x010100F23AAAE1C7A0A246A41C8217AA12718C</vt:lpwstr>
  </property>
</Properties>
</file>